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68"/>
  </p:notesMasterIdLst>
  <p:sldIdLst>
    <p:sldId id="918" r:id="rId2"/>
    <p:sldId id="926" r:id="rId3"/>
    <p:sldId id="1021" r:id="rId4"/>
    <p:sldId id="1022" r:id="rId5"/>
    <p:sldId id="1019" r:id="rId6"/>
    <p:sldId id="1059" r:id="rId7"/>
    <p:sldId id="1020" r:id="rId8"/>
    <p:sldId id="953" r:id="rId9"/>
    <p:sldId id="1026" r:id="rId10"/>
    <p:sldId id="1027" r:id="rId11"/>
    <p:sldId id="1081" r:id="rId12"/>
    <p:sldId id="1073" r:id="rId13"/>
    <p:sldId id="1074" r:id="rId14"/>
    <p:sldId id="1075" r:id="rId15"/>
    <p:sldId id="1077" r:id="rId16"/>
    <p:sldId id="1078" r:id="rId17"/>
    <p:sldId id="1080" r:id="rId18"/>
    <p:sldId id="1079" r:id="rId19"/>
    <p:sldId id="1082" r:id="rId20"/>
    <p:sldId id="958" r:id="rId21"/>
    <p:sldId id="1028" r:id="rId22"/>
    <p:sldId id="1033" r:id="rId23"/>
    <p:sldId id="1029" r:id="rId24"/>
    <p:sldId id="1070" r:id="rId25"/>
    <p:sldId id="954" r:id="rId26"/>
    <p:sldId id="1036" r:id="rId27"/>
    <p:sldId id="929" r:id="rId28"/>
    <p:sldId id="1030" r:id="rId29"/>
    <p:sldId id="1031" r:id="rId30"/>
    <p:sldId id="1032" r:id="rId31"/>
    <p:sldId id="1034" r:id="rId32"/>
    <p:sldId id="1037" r:id="rId33"/>
    <p:sldId id="1039" r:id="rId34"/>
    <p:sldId id="1040" r:id="rId35"/>
    <p:sldId id="1041" r:id="rId36"/>
    <p:sldId id="1043" r:id="rId37"/>
    <p:sldId id="1044" r:id="rId38"/>
    <p:sldId id="1045" r:id="rId39"/>
    <p:sldId id="1042" r:id="rId40"/>
    <p:sldId id="1047" r:id="rId41"/>
    <p:sldId id="1048" r:id="rId42"/>
    <p:sldId id="1049" r:id="rId43"/>
    <p:sldId id="1054" r:id="rId44"/>
    <p:sldId id="1038" r:id="rId45"/>
    <p:sldId id="1050" r:id="rId46"/>
    <p:sldId id="1060" r:id="rId47"/>
    <p:sldId id="1051" r:id="rId48"/>
    <p:sldId id="1052" r:id="rId49"/>
    <p:sldId id="1053" r:id="rId50"/>
    <p:sldId id="1071" r:id="rId51"/>
    <p:sldId id="1072" r:id="rId52"/>
    <p:sldId id="1046" r:id="rId53"/>
    <p:sldId id="1063" r:id="rId54"/>
    <p:sldId id="1064" r:id="rId55"/>
    <p:sldId id="1065" r:id="rId56"/>
    <p:sldId id="1067" r:id="rId57"/>
    <p:sldId id="1068" r:id="rId58"/>
    <p:sldId id="1066" r:id="rId59"/>
    <p:sldId id="1061" r:id="rId60"/>
    <p:sldId id="1069" r:id="rId61"/>
    <p:sldId id="1056" r:id="rId62"/>
    <p:sldId id="1057" r:id="rId63"/>
    <p:sldId id="1058" r:id="rId64"/>
    <p:sldId id="957" r:id="rId65"/>
    <p:sldId id="1062" r:id="rId66"/>
    <p:sldId id="785" r:id="rId67"/>
  </p:sldIdLst>
  <p:sldSz cx="9144000" cy="6858000" type="screen4x3"/>
  <p:notesSz cx="6858000" cy="9144000"/>
  <p:embeddedFontLst>
    <p:embeddedFont>
      <p:font typeface="Courier Std" panose="02070409020205020404" charset="0"/>
      <p:regular r:id="rId69"/>
      <p:bold r:id="rId70"/>
      <p:italic r:id="rId71"/>
      <p:boldItalic r:id="rId72"/>
    </p:embeddedFont>
    <p:embeddedFont>
      <p:font typeface="Programma" pitchFamily="2" charset="0"/>
      <p:regular r:id="rId73"/>
      <p:bold r:id="rId74"/>
    </p:embeddedFont>
    <p:embeddedFont>
      <p:font typeface="Cheltenhm BdItHd BT" panose="02040703050705090403" pitchFamily="18" charset="0"/>
      <p:regular r:id="rId75"/>
    </p:embeddedFont>
    <p:embeddedFont>
      <p:font typeface="Cheltenhm BdHd BT" panose="02040703050705020403" pitchFamily="18" charset="0"/>
      <p:regular r:id="rId76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99"/>
    <a:srgbClr val="FF99CC"/>
    <a:srgbClr val="FFFFCC"/>
    <a:srgbClr val="99CCFF"/>
    <a:srgbClr val="FFFFFF"/>
    <a:srgbClr val="99FF66"/>
    <a:srgbClr val="FF5050"/>
    <a:srgbClr val="FF010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615" autoAdjust="0"/>
    <p:restoredTop sz="86379" autoAdjust="0"/>
  </p:normalViewPr>
  <p:slideViewPr>
    <p:cSldViewPr snapToGrid="0">
      <p:cViewPr varScale="1">
        <p:scale>
          <a:sx n="88" d="100"/>
          <a:sy n="88" d="100"/>
        </p:scale>
        <p:origin x="855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font" Target="fonts/font6.fntdata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font" Target="fonts/font1.fntdata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font" Target="fonts/font4.fntdata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font" Target="fonts/font2.fntdata"/><Relationship Id="rId75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font" Target="fonts/font5.fntdata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font" Target="fonts/font8.fntdata"/><Relationship Id="rId7" Type="http://schemas.openxmlformats.org/officeDocument/2006/relationships/slide" Target="slides/slide6.xml"/><Relationship Id="rId71" Type="http://schemas.openxmlformats.org/officeDocument/2006/relationships/font" Target="fonts/font3.fntdata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5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5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5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0C4A4F-4FDB-4476-8E43-8AFADDAA76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12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5455ED-7CA6-4D15-8064-E7192D448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7EE68D-7FB9-43B5-A2C1-A8904FF4B4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B3A57D-C169-4004-89F3-F816B1E40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64E31F-C093-4FDF-8B35-CB4205B09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1A5A72-037A-45AD-B641-C786996876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B9DA86-9468-47B7-9FEA-2D0177402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10FC52-3B80-4438-A1AD-1E53E037F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965277-4CF5-43AC-9F49-043F646C5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1916A9-5D63-41C8-A2FE-81B8D443A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E4C61E-F407-4D54-A67B-3A350C103B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B93FD-725B-4AF8-AA40-9F30A1CFDB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3DD7551-992F-46A6-9F54-0F3B581DB1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9pPr>
    </p:titleStyle>
    <p:bodyStyle>
      <a:lvl1pPr marL="342900" indent="-342900" algn="l" rtl="0" fontAlgn="base">
        <a:spcBef>
          <a:spcPct val="30000"/>
        </a:spcBef>
        <a:spcAft>
          <a:spcPct val="2000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95120"/>
            <a:ext cx="9144000" cy="4106691"/>
          </a:xfrm>
        </p:spPr>
        <p:txBody>
          <a:bodyPr anchor="ctr"/>
          <a:lstStyle/>
          <a:p>
            <a:r>
              <a:rPr lang="en-US" sz="11500" dirty="0" err="1"/>
              <a:t>Syntaxation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33296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Smalltalk 80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" y="3886200"/>
            <a:ext cx="8229600" cy="1752600"/>
          </a:xfrm>
        </p:spPr>
        <p:txBody>
          <a:bodyPr/>
          <a:lstStyle/>
          <a:p>
            <a:r>
              <a:rPr lang="en-US" sz="3600" b="1" dirty="0">
                <a:latin typeface="Programma" pitchFamily="2" charset="0"/>
                <a:cs typeface="Courier New" pitchFamily="49" charset="0"/>
              </a:rPr>
              <a:t>object name1: </a:t>
            </a:r>
            <a:r>
              <a:rPr lang="en-US" sz="3600" b="1" dirty="0" err="1">
                <a:latin typeface="Programma" pitchFamily="2" charset="0"/>
                <a:cs typeface="Courier New" pitchFamily="49" charset="0"/>
              </a:rPr>
              <a:t>arg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 name2: arg2</a:t>
            </a:r>
          </a:p>
          <a:p>
            <a:r>
              <a:rPr lang="en-US" sz="3600" b="1" dirty="0">
                <a:latin typeface="Programma" pitchFamily="2" charset="0"/>
                <a:cs typeface="Courier New" pitchFamily="49" charset="0"/>
              </a:rPr>
              <a:t>object </a:t>
            </a:r>
            <a:r>
              <a:rPr lang="en-US" sz="3600" dirty="0">
                <a:latin typeface="Cheltenhm BdItHd BT" pitchFamily="18" charset="0"/>
                <a:cs typeface="Courier New" pitchFamily="49" charset="0"/>
              </a:rPr>
              <a:t>operator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3600" b="1" dirty="0" err="1">
                <a:latin typeface="Programma" pitchFamily="2" charset="0"/>
                <a:cs typeface="Courier New" pitchFamily="49" charset="0"/>
              </a:rPr>
              <a:t>arg</a:t>
            </a:r>
            <a:endParaRPr lang="en-US" sz="3600" b="1" dirty="0">
              <a:latin typeface="Programma" pitchFamily="2" charset="0"/>
              <a:cs typeface="Courier New" pitchFamily="49" charset="0"/>
            </a:endParaRPr>
          </a:p>
          <a:p>
            <a:r>
              <a:rPr lang="en-US" sz="3600" b="1" dirty="0">
                <a:latin typeface="Programma" pitchFamily="2" charset="0"/>
                <a:cs typeface="Courier New" pitchFamily="49" charset="0"/>
              </a:rPr>
              <a:t>[ </a:t>
            </a:r>
            <a:r>
              <a:rPr lang="en-US" sz="3600" dirty="0" err="1">
                <a:latin typeface="Cheltenhm BdItHd BT" pitchFamily="18" charset="0"/>
                <a:cs typeface="Courier New" pitchFamily="49" charset="0"/>
              </a:rPr>
              <a:t>var</a:t>
            </a:r>
            <a:r>
              <a:rPr lang="en-US" sz="3600" dirty="0">
                <a:latin typeface="Programma" pitchFamily="2" charset="0"/>
                <a:cs typeface="Courier New" pitchFamily="49" charset="0"/>
              </a:rPr>
              <a:t>  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| </a:t>
            </a:r>
            <a:r>
              <a:rPr lang="en-US" sz="3600" dirty="0">
                <a:latin typeface="Cheltenhm BdItHd BT" pitchFamily="18" charset="0"/>
                <a:cs typeface="Courier New" pitchFamily="49" charset="0"/>
              </a:rPr>
              <a:t>block</a:t>
            </a:r>
            <a:r>
              <a:rPr lang="en-US" sz="3600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182406311"/>
      </p:ext>
    </p:extLst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IF Statement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Cheltenhm BdItHd BT" panose="02040703050705090403" pitchFamily="18" charset="0"/>
              </a:rPr>
              <a:t>And yet don’t look too good, </a:t>
            </a:r>
            <a:br>
              <a:rPr lang="en-US" dirty="0">
                <a:latin typeface="Cheltenhm BdItHd BT" panose="02040703050705090403" pitchFamily="18" charset="0"/>
              </a:rPr>
            </a:br>
            <a:r>
              <a:rPr lang="en-US" dirty="0">
                <a:latin typeface="Cheltenhm BdItHd BT" panose="02040703050705090403" pitchFamily="18" charset="0"/>
              </a:rPr>
              <a:t>nor talk too wise</a:t>
            </a:r>
          </a:p>
        </p:txBody>
      </p:sp>
    </p:spTree>
    <p:extLst>
      <p:ext uri="{BB962C8B-B14F-4D97-AF65-F5344CB8AC3E}">
        <p14:creationId xmlns:p14="http://schemas.microsoft.com/office/powerpoint/2010/main" val="270846895"/>
      </p:ext>
    </p:extLst>
  </p:cSld>
  <p:clrMapOvr>
    <a:masterClrMapping/>
  </p:clrMapOvr>
  <p:transition spd="slow"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C     FORTRAN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  IF(A-B)20,20,10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10 A=B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20 CONTINUE</a:t>
            </a:r>
          </a:p>
        </p:txBody>
      </p:sp>
    </p:spTree>
    <p:extLst>
      <p:ext uri="{BB962C8B-B14F-4D97-AF65-F5344CB8AC3E}">
        <p14:creationId xmlns:p14="http://schemas.microsoft.com/office/powerpoint/2010/main" val="2779970250"/>
      </p:ext>
    </p:extLst>
  </p:cSld>
  <p:clrMapOvr>
    <a:masterClrMapping/>
  </p:clrMapOvr>
  <p:transition spd="slow"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C     FORTRAN IV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  IF(A.LE.B)GO TO 30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  A=B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30 CONTINUE</a:t>
            </a:r>
          </a:p>
        </p:txBody>
      </p:sp>
    </p:spTree>
    <p:extLst>
      <p:ext uri="{BB962C8B-B14F-4D97-AF65-F5344CB8AC3E}">
        <p14:creationId xmlns:p14="http://schemas.microsoft.com/office/powerpoint/2010/main" val="4149513808"/>
      </p:ext>
    </p:extLst>
  </p:cSld>
  <p:clrMapOvr>
    <a:masterClrMapping/>
  </p:clrMapOvr>
  <p:transition spd="slow"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9600" y="1600200"/>
            <a:ext cx="68072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comment ALGOL 60;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if a&gt;b then begin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a:=b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004791261"/>
      </p:ext>
    </p:extLst>
  </p:cSld>
  <p:clrMapOvr>
    <a:masterClrMapping/>
  </p:clrMapOvr>
  <p:transition spd="slow"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0700" y="1600200"/>
            <a:ext cx="68961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// BCPL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IF A &gt; B {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A := B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81719002"/>
      </p:ext>
    </p:extLst>
  </p:cSld>
  <p:clrMapOvr>
    <a:masterClrMapping/>
  </p:clrMapOvr>
  <p:transition spd="slow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1600200"/>
            <a:ext cx="70993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/* B */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if (a &gt; b) {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a = b;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7988329"/>
      </p:ext>
    </p:extLst>
  </p:cSld>
  <p:clrMapOvr>
    <a:masterClrMapping/>
  </p:clrMapOvr>
  <p:transition spd="slow"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1600200"/>
            <a:ext cx="71501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-- Ada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if a &gt; b then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a := b;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end if;</a:t>
            </a:r>
          </a:p>
        </p:txBody>
      </p:sp>
    </p:spTree>
    <p:extLst>
      <p:ext uri="{BB962C8B-B14F-4D97-AF65-F5344CB8AC3E}">
        <p14:creationId xmlns:p14="http://schemas.microsoft.com/office/powerpoint/2010/main" val="3011429530"/>
      </p:ext>
    </p:extLst>
  </p:cSld>
  <p:clrMapOvr>
    <a:masterClrMapping/>
  </p:clrMapOvr>
  <p:transition spd="slow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1600200"/>
            <a:ext cx="71501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¢ </a:t>
            </a:r>
            <a:r>
              <a:rPr lang="en-US" b="1" dirty="0" err="1">
                <a:latin typeface="Programma" pitchFamily="2" charset="0"/>
                <a:cs typeface="Courier New" panose="02070309020205020404" pitchFamily="49" charset="0"/>
              </a:rPr>
              <a:t>Algol</a:t>
            </a: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68 ¢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if a &gt; b then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    a := b</a:t>
            </a: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fi</a:t>
            </a:r>
          </a:p>
        </p:txBody>
      </p:sp>
    </p:spTree>
    <p:extLst>
      <p:ext uri="{BB962C8B-B14F-4D97-AF65-F5344CB8AC3E}">
        <p14:creationId xmlns:p14="http://schemas.microsoft.com/office/powerpoint/2010/main" val="852365357"/>
      </p:ext>
    </p:extLst>
  </p:cSld>
  <p:clrMapOvr>
    <a:masterClrMapping/>
  </p:clrMapOvr>
  <p:transition spd="slow"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1600200"/>
            <a:ext cx="71501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"Smalltalk 80"</a:t>
            </a:r>
          </a:p>
          <a:p>
            <a:pPr marL="0" indent="0">
              <a:buNone/>
            </a:pPr>
            <a:endParaRPr lang="en-US" b="1" dirty="0">
              <a:latin typeface="Programma" pitchFamily="2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(a &gt; b) </a:t>
            </a:r>
            <a:r>
              <a:rPr lang="en-US" b="1" dirty="0" err="1">
                <a:latin typeface="Programma" pitchFamily="2" charset="0"/>
                <a:cs typeface="Courier New" panose="02070309020205020404" pitchFamily="49" charset="0"/>
              </a:rPr>
              <a:t>ifTrue</a:t>
            </a:r>
            <a:r>
              <a:rPr lang="en-US" b="1" dirty="0">
                <a:latin typeface="Programma" pitchFamily="2" charset="0"/>
                <a:cs typeface="Courier New" panose="02070309020205020404" pitchFamily="49" charset="0"/>
              </a:rPr>
              <a:t>: [a := b]</a:t>
            </a:r>
          </a:p>
        </p:txBody>
      </p:sp>
    </p:spTree>
    <p:extLst>
      <p:ext uri="{BB962C8B-B14F-4D97-AF65-F5344CB8AC3E}">
        <p14:creationId xmlns:p14="http://schemas.microsoft.com/office/powerpoint/2010/main" val="2001280879"/>
      </p:ext>
    </p:extLst>
  </p:cSld>
  <p:clrMapOvr>
    <a:masterClrMapping/>
  </p:clrMapOvr>
  <p:transition spd="slow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1500" dirty="0"/>
              <a:t>JavaScript: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Universal Virtual Machine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93373"/>
      </p:ext>
    </p:extLst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Emotional Style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Fashionable Tolerance </a:t>
            </a:r>
            <a:br>
              <a:rPr lang="en-US" dirty="0"/>
            </a:br>
            <a:r>
              <a:rPr lang="en-US"/>
              <a:t>of Syntactic </a:t>
            </a:r>
            <a:r>
              <a:rPr lang="en-US" dirty="0"/>
              <a:t>Ambiguity</a:t>
            </a:r>
          </a:p>
        </p:txBody>
      </p:sp>
    </p:spTree>
    <p:extLst>
      <p:ext uri="{BB962C8B-B14F-4D97-AF65-F5344CB8AC3E}">
        <p14:creationId xmlns:p14="http://schemas.microsoft.com/office/powerpoint/2010/main" val="282610723"/>
      </p:ext>
    </p:extLst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4" name="Rectangle 4"/>
          <p:cNvSpPr>
            <a:spLocks noGrp="1" noChangeArrowheads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6000" dirty="0">
                <a:latin typeface="Programma" pitchFamily="2" charset="0"/>
              </a:rPr>
              <a:t>a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☁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latin typeface="Programma" pitchFamily="2" charset="0"/>
              </a:rPr>
              <a:t>b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♥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latin typeface="Programma" pitchFamily="2" charset="0"/>
              </a:rPr>
              <a:t>c</a:t>
            </a:r>
            <a:br>
              <a:rPr lang="en-US" sz="6000" dirty="0">
                <a:latin typeface="Programma" pitchFamily="2" charset="0"/>
              </a:rPr>
            </a:br>
            <a:br>
              <a:rPr lang="en-US" sz="6000" dirty="0">
                <a:latin typeface="Programma" pitchFamily="2" charset="0"/>
              </a:rPr>
            </a:br>
            <a:r>
              <a:rPr lang="en-US" sz="6000" b="1" dirty="0">
                <a:solidFill>
                  <a:srgbClr val="FF99CC"/>
                </a:solidFill>
                <a:latin typeface="Programma" pitchFamily="2" charset="0"/>
              </a:rPr>
              <a:t>((</a:t>
            </a:r>
            <a:r>
              <a:rPr lang="en-US" sz="6000" dirty="0">
                <a:latin typeface="Programma" pitchFamily="2" charset="0"/>
              </a:rPr>
              <a:t>a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☁</a:t>
            </a:r>
            <a:r>
              <a:rPr lang="en-US" sz="6000" dirty="0">
                <a:latin typeface="Programma" pitchFamily="2" charset="0"/>
              </a:rPr>
              <a:t> b</a:t>
            </a:r>
            <a:r>
              <a:rPr lang="en-US" sz="6000" b="1" dirty="0">
                <a:solidFill>
                  <a:srgbClr val="FF99CC"/>
                </a:solidFill>
                <a:latin typeface="Programma" pitchFamily="2" charset="0"/>
              </a:rPr>
              <a:t>)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♥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latin typeface="Programma" pitchFamily="2" charset="0"/>
              </a:rPr>
              <a:t>c</a:t>
            </a:r>
            <a:r>
              <a:rPr lang="en-US" sz="6000" b="1" dirty="0">
                <a:solidFill>
                  <a:srgbClr val="FF99CC"/>
                </a:solidFill>
                <a:latin typeface="Programma" pitchFamily="2" charset="0"/>
              </a:rPr>
              <a:t>)</a:t>
            </a:r>
            <a:br>
              <a:rPr lang="en-US" sz="6000" dirty="0">
                <a:latin typeface="Programma" pitchFamily="2" charset="0"/>
              </a:rPr>
            </a:br>
            <a:r>
              <a:rPr lang="en-US" sz="6000" b="1" dirty="0">
                <a:solidFill>
                  <a:srgbClr val="FF99CC"/>
                </a:solidFill>
                <a:latin typeface="Programma" pitchFamily="2" charset="0"/>
                <a:cs typeface="Courier New" panose="02070309020205020404" pitchFamily="49" charset="0"/>
              </a:rPr>
              <a:t>(</a:t>
            </a:r>
            <a:r>
              <a:rPr lang="en-US" sz="6000" dirty="0">
                <a:latin typeface="Programma" pitchFamily="2" charset="0"/>
              </a:rPr>
              <a:t>a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☁</a:t>
            </a:r>
            <a:r>
              <a:rPr lang="en-US" sz="6000" dirty="0">
                <a:latin typeface="Programma" pitchFamily="2" charset="0"/>
              </a:rPr>
              <a:t> </a:t>
            </a:r>
            <a:r>
              <a:rPr lang="en-US" sz="6000" b="1" dirty="0">
                <a:solidFill>
                  <a:srgbClr val="FF99CC"/>
                </a:solidFill>
                <a:latin typeface="Programma" pitchFamily="2" charset="0"/>
              </a:rPr>
              <a:t>(</a:t>
            </a:r>
            <a:r>
              <a:rPr lang="en-US" sz="6000" dirty="0">
                <a:latin typeface="Programma" pitchFamily="2" charset="0"/>
              </a:rPr>
              <a:t>b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solidFill>
                  <a:srgbClr val="CCFFCC"/>
                </a:solidFill>
                <a:latin typeface="Courier Std" panose="02070409020205020404" pitchFamily="49" charset="0"/>
              </a:rPr>
              <a:t>♥</a:t>
            </a:r>
            <a:r>
              <a:rPr lang="en-US" sz="6000" dirty="0">
                <a:solidFill>
                  <a:srgbClr val="CCFFCC"/>
                </a:solidFill>
                <a:latin typeface="Programma" pitchFamily="2" charset="0"/>
              </a:rPr>
              <a:t> </a:t>
            </a:r>
            <a:r>
              <a:rPr lang="en-US" sz="6000" dirty="0">
                <a:latin typeface="Programma" pitchFamily="2" charset="0"/>
              </a:rPr>
              <a:t>c</a:t>
            </a:r>
            <a:r>
              <a:rPr lang="en-US" sz="6000" b="1" dirty="0">
                <a:solidFill>
                  <a:srgbClr val="FF99CC"/>
                </a:solidFill>
                <a:latin typeface="Programma" pitchFamily="2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735752589"/>
      </p:ext>
    </p:extLst>
  </p:cSld>
  <p:clrMapOvr>
    <a:masterClrMapping/>
  </p:clrMapOvr>
  <p:transition spd="slow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Binding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10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=  +=  -=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20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40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&amp;&amp;  ||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50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===  &lt;  &gt;  &lt;=  &gt;=  !==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60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+  -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70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*  /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80		unary</a:t>
            </a:r>
          </a:p>
          <a:p>
            <a:pPr marL="0" indent="0">
              <a:buNone/>
            </a:pPr>
            <a:r>
              <a:rPr lang="en-US" dirty="0">
                <a:latin typeface="Programma" pitchFamily="2" charset="0"/>
              </a:rPr>
              <a:t>90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.  [  (</a:t>
            </a:r>
          </a:p>
        </p:txBody>
      </p:sp>
    </p:spTree>
    <p:extLst>
      <p:ext uri="{BB962C8B-B14F-4D97-AF65-F5344CB8AC3E}">
        <p14:creationId xmlns:p14="http://schemas.microsoft.com/office/powerpoint/2010/main" val="807190924"/>
      </p:ext>
    </p:extLst>
  </p:cSld>
  <p:clrMapOvr>
    <a:masterClrMapping/>
  </p:clrMapOvr>
  <p:transition spd="slow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6000" b="1" dirty="0">
                <a:latin typeface="Programma" pitchFamily="2" charset="0"/>
                <a:cs typeface="Courier New" pitchFamily="49" charset="0"/>
              </a:rPr>
              <a:t>word</a:t>
            </a:r>
            <a:endParaRPr lang="en-US" b="1" dirty="0">
              <a:latin typeface="Programma" pitchFamily="2" charset="0"/>
              <a:cs typeface="Courier New" pitchFamily="49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variable?</a:t>
            </a:r>
          </a:p>
          <a:p>
            <a:r>
              <a:rPr lang="en-US" dirty="0"/>
              <a:t>statement keyword?</a:t>
            </a:r>
          </a:p>
          <a:p>
            <a:r>
              <a:rPr lang="en-US" dirty="0"/>
              <a:t>operator?</a:t>
            </a:r>
          </a:p>
          <a:p>
            <a:r>
              <a:rPr lang="en-US" dirty="0"/>
              <a:t>special form?</a:t>
            </a:r>
          </a:p>
        </p:txBody>
      </p:sp>
    </p:spTree>
    <p:extLst>
      <p:ext uri="{BB962C8B-B14F-4D97-AF65-F5344CB8AC3E}">
        <p14:creationId xmlns:p14="http://schemas.microsoft.com/office/powerpoint/2010/main" val="1195873443"/>
      </p:ext>
    </p:extLst>
  </p:cSld>
  <p:clrMapOvr>
    <a:masterClrMapping/>
  </p:clrMapOvr>
  <p:transition spd="slow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latin typeface="Programma" pitchFamily="2" charset="0"/>
                <a:cs typeface="Courier New" pitchFamily="49" charset="0"/>
              </a:rPr>
              <a:t>(   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Function definition and invocation</a:t>
            </a:r>
          </a:p>
          <a:p>
            <a:r>
              <a:rPr lang="en-US" dirty="0"/>
              <a:t>Grouping</a:t>
            </a:r>
          </a:p>
          <a:p>
            <a:r>
              <a:rPr lang="en-US" dirty="0"/>
              <a:t>Separation</a:t>
            </a:r>
          </a:p>
        </p:txBody>
      </p:sp>
    </p:spTree>
    <p:extLst>
      <p:ext uri="{BB962C8B-B14F-4D97-AF65-F5344CB8AC3E}">
        <p14:creationId xmlns:p14="http://schemas.microsoft.com/office/powerpoint/2010/main" val="2594326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6600" dirty="0"/>
              <a:t>Parsing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Theory of Formal Languages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9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rogramma" pitchFamily="2" charset="0"/>
              </a:rPr>
              <a:t>a = b + c;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689600"/>
            <a:ext cx="847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Weave a stream of tokens into a tree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Programma" pitchFamily="2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4750" y="18923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Programma" pitchFamily="2" charset="0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835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Programma" pitchFamily="2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53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Programma" pitchFamily="2" charset="0"/>
              </a:rPr>
              <a:t>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130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Programma" pitchFamily="2" charset="0"/>
              </a:rPr>
              <a:t>c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2882900" y="2514600"/>
            <a:ext cx="9398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5194300" y="3512641"/>
            <a:ext cx="596900" cy="8770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4559300" y="2546350"/>
            <a:ext cx="12319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248400" y="3512641"/>
            <a:ext cx="469900" cy="10212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5499626"/>
      </p:ext>
    </p:extLst>
  </p:cSld>
  <p:clrMapOvr>
    <a:masterClrMapping/>
  </p:clrMapOvr>
  <p:transition spd="slow"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Down Operator Precedence</a:t>
            </a:r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457200" y="1600200"/>
            <a:ext cx="6057900" cy="5105400"/>
          </a:xfrm>
        </p:spPr>
        <p:txBody>
          <a:bodyPr/>
          <a:lstStyle/>
          <a:p>
            <a:r>
              <a:rPr lang="en-US" dirty="0"/>
              <a:t>Vaughan Pratt [POPL 1973]</a:t>
            </a:r>
          </a:p>
          <a:p>
            <a:r>
              <a:rPr lang="en-US" dirty="0"/>
              <a:t>simple to understand</a:t>
            </a:r>
          </a:p>
          <a:p>
            <a:r>
              <a:rPr lang="en-US" dirty="0"/>
              <a:t>trivial to implement</a:t>
            </a:r>
          </a:p>
          <a:p>
            <a:r>
              <a:rPr lang="en-US" dirty="0"/>
              <a:t>easy to use</a:t>
            </a:r>
          </a:p>
          <a:p>
            <a:r>
              <a:rPr lang="en-US" dirty="0"/>
              <a:t>extremely efficient</a:t>
            </a:r>
          </a:p>
          <a:p>
            <a:r>
              <a:rPr lang="en-US" dirty="0"/>
              <a:t>very flexible</a:t>
            </a:r>
          </a:p>
          <a:p>
            <a:r>
              <a:rPr lang="en-US" dirty="0"/>
              <a:t>beautiful</a:t>
            </a:r>
          </a:p>
        </p:txBody>
      </p:sp>
      <p:pic>
        <p:nvPicPr>
          <p:cNvPr id="1026" name="Picture 2" descr="http://boole.stanford.edu/v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1582737"/>
            <a:ext cx="1685925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053893"/>
      </p:ext>
    </p:extLst>
  </p:cSld>
  <p:clrMapOvr>
    <a:masterClrMapping/>
  </p:clrMapOvr>
  <p:transition spd="slow"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have you never heard of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Preoccupation with BNF grammars and their various offspring, along with their related automata and theorems.</a:t>
            </a:r>
          </a:p>
          <a:p>
            <a:r>
              <a:rPr lang="en-US" dirty="0"/>
              <a:t>Requires a functional programming language.</a:t>
            </a:r>
          </a:p>
          <a:p>
            <a:r>
              <a:rPr lang="en-US" dirty="0"/>
              <a:t>LISP community did not want syntax.</a:t>
            </a:r>
          </a:p>
          <a:p>
            <a:r>
              <a:rPr lang="en-US" dirty="0"/>
              <a:t>JavaScript is a functional language with a community that likes syntax.</a:t>
            </a:r>
          </a:p>
        </p:txBody>
      </p:sp>
    </p:spTree>
    <p:extLst>
      <p:ext uri="{BB962C8B-B14F-4D97-AF65-F5344CB8AC3E}">
        <p14:creationId xmlns:p14="http://schemas.microsoft.com/office/powerpoint/2010/main" val="1625861727"/>
      </p:ext>
    </p:extLst>
  </p:cSld>
  <p:clrMapOvr>
    <a:masterClrMapping/>
  </p:clrMapOvr>
  <p:transition spd="slow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What do we expect to see to the left of the token?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left denotation		led</a:t>
            </a:r>
            <a:br>
              <a:rPr lang="en-US" dirty="0"/>
            </a:br>
            <a:br>
              <a:rPr lang="en-US" dirty="0"/>
            </a:br>
            <a:r>
              <a:rPr lang="en-US" dirty="0"/>
              <a:t>null denotation		</a:t>
            </a:r>
            <a:r>
              <a:rPr lang="en-US" dirty="0" err="1"/>
              <a:t>nud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96460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JSLint</a:t>
            </a:r>
            <a:r>
              <a:rPr lang="en-US" dirty="0"/>
              <a:t>.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Good Parts.</a:t>
            </a:r>
          </a:p>
          <a:p>
            <a:r>
              <a:rPr lang="en-US" b="1" dirty="0">
                <a:latin typeface="Programma" pitchFamily="2" charset="0"/>
              </a:rPr>
              <a:t>http://www.JSLint.com/</a:t>
            </a:r>
          </a:p>
        </p:txBody>
      </p:sp>
    </p:spTree>
    <p:extLst>
      <p:ext uri="{BB962C8B-B14F-4D97-AF65-F5344CB8AC3E}">
        <p14:creationId xmlns:p14="http://schemas.microsoft.com/office/powerpoint/2010/main" val="2163008833"/>
      </p:ext>
    </p:extLst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</a:t>
            </a:r>
            <a:r>
              <a:rPr lang="en-US" dirty="0" err="1"/>
              <a:t>nud</a:t>
            </a:r>
            <a:r>
              <a:rPr lang="en-US" dirty="0"/>
              <a:t>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! ~ </a:t>
            </a:r>
            <a:r>
              <a:rPr lang="en-US" b="1" dirty="0" err="1">
                <a:latin typeface="Programma" pitchFamily="2" charset="0"/>
                <a:cs typeface="Courier New" pitchFamily="49" charset="0"/>
              </a:rPr>
              <a:t>typeof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 {</a:t>
            </a:r>
            <a:r>
              <a:rPr lang="en-US" b="1" dirty="0">
                <a:latin typeface="Courier Std" panose="02070409020205020404" pitchFamily="49" charset="0"/>
                <a:cs typeface="Courier New" pitchFamily="49" charset="0"/>
              </a:rPr>
              <a:t> </a:t>
            </a:r>
            <a:r>
              <a:rPr lang="en-US" dirty="0">
                <a:latin typeface="Cheltenhm BdItHd BT" pitchFamily="18" charset="0"/>
              </a:rPr>
              <a:t>prefix</a:t>
            </a:r>
          </a:p>
          <a:p>
            <a:r>
              <a:rPr lang="en-US" dirty="0"/>
              <a:t>only led		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* . = ===	  </a:t>
            </a:r>
            <a:r>
              <a:rPr lang="en-US" dirty="0">
                <a:latin typeface="Cheltenhm BdItHd BT" pitchFamily="18" charset="0"/>
              </a:rPr>
              <a:t>infix, suffix</a:t>
            </a:r>
          </a:p>
          <a:p>
            <a:r>
              <a:rPr lang="en-US" dirty="0" err="1"/>
              <a:t>nud</a:t>
            </a:r>
            <a:r>
              <a:rPr lang="en-US" dirty="0"/>
              <a:t> &amp; led	</a:t>
            </a:r>
            <a:r>
              <a:rPr lang="en-US" b="1" dirty="0">
                <a:latin typeface="Programma" pitchFamily="2" charset="0"/>
              </a:rPr>
              <a:t>+ - 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( [ </a:t>
            </a:r>
            <a:r>
              <a:rPr lang="en-US" dirty="0">
                <a:latin typeface="Programma" pitchFamily="2" charset="0"/>
              </a:rPr>
              <a:t> 	</a:t>
            </a:r>
          </a:p>
          <a:p>
            <a:endParaRPr lang="en-US" b="1" dirty="0">
              <a:latin typeface="Cheltenhm BdItHd BT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434198"/>
      </p:ext>
    </p:extLst>
  </p:cSld>
  <p:clrMapOvr>
    <a:masterClrMapping/>
  </p:clrMapOvr>
  <p:transition spd="slow"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Tokens are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44500" y="3886200"/>
            <a:ext cx="8178800" cy="1752600"/>
          </a:xfrm>
        </p:spPr>
        <p:txBody>
          <a:bodyPr/>
          <a:lstStyle/>
          <a:p>
            <a:r>
              <a:rPr lang="en-US" sz="4800" dirty="0"/>
              <a:t>prototype ← symbol ← token</a:t>
            </a:r>
          </a:p>
          <a:p>
            <a:r>
              <a:rPr lang="en-US" sz="4800" b="1" dirty="0">
                <a:latin typeface="Programma" pitchFamily="2" charset="0"/>
                <a:cs typeface="Courier New" panose="02070309020205020404" pitchFamily="49" charset="0"/>
              </a:rPr>
              <a:t>advance()</a:t>
            </a:r>
            <a:br>
              <a:rPr lang="en-US" sz="4800" b="1" dirty="0">
                <a:latin typeface="Programma" pitchFamily="2" charset="0"/>
                <a:cs typeface="Courier New" panose="02070309020205020404" pitchFamily="49" charset="0"/>
              </a:rPr>
            </a:br>
            <a:r>
              <a:rPr lang="en-US" sz="4800" b="1" dirty="0">
                <a:latin typeface="Programma" pitchFamily="2" charset="0"/>
                <a:cs typeface="Courier New" panose="02070309020205020404" pitchFamily="49" charset="0"/>
              </a:rPr>
              <a:t>advance(</a:t>
            </a:r>
            <a:r>
              <a:rPr lang="en-US" sz="4800" dirty="0">
                <a:latin typeface="Programma" pitchFamily="2" charset="0"/>
              </a:rPr>
              <a:t>id</a:t>
            </a:r>
            <a:r>
              <a:rPr lang="en-US" sz="4800" b="1" dirty="0">
                <a:latin typeface="Programma" pitchFamily="2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9610038"/>
      </p:ext>
    </p:extLst>
  </p:cSld>
  <p:clrMapOvr>
    <a:masterClrMapping/>
  </p:clrMapOvr>
  <p:transition spd="slow"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228600"/>
            <a:ext cx="89535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prototype_token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 =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nud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: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this.error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("Undefined.");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led: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this.error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("Missing operator.");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error: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function(message)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...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lbp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: 0     // left binding power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681948919"/>
      </p:ext>
    </p:extLst>
  </p:cSld>
  <p:clrMapOvr>
    <a:masterClrMapping/>
  </p:clrMapOvr>
  <p:transition spd="slow">
    <p:wipe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symbol_table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 = {};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5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 symbol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symbol_table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[id];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|| 0;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(s)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if (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&gt;=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s.lbp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  </a:t>
            </a:r>
            <a:endParaRPr lang="en-US" sz="2500" b="1" dirty="0"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s.lbp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 else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s =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Object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.create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prototype_token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s.id =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s.value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id;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s.lbp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5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symbol_table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[id] =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73957510"/>
      </p:ext>
    </p:extLst>
  </p:cSld>
  <p:clrMapOvr>
    <a:masterClrMapping/>
  </p:clrMapOvr>
  <p:transition spd="slow"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symbol(":");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symbol(";");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symbol(",");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symbol("]");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symbol("}");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symbol("else");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symbol("(end)");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symbol("(word)");</a:t>
            </a:r>
            <a:endParaRPr lang="en-US" sz="40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419050"/>
      </p:ext>
    </p:extLst>
  </p:cSld>
  <p:clrMapOvr>
    <a:masterClrMapping/>
  </p:clrMapOvr>
  <p:transition spd="slow"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symbol("+", 60).led =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(60);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"binary";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196406"/>
      </p:ext>
    </p:extLst>
  </p:cSld>
  <p:clrMapOvr>
    <a:masterClrMapping/>
  </p:clrMapOvr>
  <p:transition spd="slow"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symbol("*", 70).led =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(70);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"binary";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;</a:t>
            </a: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14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 infix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, led)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symbol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s.led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led || 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"binary";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01100380"/>
      </p:ext>
    </p:extLst>
  </p:cSld>
  <p:clrMapOvr>
    <a:masterClrMapping/>
  </p:clrMapOvr>
  <p:transition spd="slow"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infix("+", 60);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infix("-", 60);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infix("*", 70);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infix("/", 70);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infix("===",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infix("!==",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infix("&lt;",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infix("&lt;=",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infix("&gt;", 50);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Programma" pitchFamily="2" charset="0"/>
                <a:cs typeface="Courier New" pitchFamily="49" charset="0"/>
              </a:rPr>
              <a:t>infix("&gt;=", 50);</a:t>
            </a:r>
            <a:endParaRPr lang="en-US" sz="36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1272"/>
      </p:ext>
    </p:extLst>
  </p:cSld>
  <p:clrMapOvr>
    <a:masterClrMapping/>
  </p:clrMapOvr>
  <p:transition spd="slow"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228600"/>
            <a:ext cx="88519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gramma" pitchFamily="2" charset="0"/>
                <a:cs typeface="Courier New" pitchFamily="49" charset="0"/>
              </a:rPr>
              <a:t>infix("?", 20, 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led(left)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(":");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this.third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"ternary";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);</a:t>
            </a:r>
            <a:endParaRPr lang="en-US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92480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/>
              <a:t>WARNING!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 err="1"/>
              <a:t>JSLint</a:t>
            </a:r>
            <a:r>
              <a:rPr lang="en-US" sz="4800" dirty="0"/>
              <a:t> will hurt </a:t>
            </a:r>
            <a:br>
              <a:rPr lang="en-US" sz="4800" dirty="0"/>
            </a:br>
            <a:r>
              <a:rPr lang="en-US" sz="4800" dirty="0"/>
              <a:t>your feelings.</a:t>
            </a:r>
          </a:p>
        </p:txBody>
      </p:sp>
    </p:spTree>
    <p:extLst>
      <p:ext uri="{BB962C8B-B14F-4D97-AF65-F5344CB8AC3E}">
        <p14:creationId xmlns:p14="http://schemas.microsoft.com/office/powerpoint/2010/main" val="2681402865"/>
      </p:ext>
    </p:extLst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infixr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, led)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symbol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s.led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led ||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expression(</a:t>
            </a:r>
            <a:r>
              <a:rPr lang="en-US" sz="2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bp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- 1);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"binary";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14122694"/>
      </p:ext>
    </p:extLst>
  </p:cSld>
  <p:clrMapOvr>
    <a:masterClrMapping/>
  </p:clrMapOvr>
  <p:transition spd="slow">
    <p:wipe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 assignment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infixr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id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, 10, 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function (left)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if (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left.arity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!== "name" &amp;&amp;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       left.id !== "." &amp;&amp;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       left.id !== "[")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  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left.error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("Bad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lvalue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(9);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this.assignment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true;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"binary";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return this;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assignment("=");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assignment("+=");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assignment("-=");</a:t>
            </a:r>
            <a:endParaRPr lang="en-US" sz="25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250400"/>
      </p:ext>
    </p:extLst>
  </p:cSld>
  <p:clrMapOvr>
    <a:masterClrMapping/>
  </p:clrMapOvr>
  <p:transition spd="slow"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 prefix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nud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symbol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s.nud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nud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|| 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(80);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= "unary";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}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prefix("+");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prefix("-");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prefix("!");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prefix("</a:t>
            </a: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typeof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178853127"/>
      </p:ext>
    </p:extLst>
  </p:cSld>
  <p:clrMapOvr>
    <a:masterClrMapping/>
  </p:clrMapOvr>
  <p:transition spd="slow">
    <p:wipe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prefix("(", </a:t>
            </a: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40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e = </a:t>
            </a:r>
            <a:r>
              <a:rPr lang="en-US" sz="40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e;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4000" b="1" dirty="0">
                <a:latin typeface="Programma" pitchFamily="2" charset="0"/>
                <a:cs typeface="Courier New" pitchFamily="49" charset="0"/>
              </a:rPr>
              <a:t>);</a:t>
            </a:r>
            <a:endParaRPr lang="en-US" sz="40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71838"/>
      </p:ext>
    </p:extLst>
  </p:cSld>
  <p:clrMapOvr>
    <a:masterClrMapping/>
  </p:clrMapOvr>
  <p:transition spd="slow">
    <p:wipe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Statement denotation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first null denotation</a:t>
            </a:r>
          </a:p>
          <a:p>
            <a:r>
              <a:rPr lang="en-US" dirty="0" err="1"/>
              <a:t>fud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57867"/>
      </p:ext>
    </p:extLst>
  </p:cSld>
  <p:clrMapOvr>
    <a:masterClrMapping/>
  </p:clrMapOvr>
  <p:transition spd="slow">
    <p:wipe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228600"/>
            <a:ext cx="88646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 statement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exp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,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(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tok.fud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advance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return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tok.fud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exp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(!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exp.assignment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&amp;&amp; exp.id !== "(")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exp.error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("Bad expression statement.");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(";");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</a:t>
            </a:r>
            <a:r>
              <a:rPr lang="en-US" sz="2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exp</a:t>
            </a: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39514628"/>
      </p:ext>
    </p:extLst>
  </p:cSld>
  <p:clrMapOvr>
    <a:masterClrMapping/>
  </p:clrMapOvr>
  <p:transition spd="slow">
    <p:wipe dir="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 statements</a:t>
            </a: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3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array = [];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while (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3600" b="1" dirty="0" err="1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sz="3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.nud</a:t>
            </a: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|| </a:t>
            </a:r>
            <a:r>
              <a:rPr lang="en-US" sz="3600" b="1" dirty="0" err="1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sz="3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.fud</a:t>
            </a:r>
            <a:endParaRPr lang="en-US" sz="36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36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array.push</a:t>
            </a: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</a:t>
            </a:r>
            <a:r>
              <a:rPr lang="en-US" sz="3600" b="1" dirty="0">
                <a:latin typeface="Programma" pitchFamily="2" charset="0"/>
                <a:cs typeface="Courier New" pitchFamily="49" charset="0"/>
              </a:rPr>
              <a:t>statement</a:t>
            </a: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);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array;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80709714"/>
      </p:ext>
    </p:extLst>
  </p:cSld>
  <p:clrMapOvr>
    <a:masterClrMapping/>
  </p:clrMapOvr>
  <p:transition spd="slow">
    <p:wipe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4400" b="1" dirty="0">
                <a:latin typeface="Programma" pitchFamily="2" charset="0"/>
                <a:cs typeface="Courier New" pitchFamily="49" charset="0"/>
              </a:rPr>
              <a:t> block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("{");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4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4400" b="1" dirty="0">
                <a:latin typeface="Programma" pitchFamily="2" charset="0"/>
                <a:cs typeface="Courier New" pitchFamily="49" charset="0"/>
              </a:rPr>
              <a:t>statements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("}");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8533353"/>
      </p:ext>
    </p:extLst>
  </p:cSld>
  <p:clrMapOvr>
    <a:masterClrMapping/>
  </p:clrMapOvr>
  <p:transition spd="slow">
    <p:wipe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sz="44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4400" b="1" dirty="0" err="1">
                <a:latin typeface="Programma" pitchFamily="2" charset="0"/>
                <a:cs typeface="Courier New" pitchFamily="49" charset="0"/>
              </a:rPr>
              <a:t>stmt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(id, f)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4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s = </a:t>
            </a:r>
            <a:r>
              <a:rPr lang="en-US" sz="4400" b="1" dirty="0">
                <a:latin typeface="Programma" pitchFamily="2" charset="0"/>
                <a:cs typeface="Courier New" pitchFamily="49" charset="0"/>
              </a:rPr>
              <a:t>symbol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(id);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44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s.fud</a:t>
            </a: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f;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88854074"/>
      </p:ext>
    </p:extLst>
  </p:cSld>
  <p:clrMapOvr>
    <a:masterClrMapping/>
  </p:clrMapOvr>
  <p:transition spd="slow">
    <p:wipe dir="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stmt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("if",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("(");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(")");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block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(token.id === "else")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    advance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("else");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this.third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.id === "if"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?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statement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: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block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"statement";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);</a:t>
            </a: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308100" y="2628900"/>
            <a:ext cx="7518400" cy="2603500"/>
          </a:xfrm>
          <a:prstGeom prst="rect">
            <a:avLst/>
          </a:prstGeom>
          <a:noFill/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515613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sz="4000" dirty="0"/>
              <a:t>Syntax is the least important aspect of programming language design.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anchor="b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27055"/>
      </p:ext>
    </p:extLst>
  </p:cSld>
  <p:clrMapOvr>
    <a:masterClrMapping/>
  </p:clrMapOvr>
  <p:transition>
    <p:wipe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stmt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("if",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block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token.id === "else"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    advance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("else");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this.third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.id === "if"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?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statement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    :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block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                           // BCPL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"statement";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);</a:t>
            </a: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308100" y="2184400"/>
            <a:ext cx="7603144" cy="2603500"/>
          </a:xfrm>
          <a:prstGeom prst="rect">
            <a:avLst/>
          </a:prstGeom>
          <a:noFill/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866568"/>
      </p:ext>
    </p:extLst>
  </p:cSld>
  <p:clrMapOvr>
    <a:masterClrMapping/>
  </p:clrMapOvr>
  <p:transition spd="slow">
    <p:wipe dir="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latin typeface="Programma" pitchFamily="2" charset="0"/>
                <a:cs typeface="Courier New" pitchFamily="49" charset="0"/>
              </a:rPr>
              <a:t>stmt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("if", 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 ()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this.first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expression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advance("then");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this.second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statements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if token.id === "else" then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latin typeface="Programma" pitchFamily="2" charset="0"/>
                <a:cs typeface="Courier New" pitchFamily="49" charset="0"/>
              </a:rPr>
              <a:t>        advance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("else");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this.third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statements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fi                     //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Algol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68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advance("fi");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800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this.arity</a:t>
            </a: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"statement";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this;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  <a:r>
              <a:rPr lang="en-US" sz="2800" b="1" dirty="0">
                <a:latin typeface="Programma" pitchFamily="2" charset="0"/>
                <a:cs typeface="Courier New" pitchFamily="49" charset="0"/>
              </a:rPr>
              <a:t>);</a:t>
            </a:r>
            <a:endParaRPr lang="en-US" sz="2800" b="1" dirty="0">
              <a:solidFill>
                <a:srgbClr val="CCFFCC"/>
              </a:solidFill>
              <a:latin typeface="Programma" pitchFamily="2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308100" y="2628900"/>
            <a:ext cx="7518400" cy="1689100"/>
          </a:xfrm>
          <a:prstGeom prst="rect">
            <a:avLst/>
          </a:prstGeom>
          <a:noFill/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28635"/>
      </p:ext>
    </p:extLst>
  </p:cSld>
  <p:clrMapOvr>
    <a:masterClrMapping/>
  </p:clrMapOvr>
  <p:transition spd="slow">
    <p:wipe dir="d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 anchor="ctr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function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 expression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rbp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var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left,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gramma" pitchFamily="2" charset="0"/>
                <a:cs typeface="Courier New" pitchFamily="49" charset="0"/>
              </a:rPr>
              <a:t>    advance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left =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tok.nud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while (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rbp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&lt; </a:t>
            </a:r>
            <a:r>
              <a:rPr lang="en-US" b="1" dirty="0" err="1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.lbp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= </a:t>
            </a:r>
            <a:r>
              <a:rPr lang="en-US" b="1" dirty="0">
                <a:latin typeface="Programma" pitchFamily="2" charset="0"/>
                <a:cs typeface="Courier New" pitchFamily="49" charset="0"/>
              </a:rPr>
              <a:t>token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gramma" pitchFamily="2" charset="0"/>
                <a:cs typeface="Courier New" pitchFamily="49" charset="0"/>
              </a:rPr>
              <a:t>        advance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    left = </a:t>
            </a:r>
            <a:r>
              <a:rPr lang="en-US" b="1" dirty="0" err="1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tok.led</a:t>
            </a: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(left);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    return left;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CFFCC"/>
                </a:solidFill>
                <a:latin typeface="Programma" pitchFamily="2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61979682"/>
      </p:ext>
    </p:extLst>
  </p:cSld>
  <p:clrMapOvr>
    <a:masterClrMapping/>
  </p:clrMapOvr>
  <p:transition spd="slow">
    <p:wipe dir="d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Programma" pitchFamily="2" charset="0"/>
              </a:rPr>
              <a:t>a = b + c;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689600"/>
            <a:ext cx="847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Weave a stream of tokens into a tree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4750" y="18923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835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5300" y="27432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130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c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2882900" y="2514600"/>
            <a:ext cx="9398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5194300" y="3512641"/>
            <a:ext cx="596900" cy="8770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4559300" y="2546350"/>
            <a:ext cx="12319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248400" y="3512641"/>
            <a:ext cx="469900" cy="10212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66330410"/>
      </p:ext>
    </p:extLst>
  </p:cSld>
  <p:clrMapOvr>
    <a:masterClrMapping/>
  </p:clrMapOvr>
  <p:transition spd="slow">
    <p:wipe dir="d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Programma" pitchFamily="2" charset="0"/>
              </a:rPr>
              <a:t>a = b + c;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id: "=",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"binary",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first: {id: "a",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second: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id: "+",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"binary",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first: {id: "b",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second: {id: "c",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} 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506941954"/>
      </p:ext>
    </p:extLst>
  </p:cSld>
  <p:clrMapOvr>
    <a:masterClrMapping/>
  </p:clrMapOvr>
  <p:transition spd="slow">
    <p:wipe dir="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Programma" pitchFamily="2" charset="0"/>
              </a:rPr>
              <a:t>a = b + c;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statements()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statement()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expression(0)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a.nud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while 0 &lt; =.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lbp</a:t>
            </a:r>
            <a:endParaRPr lang="en-US" sz="2600" b="1" dirty="0">
              <a:solidFill>
                <a:srgbClr val="FFFF99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=.led(a)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expression(10)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b.nud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while 10 &lt; +.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lbp</a:t>
            </a:r>
            <a:endParaRPr lang="en-US" sz="2600" b="1" dirty="0">
              <a:solidFill>
                <a:srgbClr val="FFFF99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      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+.led(b)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   expression(60)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c.nud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88134847"/>
      </p:ext>
    </p:extLst>
  </p:cSld>
  <p:clrMapOvr>
    <a:masterClrMapping/>
  </p:clrMapOvr>
  <p:transition spd="slow">
    <p:wipe dir="d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Programma" pitchFamily="2" charset="0"/>
              </a:rPr>
              <a:t>a.b</a:t>
            </a:r>
            <a:r>
              <a:rPr lang="en-US" b="1" dirty="0">
                <a:latin typeface="Programma" pitchFamily="2" charset="0"/>
              </a:rPr>
              <a:t> = c;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689600"/>
            <a:ext cx="847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Weave a stream of tokens into a tree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4600" y="42926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4750" y="18923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9550" y="43897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0600" y="260350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46700" y="2891110"/>
            <a:ext cx="901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rogramma" pitchFamily="2" charset="0"/>
              </a:rPr>
              <a:t>c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2882900" y="2514600"/>
            <a:ext cx="9398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1879600" y="3372941"/>
            <a:ext cx="596900" cy="8770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H="1" flipV="1">
            <a:off x="4559300" y="2546350"/>
            <a:ext cx="1231900" cy="368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2933700" y="3372941"/>
            <a:ext cx="469900" cy="10212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54838757"/>
      </p:ext>
    </p:extLst>
  </p:cSld>
  <p:clrMapOvr>
    <a:masterClrMapping/>
  </p:clrMapOvr>
  <p:transition spd="slow">
    <p:wipe dir="d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Programma" pitchFamily="2" charset="0"/>
              </a:rPr>
              <a:t>a.b</a:t>
            </a:r>
            <a:r>
              <a:rPr lang="en-US" b="1" dirty="0">
                <a:latin typeface="Programma" pitchFamily="2" charset="0"/>
              </a:rPr>
              <a:t> = c;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id: "=",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"binary",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first: {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id: ".",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"binary",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first: {id: "a",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    second: {id: "b",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},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    second: {id: "c", </a:t>
            </a:r>
            <a:r>
              <a:rPr lang="en-US" sz="2500" b="1" dirty="0" err="1">
                <a:latin typeface="Programma" pitchFamily="2" charset="0"/>
                <a:cs typeface="Courier New" pitchFamily="49" charset="0"/>
              </a:rPr>
              <a:t>arity</a:t>
            </a:r>
            <a:r>
              <a:rPr lang="en-US" sz="2500" b="1" dirty="0">
                <a:latin typeface="Programma" pitchFamily="2" charset="0"/>
                <a:cs typeface="Courier New" pitchFamily="49" charset="0"/>
              </a:rPr>
              <a:t>: "word"}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>
                <a:latin typeface="Programma" pitchFamily="2" charset="0"/>
                <a:cs typeface="Courier New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155570121"/>
      </p:ext>
    </p:extLst>
  </p:cSld>
  <p:clrMapOvr>
    <a:masterClrMapping/>
  </p:clrMapOvr>
  <p:transition spd="slow">
    <p:wipe dir="d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Programma" pitchFamily="2" charset="0"/>
              </a:rPr>
              <a:t>a.b</a:t>
            </a:r>
            <a:r>
              <a:rPr lang="en-US" b="1" dirty="0">
                <a:latin typeface="Programma" pitchFamily="2" charset="0"/>
              </a:rPr>
              <a:t> = c;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statements()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statement()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expression(0)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a.nud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while 0 &lt; ..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lbp</a:t>
            </a:r>
            <a:endParaRPr lang="en-US" sz="2600" b="1" dirty="0">
              <a:solidFill>
                <a:srgbClr val="FFFF99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..led(a)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expression(90)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b.nud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   </a:t>
            </a: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while 90 &lt; =.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lbp</a:t>
            </a:r>
            <a:endParaRPr lang="en-US" sz="2600" b="1" dirty="0">
              <a:solidFill>
                <a:srgbClr val="FFFF99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         while 0 &lt; =.</a:t>
            </a:r>
            <a:r>
              <a:rPr lang="en-US" sz="2600" b="1" dirty="0" err="1">
                <a:solidFill>
                  <a:srgbClr val="FFFF99"/>
                </a:solidFill>
                <a:latin typeface="Programma" pitchFamily="2" charset="0"/>
                <a:cs typeface="Courier New" pitchFamily="49" charset="0"/>
              </a:rPr>
              <a:t>lbp</a:t>
            </a:r>
            <a:endParaRPr lang="en-US" sz="2600" b="1" dirty="0">
              <a:solidFill>
                <a:srgbClr val="FFFF99"/>
              </a:solidFill>
              <a:latin typeface="Programma" pitchFamily="2" charset="0"/>
              <a:cs typeface="Courier New" pitchFamily="49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=.led(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a.b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expression(60)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latin typeface="Programma" pitchFamily="2" charset="0"/>
                <a:cs typeface="Courier New" pitchFamily="49" charset="0"/>
              </a:rPr>
              <a:t>            </a:t>
            </a:r>
            <a:r>
              <a:rPr lang="en-US" sz="2600" b="1" dirty="0" err="1">
                <a:latin typeface="Programma" pitchFamily="2" charset="0"/>
                <a:cs typeface="Courier New" pitchFamily="49" charset="0"/>
              </a:rPr>
              <a:t>c.nud</a:t>
            </a:r>
            <a:r>
              <a:rPr lang="en-US" sz="2600" b="1" dirty="0">
                <a:latin typeface="Programma" pitchFamily="2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187725254"/>
      </p:ext>
    </p:extLst>
  </p:cSld>
  <p:clrMapOvr>
    <a:masterClrMapping/>
  </p:clrMapOvr>
  <p:transition spd="slow">
    <p:wipe dir="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Down Operator Precedence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easy to build parsers with it.</a:t>
            </a:r>
          </a:p>
          <a:p>
            <a:r>
              <a:rPr lang="en-US" dirty="0"/>
              <a:t>It is really fast because it does almost nothing.</a:t>
            </a:r>
          </a:p>
          <a:p>
            <a:r>
              <a:rPr lang="en-US" dirty="0"/>
              <a:t>It is fast enough to use as an interpreter.</a:t>
            </a:r>
          </a:p>
          <a:p>
            <a:r>
              <a:rPr lang="en-US" dirty="0"/>
              <a:t>Dynamic: Build DSLs with it.</a:t>
            </a:r>
          </a:p>
          <a:p>
            <a:r>
              <a:rPr lang="en-US" dirty="0"/>
              <a:t>Extensible languages.</a:t>
            </a:r>
          </a:p>
          <a:p>
            <a:r>
              <a:rPr lang="en-US" dirty="0"/>
              <a:t>No more reserved words.</a:t>
            </a:r>
          </a:p>
        </p:txBody>
      </p:sp>
    </p:spTree>
    <p:extLst>
      <p:ext uri="{BB962C8B-B14F-4D97-AF65-F5344CB8AC3E}">
        <p14:creationId xmlns:p14="http://schemas.microsoft.com/office/powerpoint/2010/main" val="2349391984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sz="4000" dirty="0"/>
              <a:t>Syntax is the least important aspect of programming language design.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en-US" dirty="0"/>
              <a:t>Fashion is the least important aspect of clothing design.</a:t>
            </a:r>
          </a:p>
        </p:txBody>
      </p:sp>
    </p:spTree>
    <p:extLst>
      <p:ext uri="{BB962C8B-B14F-4D97-AF65-F5344CB8AC3E}">
        <p14:creationId xmlns:p14="http://schemas.microsoft.com/office/powerpoint/2010/main" val="787459395"/>
      </p:ext>
    </p:extLst>
  </p:cSld>
  <p:clrMapOvr>
    <a:masterClrMapping/>
  </p:clrMapOvr>
  <p:transition>
    <p:wipe dir="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Advice for language designers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7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Conceptual</a:t>
            </a:r>
          </a:p>
          <a:p>
            <a:r>
              <a:rPr lang="en-US" dirty="0"/>
              <a:t>Notational</a:t>
            </a:r>
          </a:p>
          <a:p>
            <a:pPr lvl="1"/>
            <a:r>
              <a:rPr lang="en-US" dirty="0"/>
              <a:t>Don’t be cryptic</a:t>
            </a:r>
          </a:p>
          <a:p>
            <a:r>
              <a:rPr lang="en-US" dirty="0"/>
              <a:t>Readable</a:t>
            </a:r>
          </a:p>
          <a:p>
            <a:pPr lvl="1"/>
            <a:r>
              <a:rPr lang="en-US" dirty="0"/>
              <a:t>Can be easily and correctly understood by a reader</a:t>
            </a:r>
          </a:p>
          <a:p>
            <a:r>
              <a:rPr lang="en-US" dirty="0"/>
              <a:t>Error resistant</a:t>
            </a:r>
          </a:p>
          <a:p>
            <a:pPr lvl="1"/>
            <a:r>
              <a:rPr lang="en-US" dirty="0"/>
              <a:t>Confusion free</a:t>
            </a:r>
          </a:p>
        </p:txBody>
      </p:sp>
    </p:spTree>
    <p:extLst>
      <p:ext uri="{BB962C8B-B14F-4D97-AF65-F5344CB8AC3E}">
        <p14:creationId xmlns:p14="http://schemas.microsoft.com/office/powerpoint/2010/main" val="3506356410"/>
      </p:ext>
    </p:extLst>
  </p:cSld>
  <p:clrMapOvr>
    <a:masterClrMapping/>
  </p:clrMapOvr>
  <p:transition spd="slow">
    <p:wipe dir="d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already have many Java-like languages.</a:t>
            </a:r>
          </a:p>
          <a:p>
            <a:pPr marL="0" indent="0" algn="ctr">
              <a:buNone/>
            </a:pPr>
            <a:r>
              <a:rPr lang="en-US" sz="2400" b="1" dirty="0" err="1">
                <a:latin typeface="Programma" pitchFamily="2" charset="0"/>
                <a:cs typeface="Courier New" pitchFamily="49" charset="0"/>
              </a:rPr>
              <a:t>CokeBottle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Programma" pitchFamily="2" charset="0"/>
                <a:cs typeface="Courier New" pitchFamily="49" charset="0"/>
              </a:rPr>
              <a:t>cokeBottle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 = new </a:t>
            </a:r>
            <a:r>
              <a:rPr lang="en-US" sz="2400" b="1" dirty="0" err="1">
                <a:latin typeface="Programma" pitchFamily="2" charset="0"/>
                <a:cs typeface="Courier New" pitchFamily="49" charset="0"/>
              </a:rPr>
              <a:t>CokeBottle</a:t>
            </a:r>
            <a:r>
              <a:rPr lang="en-US" sz="2400" b="1" dirty="0">
                <a:latin typeface="Programma" pitchFamily="2" charset="0"/>
                <a:cs typeface="Courier New" pitchFamily="49" charset="0"/>
              </a:rPr>
              <a:t>();</a:t>
            </a:r>
          </a:p>
          <a:p>
            <a:r>
              <a:rPr lang="en-US" dirty="0"/>
              <a:t>Select your features carefully.</a:t>
            </a:r>
          </a:p>
          <a:p>
            <a:r>
              <a:rPr lang="en-US" dirty="0"/>
              <a:t>Beware of </a:t>
            </a:r>
            <a:r>
              <a:rPr lang="en-US" dirty="0">
                <a:latin typeface="Cheltenhm BdItHd BT" pitchFamily="18" charset="0"/>
              </a:rPr>
              <a:t>Sometimes Useful</a:t>
            </a:r>
            <a:r>
              <a:rPr lang="en-US" dirty="0"/>
              <a:t>.</a:t>
            </a:r>
          </a:p>
          <a:p>
            <a:r>
              <a:rPr lang="en-US" dirty="0"/>
              <a:t>Avoid universality.</a:t>
            </a:r>
          </a:p>
          <a:p>
            <a:r>
              <a:rPr lang="en-US" dirty="0"/>
              <a:t>Manage complexity.</a:t>
            </a:r>
          </a:p>
          <a:p>
            <a:r>
              <a:rPr lang="en-US" dirty="0"/>
              <a:t>Promote quality.</a:t>
            </a:r>
          </a:p>
        </p:txBody>
      </p:sp>
    </p:spTree>
    <p:extLst>
      <p:ext uri="{BB962C8B-B14F-4D97-AF65-F5344CB8AC3E}">
        <p14:creationId xmlns:p14="http://schemas.microsoft.com/office/powerpoint/2010/main" val="1291774602"/>
      </p:ext>
    </p:extLst>
  </p:cSld>
  <p:clrMapOvr>
    <a:masterClrMapping/>
  </p:clrMapOvr>
  <p:transition spd="slow">
    <p:strips dir="rd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Make new mistakes.</a:t>
            </a:r>
          </a:p>
          <a:p>
            <a:r>
              <a:rPr lang="en-US" dirty="0"/>
              <a:t>Leap forward.</a:t>
            </a:r>
          </a:p>
          <a:p>
            <a:r>
              <a:rPr lang="en-US" dirty="0"/>
              <a:t>Let the language teach you.</a:t>
            </a:r>
          </a:p>
          <a:p>
            <a:r>
              <a:rPr lang="en-US" dirty="0"/>
              <a:t>Embrace Unicode.</a:t>
            </a:r>
          </a:p>
          <a:p>
            <a:r>
              <a:rPr lang="en-US" dirty="0"/>
              <a:t>Forgotten treasure: </a:t>
            </a:r>
            <a:br>
              <a:rPr lang="en-US" dirty="0"/>
            </a:br>
            <a:r>
              <a:rPr lang="en-US" dirty="0"/>
              <a:t>	State machines, constraint engines.</a:t>
            </a:r>
          </a:p>
          <a:p>
            <a:r>
              <a:rPr lang="en-US" dirty="0"/>
              <a:t>Exploit parallelism.</a:t>
            </a:r>
          </a:p>
          <a:p>
            <a:r>
              <a:rPr lang="en-US" dirty="0"/>
              <a:t>Distributed programming: clouds &amp; cores.</a:t>
            </a:r>
          </a:p>
          <a:p>
            <a:r>
              <a:rPr lang="en-US" dirty="0"/>
              <a:t>Have fun.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3807"/>
      </p:ext>
    </p:extLst>
  </p:cSld>
  <p:clrMapOvr>
    <a:masterClrMapping/>
  </p:clrMapOvr>
  <p:transition spd="slow">
    <p:strips dir="rd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317625"/>
            <a:ext cx="7772400" cy="1470025"/>
          </a:xfrm>
        </p:spPr>
        <p:txBody>
          <a:bodyPr/>
          <a:lstStyle/>
          <a:p>
            <a:r>
              <a:rPr lang="en-US" sz="59500" dirty="0"/>
              <a:t>;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94560"/>
      </p:ext>
    </p:extLst>
  </p:cSld>
  <p:clrMapOvr>
    <a:masterClrMapping/>
  </p:clrMapOvr>
  <p:transition spd="slow">
    <p:wipe dir="d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https://github.com/douglascrockford/TDOP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https://github.com/douglascrockford/JSLint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heltenhm BdItHd BT" pitchFamily="18" charset="0"/>
              </a:rPr>
              <a:t>Beautiful Code: Leading Programmers Explain How They Think  </a:t>
            </a:r>
            <a:r>
              <a:rPr lang="en-US" dirty="0"/>
              <a:t>[Chapter 9]</a:t>
            </a:r>
            <a:br>
              <a:rPr lang="en-US" dirty="0"/>
            </a:br>
            <a:r>
              <a:rPr lang="en-US" dirty="0" err="1"/>
              <a:t>Oram</a:t>
            </a:r>
            <a:r>
              <a:rPr lang="en-US" dirty="0"/>
              <a:t> &amp; Wilson</a:t>
            </a:r>
            <a:br>
              <a:rPr lang="en-US" dirty="0"/>
            </a:br>
            <a:r>
              <a:rPr lang="en-US" dirty="0"/>
              <a:t>O'Reilly</a:t>
            </a:r>
          </a:p>
          <a:p>
            <a:pPr marL="0" indent="0">
              <a:buNone/>
            </a:pPr>
            <a:endParaRPr lang="en-US" dirty="0">
              <a:latin typeface="Cheltenhm BdItHd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90038"/>
      </p:ext>
    </p:extLst>
  </p:cSld>
  <p:clrMapOvr>
    <a:masterClrMapping/>
  </p:clrMapOvr>
  <p:transition spd="slow">
    <p:strips dir="rd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and good night.</a:t>
            </a:r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7501"/>
            <a:ext cx="7772400" cy="3282950"/>
          </a:xfrm>
        </p:spPr>
        <p:txBody>
          <a:bodyPr/>
          <a:lstStyle/>
          <a:p>
            <a:r>
              <a:rPr lang="en-US" sz="5400" dirty="0">
                <a:latin typeface="Cheltenhm BdItHd BT" pitchFamily="18" charset="0"/>
              </a:rPr>
              <a:t>Programming Languages:</a:t>
            </a:r>
            <a:r>
              <a:rPr lang="en-US" dirty="0">
                <a:latin typeface="Cheltenhm BdItHd BT" pitchFamily="18" charset="0"/>
              </a:rPr>
              <a:t> </a:t>
            </a:r>
            <a:br>
              <a:rPr lang="en-US" dirty="0">
                <a:latin typeface="Cheltenhm BdItHd BT" pitchFamily="18" charset="0"/>
              </a:rPr>
            </a:br>
            <a:r>
              <a:rPr lang="en-US" dirty="0">
                <a:latin typeface="Cheltenhm BdItHd BT" pitchFamily="18" charset="0"/>
              </a:rPr>
              <a:t>An Interpreter-Based Approach</a:t>
            </a:r>
            <a:br>
              <a:rPr lang="en-US" sz="4000" dirty="0"/>
            </a:br>
            <a:r>
              <a:rPr lang="en-US" sz="4000" dirty="0"/>
              <a:t>Samuel N. </a:t>
            </a:r>
            <a:r>
              <a:rPr lang="en-US" sz="4000" dirty="0" err="1"/>
              <a:t>Kamin</a:t>
            </a:r>
            <a:r>
              <a:rPr lang="en-US" sz="4000" dirty="0"/>
              <a:t> [1990]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11300" y="3556000"/>
            <a:ext cx="2959100" cy="1752600"/>
          </a:xfrm>
        </p:spPr>
        <p:txBody>
          <a:bodyPr/>
          <a:lstStyle/>
          <a:p>
            <a:r>
              <a:rPr lang="en-US" dirty="0"/>
              <a:t>Lisp</a:t>
            </a:r>
          </a:p>
          <a:p>
            <a:r>
              <a:rPr lang="en-US" dirty="0"/>
              <a:t>APL</a:t>
            </a:r>
          </a:p>
          <a:p>
            <a:r>
              <a:rPr lang="en-US" dirty="0"/>
              <a:t>Scheme</a:t>
            </a:r>
          </a:p>
          <a:p>
            <a:r>
              <a:rPr lang="en-US" dirty="0"/>
              <a:t>SASL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381500" y="3556000"/>
            <a:ext cx="29591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2pPr>
            <a:lvl3pPr marL="9144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3pPr>
            <a:lvl4pPr marL="13716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4pPr>
            <a:lvl5pPr marL="18288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5pPr>
            <a:lvl6pPr marL="22860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6pPr>
            <a:lvl7pPr marL="27432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7pPr>
            <a:lvl8pPr marL="32004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8pPr>
            <a:lvl9pPr marL="3657600" indent="0" algn="ctr" rtl="0" fontAlgn="base">
              <a:spcBef>
                <a:spcPct val="30000"/>
              </a:spcBef>
              <a:spcAft>
                <a:spcPct val="20000"/>
              </a:spcAft>
              <a:buNone/>
              <a:defRPr sz="280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en-US" dirty="0" err="1"/>
              <a:t>Clu</a:t>
            </a:r>
            <a:endParaRPr lang="en-US" dirty="0"/>
          </a:p>
          <a:p>
            <a:r>
              <a:rPr lang="en-US" dirty="0"/>
              <a:t>Smalltalk</a:t>
            </a:r>
          </a:p>
          <a:p>
            <a:r>
              <a:rPr lang="en-US" dirty="0"/>
              <a:t>Prolog</a:t>
            </a:r>
          </a:p>
        </p:txBody>
      </p:sp>
    </p:spTree>
    <p:extLst>
      <p:ext uri="{BB962C8B-B14F-4D97-AF65-F5344CB8AC3E}">
        <p14:creationId xmlns:p14="http://schemas.microsoft.com/office/powerpoint/2010/main" val="2266055330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Minimal Syntax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782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Lisp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19100" y="3886200"/>
            <a:ext cx="8229600" cy="1752600"/>
          </a:xfrm>
        </p:spPr>
        <p:txBody>
          <a:bodyPr/>
          <a:lstStyle/>
          <a:p>
            <a:r>
              <a:rPr lang="en-US" sz="4400" b="1" dirty="0">
                <a:latin typeface="Programma" pitchFamily="2" charset="0"/>
                <a:cs typeface="Courier New" pitchFamily="49" charset="0"/>
              </a:rPr>
              <a:t>(</a:t>
            </a:r>
            <a:r>
              <a:rPr lang="en-US" sz="4400" b="1" dirty="0" err="1">
                <a:latin typeface="Programma" pitchFamily="2" charset="0"/>
                <a:cs typeface="Courier New" pitchFamily="49" charset="0"/>
              </a:rPr>
              <a:t>fname</a:t>
            </a:r>
            <a:r>
              <a:rPr lang="en-US" sz="4400" b="1" dirty="0">
                <a:latin typeface="Programma" pitchFamily="2" charset="0"/>
                <a:cs typeface="Courier New" pitchFamily="49" charset="0"/>
              </a:rPr>
              <a:t> arg1 arg2)</a:t>
            </a:r>
          </a:p>
        </p:txBody>
      </p:sp>
    </p:spTree>
    <p:extLst>
      <p:ext uri="{BB962C8B-B14F-4D97-AF65-F5344CB8AC3E}">
        <p14:creationId xmlns:p14="http://schemas.microsoft.com/office/powerpoint/2010/main" val="3124943107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heltenhm BdHd BT"/>
        <a:ea typeface=""/>
        <a:cs typeface=""/>
      </a:majorFont>
      <a:minorFont>
        <a:latin typeface="Cheltenhm BdHd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24242</TotalTime>
  <Words>1988</Words>
  <Application>Microsoft Office PowerPoint</Application>
  <PresentationFormat>On-screen Show (4:3)</PresentationFormat>
  <Paragraphs>432</Paragraphs>
  <Slides>66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3" baseType="lpstr">
      <vt:lpstr>Arial</vt:lpstr>
      <vt:lpstr>Courier New</vt:lpstr>
      <vt:lpstr>Courier Std</vt:lpstr>
      <vt:lpstr>Programma</vt:lpstr>
      <vt:lpstr>Cheltenhm BdItHd BT</vt:lpstr>
      <vt:lpstr>Cheltenhm BdHd BT</vt:lpstr>
      <vt:lpstr>Default Design</vt:lpstr>
      <vt:lpstr>Syntaxation</vt:lpstr>
      <vt:lpstr>JavaScript:  The Universal Virtual Machine</vt:lpstr>
      <vt:lpstr>JSLint.</vt:lpstr>
      <vt:lpstr>WARNING!</vt:lpstr>
      <vt:lpstr>Syntax is the least important aspect of programming language design.</vt:lpstr>
      <vt:lpstr>Syntax is the least important aspect of programming language design.</vt:lpstr>
      <vt:lpstr>Programming Languages:  An Interpreter-Based Approach Samuel N. Kamin [1990]</vt:lpstr>
      <vt:lpstr>Minimal Syntax</vt:lpstr>
      <vt:lpstr>Lisp</vt:lpstr>
      <vt:lpstr>Smalltalk 80</vt:lpstr>
      <vt:lpstr>IF Statement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Emotional Style</vt:lpstr>
      <vt:lpstr>a ☁ b ♥ c  ((a ☁ b) ♥ c) (a ☁ (b ♥ c))</vt:lpstr>
      <vt:lpstr>Binding Power</vt:lpstr>
      <vt:lpstr>word</vt:lpstr>
      <vt:lpstr>(   )</vt:lpstr>
      <vt:lpstr>Parsing  Theory of Formal Languages</vt:lpstr>
      <vt:lpstr>a = b + c;</vt:lpstr>
      <vt:lpstr>Top Down Operator Precedence</vt:lpstr>
      <vt:lpstr>Why have you never heard of this?</vt:lpstr>
      <vt:lpstr>What do we expect to see to the left of the token? </vt:lpstr>
      <vt:lpstr>PowerPoint Presentation</vt:lpstr>
      <vt:lpstr>Tokens are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Statement denotation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= b + c;</vt:lpstr>
      <vt:lpstr>a = b + c;</vt:lpstr>
      <vt:lpstr>a = b + c;</vt:lpstr>
      <vt:lpstr>a.b = c;</vt:lpstr>
      <vt:lpstr>a.b = c;</vt:lpstr>
      <vt:lpstr>a.b = c;</vt:lpstr>
      <vt:lpstr>Top Down Operator Precedence</vt:lpstr>
      <vt:lpstr>Advice for language designers</vt:lpstr>
      <vt:lpstr>Minimalism</vt:lpstr>
      <vt:lpstr>Innovate</vt:lpstr>
      <vt:lpstr>Innovate</vt:lpstr>
      <vt:lpstr>;</vt:lpstr>
      <vt:lpstr>PowerPoint Presentation</vt:lpstr>
      <vt:lpstr>Thank you and good night.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Syntaxation</dc:title>
  <dc:subject/>
  <dc:creator>Douglas Crockford</dc:creator>
  <cp:lastModifiedBy>Douglas Crockford</cp:lastModifiedBy>
  <cp:revision>821</cp:revision>
  <dcterms:created xsi:type="dcterms:W3CDTF">2005-10-05T17:31:40Z</dcterms:created>
  <dcterms:modified xsi:type="dcterms:W3CDTF">2017-06-23T18:43:52Z</dcterms:modified>
</cp:coreProperties>
</file>