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8"/>
  </p:notesMasterIdLst>
  <p:sldIdLst>
    <p:sldId id="1204" r:id="rId2"/>
    <p:sldId id="259" r:id="rId3"/>
    <p:sldId id="270" r:id="rId4"/>
    <p:sldId id="1203" r:id="rId5"/>
    <p:sldId id="272" r:id="rId6"/>
    <p:sldId id="273" r:id="rId7"/>
    <p:sldId id="261" r:id="rId8"/>
    <p:sldId id="267" r:id="rId9"/>
    <p:sldId id="268" r:id="rId10"/>
    <p:sldId id="264" r:id="rId11"/>
    <p:sldId id="275" r:id="rId12"/>
    <p:sldId id="276" r:id="rId13"/>
    <p:sldId id="285" r:id="rId14"/>
    <p:sldId id="260" r:id="rId15"/>
    <p:sldId id="280" r:id="rId16"/>
    <p:sldId id="281" r:id="rId17"/>
    <p:sldId id="277" r:id="rId18"/>
    <p:sldId id="279" r:id="rId19"/>
    <p:sldId id="282" r:id="rId20"/>
    <p:sldId id="283" r:id="rId21"/>
    <p:sldId id="284" r:id="rId22"/>
    <p:sldId id="286" r:id="rId23"/>
    <p:sldId id="287" r:id="rId24"/>
    <p:sldId id="288" r:id="rId25"/>
    <p:sldId id="292" r:id="rId26"/>
    <p:sldId id="293" r:id="rId27"/>
    <p:sldId id="1195" r:id="rId28"/>
    <p:sldId id="1196" r:id="rId29"/>
    <p:sldId id="290" r:id="rId30"/>
    <p:sldId id="291" r:id="rId31"/>
    <p:sldId id="294" r:id="rId32"/>
    <p:sldId id="300" r:id="rId33"/>
    <p:sldId id="1199" r:id="rId34"/>
    <p:sldId id="1198" r:id="rId35"/>
    <p:sldId id="1201" r:id="rId36"/>
    <p:sldId id="1200" r:id="rId37"/>
    <p:sldId id="301" r:id="rId38"/>
    <p:sldId id="302" r:id="rId39"/>
    <p:sldId id="303" r:id="rId40"/>
    <p:sldId id="304" r:id="rId41"/>
    <p:sldId id="263" r:id="rId42"/>
    <p:sldId id="1192" r:id="rId43"/>
    <p:sldId id="1191" r:id="rId44"/>
    <p:sldId id="1202" r:id="rId45"/>
    <p:sldId id="1190" r:id="rId46"/>
    <p:sldId id="256" r:id="rId4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404F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898" y="7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429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uglas Crockford" userId="122ddc40100c3389" providerId="LiveId" clId="{5B7AB145-66CA-4370-8CFB-D0300A215D41}"/>
    <pc:docChg chg="modSld">
      <pc:chgData name="Douglas Crockford" userId="122ddc40100c3389" providerId="LiveId" clId="{5B7AB145-66CA-4370-8CFB-D0300A215D41}" dt="2019-03-22T13:56:37.458" v="22" actId="404"/>
      <pc:docMkLst>
        <pc:docMk/>
      </pc:docMkLst>
    </pc:docChg>
  </pc:docChgLst>
  <pc:docChgLst>
    <pc:chgData name="Douglas Crockford" userId="122ddc40100c3389" providerId="LiveId" clId="{742196D8-A539-4E87-8EE7-A80AEB3570C1}"/>
    <pc:docChg chg="custSel delSld modSld">
      <pc:chgData name="Douglas Crockford" userId="122ddc40100c3389" providerId="LiveId" clId="{742196D8-A539-4E87-8EE7-A80AEB3570C1}" dt="2019-05-21T19:57:10.679" v="4" actId="478"/>
      <pc:docMkLst>
        <pc:docMk/>
      </pc:docMkLst>
      <pc:sldChg chg="delSp modSp">
        <pc:chgData name="Douglas Crockford" userId="122ddc40100c3389" providerId="LiveId" clId="{742196D8-A539-4E87-8EE7-A80AEB3570C1}" dt="2019-05-21T19:57:10.679" v="4" actId="478"/>
        <pc:sldMkLst>
          <pc:docMk/>
          <pc:sldMk cId="1891091291" sldId="1204"/>
        </pc:sldMkLst>
        <pc:picChg chg="del">
          <ac:chgData name="Douglas Crockford" userId="122ddc40100c3389" providerId="LiveId" clId="{742196D8-A539-4E87-8EE7-A80AEB3570C1}" dt="2019-05-21T19:57:04.478" v="2" actId="478"/>
          <ac:picMkLst>
            <pc:docMk/>
            <pc:sldMk cId="1891091291" sldId="1204"/>
            <ac:picMk id="4" creationId="{A8298F75-47DF-4332-8000-8897526A04AB}"/>
          </ac:picMkLst>
        </pc:picChg>
        <pc:picChg chg="del">
          <ac:chgData name="Douglas Crockford" userId="122ddc40100c3389" providerId="LiveId" clId="{742196D8-A539-4E87-8EE7-A80AEB3570C1}" dt="2019-05-21T19:57:00.079" v="1" actId="478"/>
          <ac:picMkLst>
            <pc:docMk/>
            <pc:sldMk cId="1891091291" sldId="1204"/>
            <ac:picMk id="5" creationId="{7F7AD05F-7A5D-4F8F-965E-4958D4934FA8}"/>
          </ac:picMkLst>
        </pc:picChg>
        <pc:picChg chg="del mod">
          <ac:chgData name="Douglas Crockford" userId="122ddc40100c3389" providerId="LiveId" clId="{742196D8-A539-4E87-8EE7-A80AEB3570C1}" dt="2019-05-21T19:57:10.679" v="4" actId="478"/>
          <ac:picMkLst>
            <pc:docMk/>
            <pc:sldMk cId="1891091291" sldId="1204"/>
            <ac:picMk id="8" creationId="{6B27FEC6-A87C-4462-8E29-5A69B5998A7B}"/>
          </ac:picMkLst>
        </pc:picChg>
      </pc:sldChg>
      <pc:sldChg chg="del">
        <pc:chgData name="Douglas Crockford" userId="122ddc40100c3389" providerId="LiveId" clId="{742196D8-A539-4E87-8EE7-A80AEB3570C1}" dt="2019-05-21T19:56:53.464" v="0" actId="2696"/>
        <pc:sldMkLst>
          <pc:docMk/>
          <pc:sldMk cId="2073901291" sldId="1205"/>
        </pc:sldMkLst>
      </pc:sldChg>
    </pc:docChg>
  </pc:docChgLst>
  <pc:docChgLst>
    <pc:chgData name="Douglas Crockford" userId="122ddc40100c3389" providerId="LiveId" clId="{15520619-9D9C-42CB-8D05-C7812059228A}"/>
    <pc:docChg chg="custSel modSld sldOrd">
      <pc:chgData name="Douglas Crockford" userId="122ddc40100c3389" providerId="LiveId" clId="{15520619-9D9C-42CB-8D05-C7812059228A}" dt="2019-03-28T17:48:27.997" v="72"/>
      <pc:docMkLst>
        <pc:docMk/>
      </pc:docMkLst>
      <pc:sldChg chg="ord">
        <pc:chgData name="Douglas Crockford" userId="122ddc40100c3389" providerId="LiveId" clId="{15520619-9D9C-42CB-8D05-C7812059228A}" dt="2019-03-22T16:29:22.840" v="6"/>
        <pc:sldMkLst>
          <pc:docMk/>
          <pc:sldMk cId="3497993987" sldId="260"/>
        </pc:sldMkLst>
      </pc:sldChg>
      <pc:sldChg chg="ord">
        <pc:chgData name="Douglas Crockford" userId="122ddc40100c3389" providerId="LiveId" clId="{15520619-9D9C-42CB-8D05-C7812059228A}" dt="2019-03-28T17:48:27.997" v="72"/>
        <pc:sldMkLst>
          <pc:docMk/>
          <pc:sldMk cId="1048239949" sldId="268"/>
        </pc:sldMkLst>
      </pc:sldChg>
      <pc:sldChg chg="ord">
        <pc:chgData name="Douglas Crockford" userId="122ddc40100c3389" providerId="LiveId" clId="{15520619-9D9C-42CB-8D05-C7812059228A}" dt="2019-03-22T16:29:22.840" v="6"/>
        <pc:sldMkLst>
          <pc:docMk/>
          <pc:sldMk cId="2333790913" sldId="285"/>
        </pc:sldMkLst>
      </pc:sldChg>
      <pc:sldChg chg="modSp">
        <pc:chgData name="Douglas Crockford" userId="122ddc40100c3389" providerId="LiveId" clId="{15520619-9D9C-42CB-8D05-C7812059228A}" dt="2019-03-21T18:14:22.076" v="2" actId="27636"/>
        <pc:sldMkLst>
          <pc:docMk/>
          <pc:sldMk cId="2250305404" sldId="301"/>
        </pc:sldMkLst>
        <pc:spChg chg="mod">
          <ac:chgData name="Douglas Crockford" userId="122ddc40100c3389" providerId="LiveId" clId="{15520619-9D9C-42CB-8D05-C7812059228A}" dt="2019-03-21T18:14:22.076" v="2" actId="27636"/>
          <ac:spMkLst>
            <pc:docMk/>
            <pc:sldMk cId="2250305404" sldId="301"/>
            <ac:spMk id="4" creationId="{DBBA3768-1475-4399-B025-DF02A5EF8338}"/>
          </ac:spMkLst>
        </pc:spChg>
      </pc:sldChg>
      <pc:sldChg chg="modSp">
        <pc:chgData name="Douglas Crockford" userId="122ddc40100c3389" providerId="LiveId" clId="{15520619-9D9C-42CB-8D05-C7812059228A}" dt="2019-03-21T18:14:22.108" v="3" actId="27636"/>
        <pc:sldMkLst>
          <pc:docMk/>
          <pc:sldMk cId="542017796" sldId="302"/>
        </pc:sldMkLst>
        <pc:spChg chg="mod">
          <ac:chgData name="Douglas Crockford" userId="122ddc40100c3389" providerId="LiveId" clId="{15520619-9D9C-42CB-8D05-C7812059228A}" dt="2019-03-21T18:14:22.108" v="3" actId="27636"/>
          <ac:spMkLst>
            <pc:docMk/>
            <pc:sldMk cId="542017796" sldId="302"/>
            <ac:spMk id="4" creationId="{DBBA3768-1475-4399-B025-DF02A5EF8338}"/>
          </ac:spMkLst>
        </pc:spChg>
      </pc:sldChg>
      <pc:sldChg chg="modSp">
        <pc:chgData name="Douglas Crockford" userId="122ddc40100c3389" providerId="LiveId" clId="{15520619-9D9C-42CB-8D05-C7812059228A}" dt="2019-03-21T18:14:22.155" v="4" actId="27636"/>
        <pc:sldMkLst>
          <pc:docMk/>
          <pc:sldMk cId="3954879973" sldId="303"/>
        </pc:sldMkLst>
        <pc:spChg chg="mod">
          <ac:chgData name="Douglas Crockford" userId="122ddc40100c3389" providerId="LiveId" clId="{15520619-9D9C-42CB-8D05-C7812059228A}" dt="2019-03-21T18:14:22.155" v="4" actId="27636"/>
          <ac:spMkLst>
            <pc:docMk/>
            <pc:sldMk cId="3954879973" sldId="303"/>
            <ac:spMk id="4" creationId="{D706C009-07BC-4D28-A3BB-422546660698}"/>
          </ac:spMkLst>
        </pc:spChg>
      </pc:sldChg>
      <pc:sldChg chg="ord">
        <pc:chgData name="Douglas Crockford" userId="122ddc40100c3389" providerId="LiveId" clId="{15520619-9D9C-42CB-8D05-C7812059228A}" dt="2019-03-21T18:14:20.622" v="0"/>
        <pc:sldMkLst>
          <pc:docMk/>
          <pc:sldMk cId="768758551" sldId="1190"/>
        </pc:sldMkLst>
      </pc:sldChg>
      <pc:sldChg chg="modSp">
        <pc:chgData name="Douglas Crockford" userId="122ddc40100c3389" providerId="LiveId" clId="{15520619-9D9C-42CB-8D05-C7812059228A}" dt="2019-03-21T18:14:22.234" v="5" actId="27636"/>
        <pc:sldMkLst>
          <pc:docMk/>
          <pc:sldMk cId="236672420" sldId="1192"/>
        </pc:sldMkLst>
        <pc:spChg chg="mod">
          <ac:chgData name="Douglas Crockford" userId="122ddc40100c3389" providerId="LiveId" clId="{15520619-9D9C-42CB-8D05-C7812059228A}" dt="2019-03-21T18:14:22.234" v="5" actId="27636"/>
          <ac:spMkLst>
            <pc:docMk/>
            <pc:sldMk cId="236672420" sldId="1192"/>
            <ac:spMk id="4" creationId="{07052CDF-B7B3-4B27-BBDF-A7146420C15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6CC04-36E3-4C10-B317-0E57D5BAD4DA}" type="datetimeFigureOut">
              <a:rPr lang="en-US" smtClean="0"/>
              <a:t>2019-05-21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4211B4-280A-4869-A335-D6C3333F6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0552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07362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F55A5CF-13BB-41D8-BAB6-FE06EF2CC17D}" type="datetimeFigureOut">
              <a:rPr lang="en-US" smtClean="0"/>
              <a:t>2019-05-21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02A8F23-FF75-4F0A-BD83-7D0795F10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550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F55A5CF-13BB-41D8-BAB6-FE06EF2CC17D}" type="datetimeFigureOut">
              <a:rPr lang="en-US" smtClean="0"/>
              <a:t>2019-05-21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02A8F23-FF75-4F0A-BD83-7D0795F10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0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0262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976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82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829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2291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33980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339804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984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93017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8735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7"/>
            <a:ext cx="5111750" cy="4824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5"/>
            <a:ext cx="3008313" cy="39528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73890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6F55A5CF-13BB-41D8-BAB6-FE06EF2CC17D}" type="datetimeFigureOut">
              <a:rPr lang="en-US" smtClean="0"/>
              <a:t>2019-05-21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C02A8F23-FF75-4F0A-BD83-7D0795F10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248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829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89192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Cheltenhm BdHd BT" panose="02040703050705020403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Cheltenhm BdHd BT" panose="02040703050705020403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Cheltenhm BdHd BT" panose="020407030507050204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heltenhm BdHd BT" panose="020407030507050204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Cheltenhm BdHd BT" panose="020407030507050204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Cheltenhm BdHd BT" panose="020407030507050204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21A96B3-C69D-45A4-9CD9-924B7D7371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854869"/>
            <a:ext cx="7772400" cy="1102519"/>
          </a:xfrm>
        </p:spPr>
        <p:txBody>
          <a:bodyPr/>
          <a:lstStyle/>
          <a:p>
            <a:r>
              <a:rPr lang="en-US" dirty="0"/>
              <a:t>Concerning Modules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3BAB9954-695F-4C9E-9D8A-31E0611B42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171700"/>
            <a:ext cx="6400800" cy="1314450"/>
          </a:xfrm>
        </p:spPr>
        <p:txBody>
          <a:bodyPr/>
          <a:lstStyle/>
          <a:p>
            <a:r>
              <a:rPr lang="en-US" dirty="0"/>
              <a:t>The Lost Wisdom of the Seventies</a:t>
            </a:r>
          </a:p>
        </p:txBody>
      </p:sp>
    </p:spTree>
    <p:extLst>
      <p:ext uri="{BB962C8B-B14F-4D97-AF65-F5344CB8AC3E}">
        <p14:creationId xmlns:p14="http://schemas.microsoft.com/office/powerpoint/2010/main" val="189109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BUGS</a:t>
            </a:r>
          </a:p>
        </p:txBody>
      </p:sp>
      <p:sp>
        <p:nvSpPr>
          <p:cNvPr id="4" name="Rectangle 3"/>
          <p:cNvSpPr/>
          <p:nvPr/>
        </p:nvSpPr>
        <p:spPr>
          <a:xfrm>
            <a:off x="2743200" y="1286530"/>
            <a:ext cx="3657600" cy="2743200"/>
          </a:xfrm>
          <a:prstGeom prst="rect">
            <a:avLst/>
          </a:prstGeom>
          <a:gradFill flip="none" rotWithShape="1">
            <a:gsLst>
              <a:gs pos="65000">
                <a:srgbClr val="F17272"/>
              </a:gs>
              <a:gs pos="0">
                <a:srgbClr val="FF0000"/>
              </a:gs>
              <a:gs pos="100000">
                <a:schemeClr val="bg1">
                  <a:lumMod val="85000"/>
                  <a:lumOff val="15000"/>
                  <a:tint val="23500"/>
                  <a:satMod val="160000"/>
                </a:schemeClr>
              </a:gs>
            </a:gsLst>
            <a:path path="rect">
              <a:fillToRect l="100000" b="100000"/>
            </a:path>
            <a:tileRect t="-100000" r="-100000"/>
          </a:gra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sp>
        <p:nvSpPr>
          <p:cNvPr id="5" name="TextBox 4"/>
          <p:cNvSpPr txBox="1"/>
          <p:nvPr/>
        </p:nvSpPr>
        <p:spPr>
          <a:xfrm>
            <a:off x="1447800" y="128653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Severe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5400" y="4029730"/>
            <a:ext cx="12618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Subtle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82163" y="4029730"/>
            <a:ext cx="144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Obvious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01780" y="3506510"/>
            <a:ext cx="14414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Trivial</a:t>
            </a:r>
          </a:p>
        </p:txBody>
      </p:sp>
    </p:spTree>
    <p:extLst>
      <p:ext uri="{BB962C8B-B14F-4D97-AF65-F5344CB8AC3E}">
        <p14:creationId xmlns:p14="http://schemas.microsoft.com/office/powerpoint/2010/main" val="787951542"/>
      </p:ext>
    </p:extLst>
  </p:cSld>
  <p:clrMapOvr>
    <a:masterClrMapping/>
  </p:clrMapOvr>
  <p:transition spd="slow"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0025B9-B611-4D4D-9F59-DAD7FBD55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Modularity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87851-71E1-48B8-8BF8-F9E3E039E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Confinement of errors</a:t>
            </a:r>
          </a:p>
          <a:p>
            <a:r>
              <a:rPr lang="en-US" dirty="0"/>
              <a:t>Large team development</a:t>
            </a:r>
          </a:p>
          <a:p>
            <a:r>
              <a:rPr lang="en-US" dirty="0"/>
              <a:t>Testing</a:t>
            </a:r>
          </a:p>
          <a:p>
            <a:r>
              <a:rPr lang="en-US" dirty="0"/>
              <a:t>Portability</a:t>
            </a:r>
          </a:p>
          <a:p>
            <a:r>
              <a:rPr lang="en-US" dirty="0"/>
              <a:t>Secure Boundaries</a:t>
            </a:r>
          </a:p>
          <a:p>
            <a:r>
              <a:rPr lang="en-US" dirty="0"/>
              <a:t>Code Reuse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/>
              <a:t>What makes a good software module?</a:t>
            </a:r>
          </a:p>
        </p:txBody>
      </p:sp>
    </p:spTree>
    <p:extLst>
      <p:ext uri="{BB962C8B-B14F-4D97-AF65-F5344CB8AC3E}">
        <p14:creationId xmlns:p14="http://schemas.microsoft.com/office/powerpoint/2010/main" val="1338445030"/>
      </p:ext>
    </p:extLst>
  </p:cSld>
  <p:clrMapOvr>
    <a:masterClrMapping/>
  </p:clrMapOvr>
  <p:transition spd="slow"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291CAD7-494D-47FB-A20D-25F27E1F90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>
            <a:noAutofit/>
          </a:bodyPr>
          <a:lstStyle/>
          <a:p>
            <a:r>
              <a:rPr lang="en-US" sz="6600" dirty="0"/>
              <a:t>The Lost Wisdom </a:t>
            </a:r>
            <a:br>
              <a:rPr lang="en-US" sz="6600" dirty="0"/>
            </a:br>
            <a:r>
              <a:rPr lang="en-US" sz="6600" dirty="0"/>
              <a:t>of the Seventies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6FE7A83-145B-47C2-AB66-5DFA2D0C06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465647"/>
      </p:ext>
    </p:extLst>
  </p:cSld>
  <p:clrMapOvr>
    <a:masterClrMapping/>
  </p:clrMapOvr>
  <p:transition spd="slow">
    <p:strips dir="r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008DE-1208-4DF0-A960-800E5070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Edsger</a:t>
            </a:r>
            <a:r>
              <a:rPr lang="en-US" dirty="0"/>
              <a:t> Dijkstra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6CF54E-BC48-4C94-BDCE-F48DAB05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+mj-lt"/>
              </a:rPr>
              <a:t>“The Humble Programmer</a:t>
            </a:r>
            <a:r>
              <a:rPr lang="en-US" dirty="0">
                <a:latin typeface="+mn-lt"/>
              </a:rPr>
              <a:t>.</a:t>
            </a:r>
            <a:r>
              <a:rPr lang="en-US" dirty="0">
                <a:latin typeface="+mj-lt"/>
              </a:rPr>
              <a:t>”</a:t>
            </a:r>
            <a:r>
              <a:rPr lang="en-US" dirty="0"/>
              <a:t> </a:t>
            </a:r>
          </a:p>
          <a:p>
            <a:r>
              <a:rPr lang="en-US" dirty="0"/>
              <a:t>[1972]</a:t>
            </a:r>
          </a:p>
        </p:txBody>
      </p:sp>
    </p:spTree>
    <p:extLst>
      <p:ext uri="{BB962C8B-B14F-4D97-AF65-F5344CB8AC3E}">
        <p14:creationId xmlns:p14="http://schemas.microsoft.com/office/powerpoint/2010/main" val="2333790913"/>
      </p:ext>
    </p:extLst>
  </p:cSld>
  <p:clrMapOvr>
    <a:masterClrMapping/>
  </p:clrMapOvr>
  <p:transition spd="slow">
    <p:strips dir="r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700" dirty="0"/>
              <a:t>The major cause of the software crisis is that the machines have become several orders of magnitude more powerful! To put it quite bluntly: as long as there were no machines, programming was no problem at all; when we had a few weak computers, programming became a mild problem, and now we have gigantic computers, programming has become an equally gigantic problem.</a:t>
            </a:r>
          </a:p>
        </p:txBody>
      </p:sp>
    </p:spTree>
    <p:extLst>
      <p:ext uri="{BB962C8B-B14F-4D97-AF65-F5344CB8AC3E}">
        <p14:creationId xmlns:p14="http://schemas.microsoft.com/office/powerpoint/2010/main" val="3497993987"/>
      </p:ext>
    </p:extLst>
  </p:cSld>
  <p:clrMapOvr>
    <a:masterClrMapping/>
  </p:clrMapOvr>
  <p:transition spd="slow">
    <p:strips dir="r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008DE-1208-4DF0-A960-800E5070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William Wulf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6CF54E-BC48-4C94-BDCE-F48DAB05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+mj-lt"/>
              </a:rPr>
              <a:t>“A Case Against the </a:t>
            </a:r>
            <a:r>
              <a:rPr lang="en-US" dirty="0">
                <a:latin typeface="+mn-lt"/>
              </a:rPr>
              <a:t>GOTO.</a:t>
            </a:r>
            <a:r>
              <a:rPr lang="en-US" dirty="0">
                <a:latin typeface="+mj-lt"/>
              </a:rPr>
              <a:t>”</a:t>
            </a:r>
            <a:r>
              <a:rPr lang="en-US" dirty="0"/>
              <a:t> </a:t>
            </a:r>
          </a:p>
          <a:p>
            <a:r>
              <a:rPr lang="en-US" dirty="0"/>
              <a:t>[1972]</a:t>
            </a:r>
          </a:p>
        </p:txBody>
      </p:sp>
    </p:spTree>
    <p:extLst>
      <p:ext uri="{BB962C8B-B14F-4D97-AF65-F5344CB8AC3E}">
        <p14:creationId xmlns:p14="http://schemas.microsoft.com/office/powerpoint/2010/main" val="1954347228"/>
      </p:ext>
    </p:extLst>
  </p:cSld>
  <p:clrMapOvr>
    <a:masterClrMapping/>
  </p:clrMapOvr>
  <p:transition spd="slow"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008DE-1208-4DF0-A960-800E5070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More computing sins are committed in the name of efficiency (without necessarily achieving it) than for any other single reason – including blind stupidity.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6CF54E-BC48-4C94-BDCE-F48DAB05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72619334"/>
      </p:ext>
    </p:extLst>
  </p:cSld>
  <p:clrMapOvr>
    <a:masterClrMapping/>
  </p:clrMapOvr>
  <p:transition spd="slow">
    <p:strips dir="r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0E6C5F9-AFAB-41B7-9AD6-058D099D2BB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David </a:t>
            </a:r>
            <a:r>
              <a:rPr lang="en-US" dirty="0" err="1"/>
              <a:t>Parnas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951E9E7-6226-4BAD-B4E0-839418CE5C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latin typeface="+mj-lt"/>
              </a:rPr>
              <a:t>“On the Criteria to be Used in Decomposing Systems into Modules.”</a:t>
            </a:r>
            <a:r>
              <a:rPr lang="en-US" dirty="0">
                <a:latin typeface="Cheltenhm BdItHd BT" panose="02040703050705090403" pitchFamily="18" charset="0"/>
              </a:rPr>
              <a:t> </a:t>
            </a:r>
            <a:r>
              <a:rPr lang="en-US" dirty="0"/>
              <a:t>[1972]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0125276"/>
      </p:ext>
    </p:extLst>
  </p:cSld>
  <p:clrMapOvr>
    <a:masterClrMapping/>
  </p:clrMapOvr>
  <p:transition spd="slow">
    <p:strips dir="r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19B3C2-E75B-45EC-BE53-656CB7236A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Information Hiding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9F06FC56-A485-4F09-AC58-6180E5A9AE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module hides a design decision.</a:t>
            </a:r>
          </a:p>
        </p:txBody>
      </p:sp>
    </p:spTree>
    <p:extLst>
      <p:ext uri="{BB962C8B-B14F-4D97-AF65-F5344CB8AC3E}">
        <p14:creationId xmlns:p14="http://schemas.microsoft.com/office/powerpoint/2010/main" val="1655905133"/>
      </p:ext>
    </p:extLst>
  </p:cSld>
  <p:clrMapOvr>
    <a:masterClrMapping/>
  </p:clrMapOvr>
  <p:transition spd="slow">
    <p:strips dir="r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2A349D4-08D4-4A11-9347-BFE766B552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5394DE0-ED68-49F4-A4A0-82BC84B9B6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0" dirty="0" err="1"/>
              <a:t>Glenford</a:t>
            </a:r>
            <a:r>
              <a:rPr lang="en-US" sz="3200" b="0" dirty="0"/>
              <a:t> Myers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527F4523-9AF8-4E2C-806C-8F31B01DF2B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latin typeface="Cheltenhm BdItHd BT" panose="02040703050705090403" pitchFamily="18" charset="0"/>
              </a:rPr>
              <a:t>Reliable Software through Composite Design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[1975]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>
                <a:latin typeface="Cheltenhm BdItHd BT" panose="02040703050705090403" pitchFamily="18" charset="0"/>
              </a:rPr>
              <a:t>Composite/Structured Design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[1978]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F8EAFEB-381A-4572-80EA-BCDD45CEE0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200" b="0" dirty="0"/>
              <a:t>Larry L. Constantine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8E12C5C-8CAB-495A-B89E-D4B54271E22D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i="1" dirty="0"/>
              <a:t>Structured Design: </a:t>
            </a:r>
            <a:r>
              <a:rPr lang="en-US" sz="2000" i="1" dirty="0"/>
              <a:t>Fundamentals of a Discipline </a:t>
            </a:r>
            <a:br>
              <a:rPr lang="en-US" sz="2000" i="1" dirty="0"/>
            </a:br>
            <a:r>
              <a:rPr lang="en-US" sz="2000" i="1" dirty="0"/>
              <a:t>of Computer Program and </a:t>
            </a:r>
            <a:br>
              <a:rPr lang="en-US" sz="2000" i="1" dirty="0"/>
            </a:br>
            <a:r>
              <a:rPr lang="en-US" sz="2000" i="1" dirty="0"/>
              <a:t>Systems Design</a:t>
            </a:r>
            <a:r>
              <a:rPr lang="en-US" sz="2000" dirty="0"/>
              <a:t> </a:t>
            </a:r>
            <a:br>
              <a:rPr lang="en-US" sz="2000" dirty="0"/>
            </a:br>
            <a:r>
              <a:rPr lang="en-US" sz="2000" dirty="0"/>
              <a:t>with Ed Yourdon </a:t>
            </a:r>
            <a:br>
              <a:rPr lang="en-US" sz="2000" dirty="0"/>
            </a:br>
            <a:r>
              <a:rPr lang="en-US" dirty="0"/>
              <a:t>[1979]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757098"/>
      </p:ext>
    </p:extLst>
  </p:cSld>
  <p:clrMapOvr>
    <a:masterClrMapping/>
  </p:clrMapOvr>
  <p:transition spd="slow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NATO Software Engineering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700" dirty="0"/>
              <a:t>NATO Science Committee</a:t>
            </a:r>
          </a:p>
          <a:p>
            <a:pPr marL="0" indent="0" algn="ctr">
              <a:buNone/>
            </a:pPr>
            <a:endParaRPr lang="en-US" sz="2700" dirty="0"/>
          </a:p>
          <a:p>
            <a:pPr marL="0" indent="0" algn="ctr">
              <a:buNone/>
            </a:pPr>
            <a:r>
              <a:rPr lang="en-US" sz="2700" dirty="0" err="1"/>
              <a:t>Garmisch</a:t>
            </a:r>
            <a:r>
              <a:rPr lang="en-US" sz="2700" dirty="0"/>
              <a:t>, Germany</a:t>
            </a:r>
          </a:p>
          <a:p>
            <a:pPr marL="0" indent="0" algn="ctr">
              <a:buNone/>
            </a:pPr>
            <a:r>
              <a:rPr lang="en-US" sz="2700" dirty="0"/>
              <a:t> 7-11 Oct 1968</a:t>
            </a:r>
          </a:p>
        </p:txBody>
      </p:sp>
    </p:spTree>
    <p:extLst>
      <p:ext uri="{BB962C8B-B14F-4D97-AF65-F5344CB8AC3E}">
        <p14:creationId xmlns:p14="http://schemas.microsoft.com/office/powerpoint/2010/main" val="2531692737"/>
      </p:ext>
    </p:extLst>
  </p:cSld>
  <p:clrMapOvr>
    <a:masterClrMapping/>
  </p:clrMapOvr>
  <p:transition spd="slow"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052675E-BCE8-42DF-BE8D-06FA2B3B5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Cohesion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0460BFA-1560-4456-B55B-A4836DACD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/>
              <a:t>Relatedness</a:t>
            </a:r>
          </a:p>
          <a:p>
            <a:r>
              <a:rPr lang="en-US" dirty="0"/>
              <a:t>Coincidental</a:t>
            </a:r>
          </a:p>
          <a:p>
            <a:r>
              <a:rPr lang="en-US" dirty="0"/>
              <a:t>Logical</a:t>
            </a:r>
          </a:p>
          <a:p>
            <a:r>
              <a:rPr lang="en-US" dirty="0"/>
              <a:t>Temporal</a:t>
            </a:r>
          </a:p>
          <a:p>
            <a:r>
              <a:rPr lang="en-US" dirty="0"/>
              <a:t>Procedural</a:t>
            </a:r>
          </a:p>
          <a:p>
            <a:r>
              <a:rPr lang="en-US" dirty="0"/>
              <a:t>Communicational</a:t>
            </a:r>
          </a:p>
          <a:p>
            <a:r>
              <a:rPr lang="en-US" dirty="0"/>
              <a:t>Sequential</a:t>
            </a:r>
          </a:p>
          <a:p>
            <a:r>
              <a:rPr lang="en-US" dirty="0"/>
              <a:t>Functional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20555D29-EFC2-4D26-9FCC-83ED1685ACF3}"/>
              </a:ext>
            </a:extLst>
          </p:cNvPr>
          <p:cNvSpPr/>
          <p:nvPr/>
        </p:nvSpPr>
        <p:spPr>
          <a:xfrm>
            <a:off x="6746312" y="2078682"/>
            <a:ext cx="609600" cy="2362200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00B0F0"/>
              </a:gs>
            </a:gsLst>
            <a:lin ang="5400000" scaled="1"/>
          </a:gradFill>
          <a:ln>
            <a:solidFill>
              <a:schemeClr val="bg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F288DD-CE95-4BDA-8CD6-1F74A3548DF6}"/>
              </a:ext>
            </a:extLst>
          </p:cNvPr>
          <p:cNvSpPr txBox="1"/>
          <p:nvPr/>
        </p:nvSpPr>
        <p:spPr>
          <a:xfrm>
            <a:off x="6515100" y="4476750"/>
            <a:ext cx="10720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Strong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116492-2081-4405-9664-3C2D744F9ED5}"/>
              </a:ext>
            </a:extLst>
          </p:cNvPr>
          <p:cNvSpPr txBox="1"/>
          <p:nvPr/>
        </p:nvSpPr>
        <p:spPr>
          <a:xfrm>
            <a:off x="6585311" y="1581150"/>
            <a:ext cx="9316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Weak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64450657"/>
      </p:ext>
    </p:extLst>
  </p:cSld>
  <p:clrMapOvr>
    <a:masterClrMapping/>
  </p:clrMapOvr>
  <p:transition spd="slow">
    <p:strips dir="r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A052675E-BCE8-42DF-BE8D-06FA2B3B5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Coupling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40460BFA-1560-4456-B55B-A4836DACD0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/>
              <a:t>Connectedness</a:t>
            </a:r>
            <a:endParaRPr lang="en-US" dirty="0"/>
          </a:p>
          <a:p>
            <a:r>
              <a:rPr lang="en-US" dirty="0"/>
              <a:t>Content</a:t>
            </a:r>
          </a:p>
          <a:p>
            <a:r>
              <a:rPr lang="en-US" dirty="0"/>
              <a:t>Common</a:t>
            </a:r>
          </a:p>
          <a:p>
            <a:r>
              <a:rPr lang="en-US" dirty="0"/>
              <a:t>External</a:t>
            </a:r>
          </a:p>
          <a:p>
            <a:r>
              <a:rPr lang="en-US" dirty="0"/>
              <a:t>Control</a:t>
            </a:r>
          </a:p>
          <a:p>
            <a:r>
              <a:rPr lang="en-US" dirty="0"/>
              <a:t>Stamp</a:t>
            </a:r>
          </a:p>
          <a:p>
            <a:r>
              <a:rPr lang="en-US" dirty="0"/>
              <a:t>Data</a:t>
            </a:r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20555D29-EFC2-4D26-9FCC-83ED1685ACF3}"/>
              </a:ext>
            </a:extLst>
          </p:cNvPr>
          <p:cNvSpPr/>
          <p:nvPr/>
        </p:nvSpPr>
        <p:spPr>
          <a:xfrm>
            <a:off x="6746312" y="2078682"/>
            <a:ext cx="609600" cy="2362200"/>
          </a:xfrm>
          <a:prstGeom prst="downArrow">
            <a:avLst/>
          </a:prstGeom>
          <a:gradFill>
            <a:gsLst>
              <a:gs pos="0">
                <a:schemeClr val="bg1"/>
              </a:gs>
              <a:gs pos="100000">
                <a:srgbClr val="92D050"/>
              </a:gs>
            </a:gsLst>
            <a:lin ang="5400000" scaled="1"/>
          </a:gradFill>
          <a:ln>
            <a:solidFill>
              <a:srgbClr val="99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5F288DD-CE95-4BDA-8CD6-1F74A3548DF6}"/>
              </a:ext>
            </a:extLst>
          </p:cNvPr>
          <p:cNvSpPr txBox="1"/>
          <p:nvPr/>
        </p:nvSpPr>
        <p:spPr>
          <a:xfrm>
            <a:off x="6564152" y="4476750"/>
            <a:ext cx="9739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Loose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45116492-2081-4405-9664-3C2D744F9ED5}"/>
              </a:ext>
            </a:extLst>
          </p:cNvPr>
          <p:cNvSpPr txBox="1"/>
          <p:nvPr/>
        </p:nvSpPr>
        <p:spPr>
          <a:xfrm>
            <a:off x="6605190" y="1581150"/>
            <a:ext cx="891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>
                <a:solidFill>
                  <a:schemeClr val="bg2">
                    <a:lumMod val="20000"/>
                    <a:lumOff val="80000"/>
                  </a:schemeClr>
                </a:solidFill>
                <a:latin typeface="+mj-lt"/>
              </a:rPr>
              <a:t>Tight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01888525"/>
      </p:ext>
    </p:extLst>
  </p:cSld>
  <p:clrMapOvr>
    <a:masterClrMapping/>
  </p:clrMapOvr>
  <p:transition spd="slow">
    <p:strips dir="r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008DE-1208-4DF0-A960-800E5070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Alan Kay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6CF54E-BC48-4C94-BDCE-F48DAB05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+mj-lt"/>
              </a:rPr>
              <a:t>Smalltalk</a:t>
            </a:r>
            <a:r>
              <a:rPr lang="en-US" dirty="0"/>
              <a:t> </a:t>
            </a:r>
          </a:p>
          <a:p>
            <a:r>
              <a:rPr lang="en-US" dirty="0"/>
              <a:t>[1971]</a:t>
            </a:r>
          </a:p>
        </p:txBody>
      </p:sp>
    </p:spTree>
    <p:extLst>
      <p:ext uri="{BB962C8B-B14F-4D97-AF65-F5344CB8AC3E}">
        <p14:creationId xmlns:p14="http://schemas.microsoft.com/office/powerpoint/2010/main" val="3796835351"/>
      </p:ext>
    </p:extLst>
  </p:cSld>
  <p:clrMapOvr>
    <a:masterClrMapping/>
  </p:clrMapOvr>
  <p:transition spd="slow">
    <p:strips dir="r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573E62-DDE3-46DA-902B-D530075E3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ADE14-F425-466C-95FB-972281C718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Everything is an object</a:t>
            </a:r>
          </a:p>
          <a:p>
            <a:r>
              <a:rPr lang="en-US" dirty="0"/>
              <a:t>Objects communicate by sending and receiving messages</a:t>
            </a:r>
          </a:p>
          <a:p>
            <a:r>
              <a:rPr lang="en-US" dirty="0"/>
              <a:t>Objects have their own memory </a:t>
            </a:r>
          </a:p>
        </p:txBody>
      </p:sp>
    </p:spTree>
    <p:extLst>
      <p:ext uri="{BB962C8B-B14F-4D97-AF65-F5344CB8AC3E}">
        <p14:creationId xmlns:p14="http://schemas.microsoft.com/office/powerpoint/2010/main" val="1728855005"/>
      </p:ext>
    </p:extLst>
  </p:cSld>
  <p:clrMapOvr>
    <a:masterClrMapping/>
  </p:clrMapOvr>
  <p:transition spd="slow">
    <p:strips dir="r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80DEE-EF72-4282-8267-1F471F55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FCF06-773E-4481-AF27-A2224810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Objects and Messages</a:t>
            </a:r>
          </a:p>
        </p:txBody>
      </p:sp>
    </p:spTree>
    <p:extLst>
      <p:ext uri="{BB962C8B-B14F-4D97-AF65-F5344CB8AC3E}">
        <p14:creationId xmlns:p14="http://schemas.microsoft.com/office/powerpoint/2010/main" val="2286718508"/>
      </p:ext>
    </p:extLst>
  </p:cSld>
  <p:clrMapOvr>
    <a:masterClrMapping/>
  </p:clrMapOvr>
  <p:transition spd="slow">
    <p:strips dir="r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80DEE-EF72-4282-8267-1F471F55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FCF06-773E-4481-AF27-A2224810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Objects and Messages</a:t>
            </a:r>
          </a:p>
          <a:p>
            <a:pPr marL="0" indent="0" algn="ctr">
              <a:buNone/>
            </a:pPr>
            <a:r>
              <a:rPr lang="en-US" dirty="0"/>
              <a:t>Classes and Members</a:t>
            </a:r>
          </a:p>
        </p:txBody>
      </p:sp>
    </p:spTree>
    <p:extLst>
      <p:ext uri="{BB962C8B-B14F-4D97-AF65-F5344CB8AC3E}">
        <p14:creationId xmlns:p14="http://schemas.microsoft.com/office/powerpoint/2010/main" val="4029365247"/>
      </p:ext>
    </p:extLst>
  </p:cSld>
  <p:clrMapOvr>
    <a:masterClrMapping/>
  </p:clrMapOvr>
  <p:transition spd="slow">
    <p:strips dir="r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80DEE-EF72-4282-8267-1F471F55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FCF06-773E-4481-AF27-A2224810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Objects and Messages</a:t>
            </a:r>
          </a:p>
          <a:p>
            <a:pPr marL="0" indent="0" algn="ctr">
              <a:buNone/>
            </a:pPr>
            <a:r>
              <a:rPr lang="en-US" dirty="0"/>
              <a:t>Classes and Members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Unfortunately, inheritance—though an incredibly powerful technique—has turned out to be very difficult for novices (and even professionals) to deal with. [1993]</a:t>
            </a:r>
          </a:p>
        </p:txBody>
      </p:sp>
    </p:spTree>
    <p:extLst>
      <p:ext uri="{BB962C8B-B14F-4D97-AF65-F5344CB8AC3E}">
        <p14:creationId xmlns:p14="http://schemas.microsoft.com/office/powerpoint/2010/main" val="25044419"/>
      </p:ext>
    </p:extLst>
  </p:cSld>
  <p:clrMapOvr>
    <a:masterClrMapping/>
  </p:clrMapOvr>
  <p:transition spd="slow"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80DEE-EF72-4282-8267-1F471F55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FCF06-773E-4481-AF27-A2224810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Objects and Messages</a:t>
            </a:r>
          </a:p>
          <a:p>
            <a:pPr marL="0" indent="0" algn="ctr">
              <a:buNone/>
            </a:pPr>
            <a:r>
              <a:rPr lang="en-US" dirty="0"/>
              <a:t>Classes and Members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Exception Coupling</a:t>
            </a:r>
          </a:p>
          <a:p>
            <a:pPr marL="0" indent="0" algn="ctr">
              <a:buNone/>
            </a:pPr>
            <a:r>
              <a:rPr lang="en-US" sz="2800" dirty="0"/>
              <a:t>Banana Coupling</a:t>
            </a:r>
          </a:p>
          <a:p>
            <a:pPr marL="0" indent="0" algn="ctr">
              <a:buNone/>
            </a:pPr>
            <a:r>
              <a:rPr lang="en-US" sz="2800" dirty="0"/>
              <a:t>Inheritance Coupling</a:t>
            </a:r>
          </a:p>
        </p:txBody>
      </p:sp>
    </p:spTree>
    <p:extLst>
      <p:ext uri="{BB962C8B-B14F-4D97-AF65-F5344CB8AC3E}">
        <p14:creationId xmlns:p14="http://schemas.microsoft.com/office/powerpoint/2010/main" val="693043003"/>
      </p:ext>
    </p:extLst>
  </p:cSld>
  <p:clrMapOvr>
    <a:masterClrMapping/>
  </p:clrMapOvr>
  <p:transition spd="slow">
    <p:strips dir="r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380DEE-EF72-4282-8267-1F471F55C7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Oriented Programming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9FCF06-773E-4481-AF27-A22248103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Objects and Messages</a:t>
            </a:r>
          </a:p>
          <a:p>
            <a:pPr marL="0" indent="0" algn="ctr">
              <a:buNone/>
            </a:pPr>
            <a:r>
              <a:rPr lang="en-US" dirty="0"/>
              <a:t>Classes and Members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Member Coupling</a:t>
            </a:r>
          </a:p>
          <a:p>
            <a:pPr marL="0" indent="0" algn="ctr">
              <a:buNone/>
            </a:pPr>
            <a:r>
              <a:rPr lang="en-US" sz="2800" dirty="0"/>
              <a:t>Getter/Setter Coupling</a:t>
            </a:r>
          </a:p>
          <a:p>
            <a:pPr marL="0" indent="0" algn="ctr">
              <a:buNone/>
            </a:pPr>
            <a:r>
              <a:rPr lang="en-US" sz="2800" dirty="0"/>
              <a:t>Type Coupling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008119"/>
      </p:ext>
    </p:extLst>
  </p:cSld>
  <p:clrMapOvr>
    <a:masterClrMapping/>
  </p:clrMapOvr>
  <p:transition spd="slow">
    <p:strips dir="r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008DE-1208-4DF0-A960-800E5070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Carl Hewitt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6CF54E-BC48-4C94-BDCE-F48DAB05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+mj-lt"/>
              </a:rPr>
              <a:t>Actor Model</a:t>
            </a:r>
            <a:r>
              <a:rPr lang="en-US" dirty="0"/>
              <a:t> </a:t>
            </a:r>
          </a:p>
          <a:p>
            <a:r>
              <a:rPr lang="en-US" dirty="0"/>
              <a:t>[1973]</a:t>
            </a:r>
          </a:p>
        </p:txBody>
      </p:sp>
    </p:spTree>
    <p:extLst>
      <p:ext uri="{BB962C8B-B14F-4D97-AF65-F5344CB8AC3E}">
        <p14:creationId xmlns:p14="http://schemas.microsoft.com/office/powerpoint/2010/main" val="2636762441"/>
      </p:ext>
    </p:extLst>
  </p:cSld>
  <p:clrMapOvr>
    <a:masterClrMapping/>
  </p:clrMapOvr>
  <p:transition spd="slow"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NATO Software Engineering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We build systems like the Wright brothers built airplanes— build the whole thing, push it off the cliff, let it crash, and start over again.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Robert M. Graham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747002528"/>
      </p:ext>
    </p:extLst>
  </p:cSld>
  <p:clrMapOvr>
    <a:masterClrMapping/>
  </p:clrMapOvr>
  <p:transition spd="slow">
    <p:strips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59008DE-1208-4DF0-A960-800E5070B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 Guy L. Steele</a:t>
            </a:r>
            <a:br>
              <a:rPr lang="en-US" dirty="0"/>
            </a:br>
            <a:r>
              <a:rPr lang="en-US" dirty="0"/>
              <a:t>Gerald Jay Sussman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96CF54E-BC48-4C94-BDCE-F48DAB0527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>
                <a:latin typeface="+mj-lt"/>
              </a:rPr>
              <a:t>Scheme</a:t>
            </a:r>
            <a:r>
              <a:rPr lang="en-US" dirty="0"/>
              <a:t> </a:t>
            </a:r>
          </a:p>
          <a:p>
            <a:r>
              <a:rPr lang="en-US" dirty="0"/>
              <a:t>[1975]</a:t>
            </a:r>
          </a:p>
        </p:txBody>
      </p:sp>
    </p:spTree>
    <p:extLst>
      <p:ext uri="{BB962C8B-B14F-4D97-AF65-F5344CB8AC3E}">
        <p14:creationId xmlns:p14="http://schemas.microsoft.com/office/powerpoint/2010/main" val="516155906"/>
      </p:ext>
    </p:extLst>
  </p:cSld>
  <p:clrMapOvr>
    <a:masterClrMapping/>
  </p:clrMapOvr>
  <p:transition spd="slow">
    <p:strips dir="r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F0A44-11AC-47FE-86AD-4DDDE272A0E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Higher Order Functions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973B7F1E-6AEE-4BC1-A96D-4326F603C5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3535"/>
      </p:ext>
    </p:extLst>
  </p:cSld>
  <p:clrMapOvr>
    <a:masterClrMapping/>
  </p:clrMapOvr>
  <p:transition spd="slow">
    <p:strips dir="rd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Modular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Services.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Processes.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Packages.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Objects.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99FF99"/>
                </a:solidFill>
              </a:rPr>
              <a:t>Subroutines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0300C-EC61-4D73-B229-22709F0FDA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Procedures</a:t>
            </a:r>
          </a:p>
          <a:p>
            <a:pPr marL="0" indent="0" algn="ctr">
              <a:buNone/>
            </a:pPr>
            <a:r>
              <a:rPr lang="en-US" dirty="0"/>
              <a:t>Methods</a:t>
            </a:r>
          </a:p>
          <a:p>
            <a:pPr marL="0" indent="0" algn="ctr">
              <a:buNone/>
            </a:pPr>
            <a:r>
              <a:rPr lang="en-US" dirty="0"/>
              <a:t>Functions</a:t>
            </a:r>
          </a:p>
        </p:txBody>
      </p:sp>
    </p:spTree>
    <p:extLst>
      <p:ext uri="{BB962C8B-B14F-4D97-AF65-F5344CB8AC3E}">
        <p14:creationId xmlns:p14="http://schemas.microsoft.com/office/powerpoint/2010/main" val="2989570339"/>
      </p:ext>
    </p:extLst>
  </p:cSld>
  <p:clrMapOvr>
    <a:masterClrMapping/>
  </p:clrMapOvr>
  <p:transition spd="slow">
    <p:strips dir="r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Modular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Services.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Processes.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Packages.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99FF99"/>
                </a:solidFill>
              </a:rPr>
              <a:t>Objects</a:t>
            </a:r>
          </a:p>
          <a:p>
            <a:pPr marL="0" indent="0" algn="ctr">
              <a:buNone/>
            </a:pPr>
            <a:r>
              <a:rPr lang="en-US" dirty="0"/>
              <a:t>Subroutines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0300C-EC61-4D73-B229-22709F0FDA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64790"/>
      </p:ext>
    </p:extLst>
  </p:cSld>
  <p:clrMapOvr>
    <a:masterClrMapping/>
  </p:clrMapOvr>
  <p:transition spd="slow">
    <p:strips dir="r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Modular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Services.</a:t>
            </a:r>
          </a:p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Processes.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99FF99"/>
                </a:solidFill>
              </a:rPr>
              <a:t>Packages</a:t>
            </a:r>
          </a:p>
          <a:p>
            <a:pPr marL="0" indent="0" algn="ctr">
              <a:buNone/>
            </a:pPr>
            <a:r>
              <a:rPr lang="en-US" dirty="0"/>
              <a:t>Objects</a:t>
            </a:r>
          </a:p>
          <a:p>
            <a:pPr marL="0" indent="0" algn="ctr">
              <a:buNone/>
            </a:pPr>
            <a:r>
              <a:rPr lang="en-US" dirty="0"/>
              <a:t>Subroutines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0300C-EC61-4D73-B229-22709F0FDA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/>
              <a:t>External files</a:t>
            </a:r>
          </a:p>
          <a:p>
            <a:pPr marL="0" indent="0" algn="ctr">
              <a:buNone/>
            </a:pPr>
            <a:r>
              <a:rPr lang="en-US" dirty="0"/>
              <a:t>Libraries</a:t>
            </a:r>
          </a:p>
          <a:p>
            <a:pPr marL="0" indent="0" algn="ctr">
              <a:buNone/>
            </a:pPr>
            <a:r>
              <a:rPr lang="en-US" dirty="0"/>
              <a:t>Frameworks</a:t>
            </a:r>
          </a:p>
        </p:txBody>
      </p:sp>
    </p:spTree>
    <p:extLst>
      <p:ext uri="{BB962C8B-B14F-4D97-AF65-F5344CB8AC3E}">
        <p14:creationId xmlns:p14="http://schemas.microsoft.com/office/powerpoint/2010/main" val="1392620689"/>
      </p:ext>
    </p:extLst>
  </p:cSld>
  <p:clrMapOvr>
    <a:masterClrMapping/>
  </p:clrMapOvr>
  <p:transition spd="slow">
    <p:strips dir="r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Modular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solidFill>
                  <a:schemeClr val="bg1"/>
                </a:solidFill>
              </a:rPr>
              <a:t>Services.</a:t>
            </a:r>
          </a:p>
          <a:p>
            <a:pPr marL="0" indent="0" algn="ctr">
              <a:buNone/>
            </a:pPr>
            <a:r>
              <a:rPr lang="en-US" dirty="0">
                <a:solidFill>
                  <a:srgbClr val="99FF99"/>
                </a:solidFill>
              </a:rPr>
              <a:t>Processes</a:t>
            </a:r>
          </a:p>
          <a:p>
            <a:pPr marL="0" indent="0" algn="ctr">
              <a:buNone/>
            </a:pPr>
            <a:r>
              <a:rPr lang="en-US" dirty="0"/>
              <a:t>Packages</a:t>
            </a:r>
          </a:p>
          <a:p>
            <a:pPr marL="0" indent="0" algn="ctr">
              <a:buNone/>
            </a:pPr>
            <a:r>
              <a:rPr lang="en-US" dirty="0"/>
              <a:t>Objects</a:t>
            </a:r>
          </a:p>
          <a:p>
            <a:pPr marL="0" indent="0" algn="ctr">
              <a:buNone/>
            </a:pPr>
            <a:r>
              <a:rPr lang="en-US" dirty="0"/>
              <a:t>Subroutines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0300C-EC61-4D73-B229-22709F0FDA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/>
              <a:t>Unix | tools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0811"/>
      </p:ext>
    </p:extLst>
  </p:cSld>
  <p:clrMapOvr>
    <a:masterClrMapping/>
  </p:clrMapOvr>
  <p:transition spd="slow">
    <p:strips dir="r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Modular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99FF99"/>
                </a:solidFill>
              </a:rPr>
              <a:t>Services</a:t>
            </a:r>
          </a:p>
          <a:p>
            <a:pPr marL="0" indent="0" algn="ctr">
              <a:buNone/>
            </a:pPr>
            <a:r>
              <a:rPr lang="en-US" dirty="0"/>
              <a:t>Processes</a:t>
            </a:r>
          </a:p>
          <a:p>
            <a:pPr marL="0" indent="0" algn="ctr">
              <a:buNone/>
            </a:pPr>
            <a:r>
              <a:rPr lang="en-US" dirty="0"/>
              <a:t>Packages</a:t>
            </a:r>
          </a:p>
          <a:p>
            <a:pPr marL="0" indent="0" algn="ctr">
              <a:buNone/>
            </a:pPr>
            <a:r>
              <a:rPr lang="en-US" dirty="0"/>
              <a:t>Objects</a:t>
            </a:r>
          </a:p>
          <a:p>
            <a:pPr marL="0" indent="0" algn="ctr">
              <a:buNone/>
            </a:pPr>
            <a:r>
              <a:rPr lang="en-US" dirty="0"/>
              <a:t>Subroutines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50300C-EC61-4D73-B229-22709F0FDA5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353419"/>
      </p:ext>
    </p:extLst>
  </p:cSld>
  <p:clrMapOvr>
    <a:masterClrMapping/>
  </p:clrMapOvr>
  <p:transition spd="slow">
    <p:strips dir="r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BA3768-1475-4399-B025-DF02A5EF83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Everything is a _______.</a:t>
            </a:r>
            <a:br>
              <a:rPr lang="en-US" dirty="0"/>
            </a:br>
            <a:br>
              <a:rPr lang="en-US" dirty="0"/>
            </a:br>
            <a:r>
              <a:rPr lang="en-US" dirty="0">
                <a:solidFill>
                  <a:schemeClr val="bg1"/>
                </a:solidFill>
              </a:rPr>
              <a:t>Everything is not a _______.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72814A-3256-44A0-B9A2-5D4824FFCB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305404"/>
      </p:ext>
    </p:extLst>
  </p:cSld>
  <p:clrMapOvr>
    <a:masterClrMapping/>
  </p:clrMapOvr>
  <p:transition spd="slow">
    <p:strips dir="r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BBA3768-1475-4399-B025-DF02A5EF833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Everything is a _______.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Everything is not a _______.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672814A-3256-44A0-B9A2-5D4824FFCB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017796"/>
      </p:ext>
    </p:extLst>
  </p:cSld>
  <p:clrMapOvr>
    <a:masterClrMapping/>
  </p:clrMapOvr>
  <p:transition spd="slow">
    <p:strips dir="r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06C009-07BC-4D28-A3BB-42254666069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Remote Procedure Call</a:t>
            </a:r>
            <a:br>
              <a:rPr lang="en-US" dirty="0"/>
            </a:br>
            <a:br>
              <a:rPr lang="en-US" dirty="0"/>
            </a:br>
            <a:r>
              <a:rPr lang="en-US" dirty="0"/>
              <a:t>Everything is a subroutine.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80A683B-DD45-41D7-94FD-8EC879D058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879973"/>
      </p:ext>
    </p:extLst>
  </p:cSld>
  <p:clrMapOvr>
    <a:masterClrMapping/>
  </p:clrMapOvr>
  <p:transition spd="slow">
    <p:strips dir="r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NATO Software Engineering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r>
              <a:rPr lang="en-US" sz="2800" dirty="0"/>
              <a:t>The problems of achieving sufficient reliability in the data systems which are becoming increasingly integrated into the central activities of modern society.</a:t>
            </a:r>
          </a:p>
          <a:p>
            <a:endParaRPr lang="en-US" sz="2800" dirty="0"/>
          </a:p>
          <a:p>
            <a:r>
              <a:rPr lang="en-US" sz="2800" dirty="0"/>
              <a:t>The difficulties of meeting schedules and specifications on large software projects.</a:t>
            </a:r>
          </a:p>
        </p:txBody>
      </p:sp>
    </p:spTree>
    <p:extLst>
      <p:ext uri="{BB962C8B-B14F-4D97-AF65-F5344CB8AC3E}">
        <p14:creationId xmlns:p14="http://schemas.microsoft.com/office/powerpoint/2010/main" val="2355459547"/>
      </p:ext>
    </p:extLst>
  </p:cSld>
  <p:clrMapOvr>
    <a:masterClrMapping/>
  </p:clrMapOvr>
  <p:transition spd="slow">
    <p:strips dir="r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5A4472B-F051-4768-8D08-3517DAA9E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messages must flow.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ED3346-6B66-4142-8908-0D54358EA8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Services organized as actors.</a:t>
            </a:r>
          </a:p>
          <a:p>
            <a:r>
              <a:rPr lang="en-US" dirty="0"/>
              <a:t>Services have strong functional cohesion.</a:t>
            </a:r>
          </a:p>
          <a:p>
            <a:r>
              <a:rPr lang="en-US" dirty="0"/>
              <a:t>Services are loosely coupled.</a:t>
            </a:r>
          </a:p>
          <a:p>
            <a:r>
              <a:rPr lang="en-US" dirty="0"/>
              <a:t>Secure message passing with JSON over TCP/IP.</a:t>
            </a:r>
          </a:p>
          <a:p>
            <a:r>
              <a:rPr lang="en-US" dirty="0"/>
              <a:t>Services can include secure service addresses in messages.</a:t>
            </a:r>
          </a:p>
        </p:txBody>
      </p:sp>
    </p:spTree>
    <p:extLst>
      <p:ext uri="{BB962C8B-B14F-4D97-AF65-F5344CB8AC3E}">
        <p14:creationId xmlns:p14="http://schemas.microsoft.com/office/powerpoint/2010/main" val="2690949"/>
      </p:ext>
    </p:extLst>
  </p:cSld>
  <p:clrMapOvr>
    <a:masterClrMapping/>
  </p:clrMapOvr>
  <p:transition spd="slow">
    <p:strips dir="r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NATO Software Engineering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Be careful that the design team will not have to spend all its time fending off users. [1968]</a:t>
            </a:r>
          </a:p>
        </p:txBody>
      </p:sp>
    </p:spTree>
    <p:extLst>
      <p:ext uri="{BB962C8B-B14F-4D97-AF65-F5344CB8AC3E}">
        <p14:creationId xmlns:p14="http://schemas.microsoft.com/office/powerpoint/2010/main" val="2896270853"/>
      </p:ext>
    </p:extLst>
  </p:cSld>
  <p:clrMapOvr>
    <a:masterClrMapping/>
  </p:clrMapOvr>
  <p:transition spd="slow">
    <p:strips dir="r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052CDF-B7B3-4B27-BBDF-A7146420C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Avoid mid-project </a:t>
            </a:r>
            <a:br>
              <a:rPr lang="en-US" dirty="0"/>
            </a:br>
            <a:r>
              <a:rPr lang="en-US" dirty="0"/>
              <a:t>design changes.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Avoid making </a:t>
            </a:r>
            <a:br>
              <a:rPr lang="en-US" dirty="0"/>
            </a:br>
            <a:r>
              <a:rPr lang="en-US" dirty="0"/>
              <a:t>unwanted software.  </a:t>
            </a:r>
          </a:p>
        </p:txBody>
      </p:sp>
    </p:spTree>
    <p:extLst>
      <p:ext uri="{BB962C8B-B14F-4D97-AF65-F5344CB8AC3E}">
        <p14:creationId xmlns:p14="http://schemas.microsoft.com/office/powerpoint/2010/main" val="236672420"/>
      </p:ext>
    </p:extLst>
  </p:cSld>
  <p:clrMapOvr>
    <a:masterClrMapping/>
  </p:clrMapOvr>
  <p:transition spd="slow">
    <p:strips dir="r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C0DEBB-6F5C-4BC4-82CC-CE0131224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Annual Team Sprints </a:t>
            </a:r>
            <a:br>
              <a:rPr lang="en-US" dirty="0"/>
            </a:br>
            <a:r>
              <a:rPr lang="en-US" dirty="0"/>
              <a:t>With Customers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EEEF16-564A-4FF8-946E-C976F19CD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62150"/>
            <a:ext cx="8229600" cy="3067050"/>
          </a:xfrm>
        </p:spPr>
        <p:txBody>
          <a:bodyPr/>
          <a:lstStyle/>
          <a:p>
            <a:r>
              <a:rPr lang="en-US" dirty="0"/>
              <a:t>Call center</a:t>
            </a:r>
          </a:p>
          <a:p>
            <a:r>
              <a:rPr lang="en-US" dirty="0"/>
              <a:t>Customer service</a:t>
            </a:r>
          </a:p>
          <a:p>
            <a:r>
              <a:rPr lang="en-US" dirty="0"/>
              <a:t>Sales support</a:t>
            </a:r>
          </a:p>
          <a:p>
            <a:pPr marL="0" indent="0" algn="ctr">
              <a:buNone/>
            </a:pPr>
            <a:endParaRPr lang="en-US" dirty="0">
              <a:latin typeface="Cheltenhm BdItHd BT" panose="02040703050705090403" pitchFamily="18" charset="0"/>
            </a:endParaRPr>
          </a:p>
          <a:p>
            <a:pPr marL="0" indent="0" algn="ctr">
              <a:buNone/>
            </a:pPr>
            <a:r>
              <a:rPr lang="en-US" dirty="0">
                <a:latin typeface="Cheltenhm BdItHd BT" panose="02040703050705090403" pitchFamily="18" charset="0"/>
              </a:rPr>
              <a:t>Empathy</a:t>
            </a:r>
          </a:p>
        </p:txBody>
      </p:sp>
    </p:spTree>
    <p:extLst>
      <p:ext uri="{BB962C8B-B14F-4D97-AF65-F5344CB8AC3E}">
        <p14:creationId xmlns:p14="http://schemas.microsoft.com/office/powerpoint/2010/main" val="2037431846"/>
      </p:ext>
    </p:extLst>
  </p:cSld>
  <p:clrMapOvr>
    <a:masterClrMapping/>
  </p:clrMapOvr>
  <p:transition spd="slow">
    <p:strips dir="r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7C0DEBB-6F5C-4BC4-82CC-CE0131224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/>
          <a:lstStyle/>
          <a:p>
            <a:r>
              <a:rPr lang="en-US" dirty="0"/>
              <a:t>Annual Team Sprints </a:t>
            </a:r>
            <a:br>
              <a:rPr lang="en-US" dirty="0"/>
            </a:br>
            <a:r>
              <a:rPr lang="en-US" dirty="0"/>
              <a:t>With Customers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EEEF16-564A-4FF8-946E-C976F19CDF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62150"/>
            <a:ext cx="8229600" cy="30670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/>
              <a:t>Make software for real people, </a:t>
            </a:r>
            <a:br>
              <a:rPr lang="en-US" sz="4000" dirty="0"/>
            </a:br>
            <a:r>
              <a:rPr lang="en-US" sz="4000" dirty="0"/>
              <a:t>not for fictional characters. </a:t>
            </a:r>
          </a:p>
          <a:p>
            <a:pPr marL="0" indent="0" algn="ctr">
              <a:buNone/>
            </a:pPr>
            <a:r>
              <a:rPr lang="en-US" sz="4000" dirty="0"/>
              <a:t>[2019]</a:t>
            </a:r>
          </a:p>
        </p:txBody>
      </p:sp>
    </p:spTree>
    <p:extLst>
      <p:ext uri="{BB962C8B-B14F-4D97-AF65-F5344CB8AC3E}">
        <p14:creationId xmlns:p14="http://schemas.microsoft.com/office/powerpoint/2010/main" val="1478485124"/>
      </p:ext>
    </p:extLst>
  </p:cSld>
  <p:clrMapOvr>
    <a:masterClrMapping/>
  </p:clrMapOvr>
  <p:transition spd="slow">
    <p:strips dir="r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1ABB2191-81AE-40B4-92A3-DAD05F86CED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304" y="26894"/>
            <a:ext cx="3558686" cy="508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758551"/>
      </p:ext>
    </p:extLst>
  </p:cSld>
  <p:clrMapOvr>
    <a:masterClrMapping/>
  </p:clrMapOvr>
  <p:transition spd="slow">
    <p:strips dir="rd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7150"/>
            <a:ext cx="7772400" cy="5086349"/>
          </a:xfrm>
        </p:spPr>
        <p:txBody>
          <a:bodyPr anchor="t">
            <a:noAutofit/>
          </a:bodyPr>
          <a:lstStyle/>
          <a:p>
            <a:r>
              <a:rPr lang="en-US" sz="6600" dirty="0"/>
              <a:t>Concerning</a:t>
            </a:r>
            <a:br>
              <a:rPr lang="en-US" sz="6600" dirty="0"/>
            </a:br>
            <a:r>
              <a:rPr lang="en-US" sz="6600" dirty="0"/>
              <a:t>Modules</a:t>
            </a:r>
            <a:br>
              <a:rPr lang="en-US" sz="1800" dirty="0"/>
            </a:br>
            <a:br>
              <a:rPr lang="en-US" sz="1800" dirty="0"/>
            </a:br>
            <a:r>
              <a:rPr lang="en-US" sz="3600" dirty="0"/>
              <a:t>— </a:t>
            </a:r>
            <a:r>
              <a:rPr lang="en-US" sz="3600" dirty="0">
                <a:latin typeface="Cheltenhm BdItHd BT" panose="02040703050705090403" pitchFamily="18" charset="0"/>
              </a:rPr>
              <a:t>or</a:t>
            </a:r>
            <a:r>
              <a:rPr lang="en-US" sz="3600" dirty="0"/>
              <a:t> —</a:t>
            </a:r>
            <a:br>
              <a:rPr lang="en-US" sz="1800" dirty="0"/>
            </a:br>
            <a:br>
              <a:rPr lang="en-US" sz="1800" dirty="0"/>
            </a:br>
            <a:r>
              <a:rPr lang="en-US" sz="6000" dirty="0">
                <a:latin typeface="Cheltenhm BdItHd BT" panose="02040703050705090403" pitchFamily="18" charset="0"/>
              </a:rPr>
              <a:t>The Lost Wisdom </a:t>
            </a:r>
            <a:br>
              <a:rPr lang="en-US" sz="6000" dirty="0">
                <a:latin typeface="Cheltenhm BdItHd BT" panose="02040703050705090403" pitchFamily="18" charset="0"/>
              </a:rPr>
            </a:br>
            <a:r>
              <a:rPr lang="en-US" sz="6000" dirty="0">
                <a:latin typeface="Cheltenhm BdItHd BT" panose="02040703050705090403" pitchFamily="18" charset="0"/>
              </a:rPr>
              <a:t>of the Seventies</a:t>
            </a:r>
            <a:endParaRPr lang="en-US" sz="7200" dirty="0">
              <a:latin typeface="Cheltenhm BdItHd BT" panose="0204070305070509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8470537"/>
      </p:ext>
    </p:extLst>
  </p:cSld>
  <p:clrMapOvr>
    <a:masterClrMapping/>
  </p:clrMapOvr>
  <p:transition spd="slow"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NATO Software Engineering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The Software Gap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>
                <a:solidFill>
                  <a:schemeClr val="bg1"/>
                </a:solidFill>
              </a:rPr>
              <a:t>The Software Crisis</a:t>
            </a:r>
            <a:endParaRPr lang="en-US" sz="27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681912"/>
      </p:ext>
    </p:extLst>
  </p:cSld>
  <p:clrMapOvr>
    <a:masterClrMapping/>
  </p:clrMapOvr>
  <p:transition spd="slow"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dirty="0"/>
              <a:t>NATO Software Engineering Conference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800" dirty="0"/>
              <a:t>The Software Gap</a:t>
            </a:r>
          </a:p>
          <a:p>
            <a:pPr marL="0" indent="0" algn="ctr">
              <a:buNone/>
            </a:pPr>
            <a:endParaRPr lang="en-US" sz="2800" dirty="0"/>
          </a:p>
          <a:p>
            <a:pPr marL="0" indent="0" algn="ctr">
              <a:buNone/>
            </a:pPr>
            <a:r>
              <a:rPr lang="en-US" sz="2800" dirty="0"/>
              <a:t>The Software Crisis</a:t>
            </a:r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2566764264"/>
      </p:ext>
    </p:extLst>
  </p:cSld>
  <p:clrMapOvr>
    <a:masterClrMapping/>
  </p:clrMapOvr>
  <p:transition spd="slow">
    <p:strips dir="r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55C4F-F1F8-4E66-9BB4-E84D0C3FD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Software Crisis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6F9A17-1D82-4861-AEB2-4AE361030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700" dirty="0"/>
              <a:t>Projects running over-budget.</a:t>
            </a:r>
          </a:p>
          <a:p>
            <a:r>
              <a:rPr lang="en-US" sz="2700" dirty="0"/>
              <a:t>Projects running over-time.</a:t>
            </a:r>
          </a:p>
          <a:p>
            <a:r>
              <a:rPr lang="en-US" sz="2700" dirty="0"/>
              <a:t>Software was very inefficient.</a:t>
            </a:r>
          </a:p>
          <a:p>
            <a:r>
              <a:rPr lang="en-US" sz="2700" dirty="0"/>
              <a:t>Software was of low quality.</a:t>
            </a:r>
          </a:p>
          <a:p>
            <a:r>
              <a:rPr lang="en-US" sz="2700" dirty="0"/>
              <a:t>Software often did not meet requirements.</a:t>
            </a:r>
          </a:p>
          <a:p>
            <a:r>
              <a:rPr lang="en-US" sz="2700" dirty="0"/>
              <a:t>Projects were unmanageable and code difficult to maintain.</a:t>
            </a:r>
          </a:p>
          <a:p>
            <a:r>
              <a:rPr lang="en-US" sz="2700" dirty="0"/>
              <a:t>Software was never delivered.</a:t>
            </a:r>
          </a:p>
        </p:txBody>
      </p:sp>
    </p:spTree>
    <p:extLst>
      <p:ext uri="{BB962C8B-B14F-4D97-AF65-F5344CB8AC3E}">
        <p14:creationId xmlns:p14="http://schemas.microsoft.com/office/powerpoint/2010/main" val="1625158110"/>
      </p:ext>
    </p:extLst>
  </p:cSld>
  <p:clrMapOvr>
    <a:masterClrMapping/>
  </p:clrMapOvr>
  <p:transition spd="slow"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9900" dirty="0"/>
              <a:t>BUGS!</a:t>
            </a:r>
          </a:p>
        </p:txBody>
      </p:sp>
    </p:spTree>
    <p:extLst>
      <p:ext uri="{BB962C8B-B14F-4D97-AF65-F5344CB8AC3E}">
        <p14:creationId xmlns:p14="http://schemas.microsoft.com/office/powerpoint/2010/main" val="1928343275"/>
      </p:ext>
    </p:extLst>
  </p:cSld>
  <p:clrMapOvr>
    <a:masterClrMapping/>
  </p:clrMapOvr>
  <p:transition spd="slow"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/>
              <a:t>Software design is unlike engineering because it lacks the constraints and comforts of reality.</a:t>
            </a:r>
          </a:p>
          <a:p>
            <a:endParaRPr lang="en-US" dirty="0"/>
          </a:p>
          <a:p>
            <a:r>
              <a:rPr lang="en-US" dirty="0"/>
              <a:t>A single bug can cause a system to fail.</a:t>
            </a:r>
          </a:p>
        </p:txBody>
      </p:sp>
    </p:spTree>
    <p:extLst>
      <p:ext uri="{BB962C8B-B14F-4D97-AF65-F5344CB8AC3E}">
        <p14:creationId xmlns:p14="http://schemas.microsoft.com/office/powerpoint/2010/main" val="1048239949"/>
      </p:ext>
    </p:extLst>
  </p:cSld>
  <p:clrMapOvr>
    <a:masterClrMapping/>
  </p:clrMapOvr>
  <p:transition spd="slow">
    <p:strips dir="r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heltenhm BdHd BT"/>
        <a:ea typeface=""/>
        <a:cs typeface=""/>
      </a:majorFont>
      <a:minorFont>
        <a:latin typeface="Program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6609</TotalTime>
  <Words>686</Words>
  <Application>Microsoft Office PowerPoint</Application>
  <PresentationFormat>On-screen Show (16:9)</PresentationFormat>
  <Paragraphs>188</Paragraphs>
  <Slides>46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2" baseType="lpstr">
      <vt:lpstr>Arial</vt:lpstr>
      <vt:lpstr>Calibri</vt:lpstr>
      <vt:lpstr>Cheltenhm BdHd BT</vt:lpstr>
      <vt:lpstr>Cheltenhm BdItHd BT</vt:lpstr>
      <vt:lpstr>Programma</vt:lpstr>
      <vt:lpstr>Office Theme</vt:lpstr>
      <vt:lpstr>Concerning Modules</vt:lpstr>
      <vt:lpstr>NATO Software Engineering Conference</vt:lpstr>
      <vt:lpstr>NATO Software Engineering Conference</vt:lpstr>
      <vt:lpstr>NATO Software Engineering Conference</vt:lpstr>
      <vt:lpstr>NATO Software Engineering Conference</vt:lpstr>
      <vt:lpstr>NATO Software Engineering Conference</vt:lpstr>
      <vt:lpstr>The Software Crisis</vt:lpstr>
      <vt:lpstr>PowerPoint Presentation</vt:lpstr>
      <vt:lpstr>PowerPoint Presentation</vt:lpstr>
      <vt:lpstr>BUGS</vt:lpstr>
      <vt:lpstr>Modularity</vt:lpstr>
      <vt:lpstr>The Lost Wisdom  of the Seventies</vt:lpstr>
      <vt:lpstr>Edsger Dijkstra</vt:lpstr>
      <vt:lpstr>PowerPoint Presentation</vt:lpstr>
      <vt:lpstr>William Wulf</vt:lpstr>
      <vt:lpstr>More computing sins are committed in the name of efficiency (without necessarily achieving it) than for any other single reason – including blind stupidity.</vt:lpstr>
      <vt:lpstr>David Parnas</vt:lpstr>
      <vt:lpstr>Information Hiding</vt:lpstr>
      <vt:lpstr>PowerPoint Presentation</vt:lpstr>
      <vt:lpstr>Cohesion</vt:lpstr>
      <vt:lpstr>Coupling</vt:lpstr>
      <vt:lpstr>Alan Kay</vt:lpstr>
      <vt:lpstr>Object Oriented Programming</vt:lpstr>
      <vt:lpstr>Object Oriented Programming</vt:lpstr>
      <vt:lpstr>Object Oriented Programming</vt:lpstr>
      <vt:lpstr>Object Oriented Programming</vt:lpstr>
      <vt:lpstr>Object Oriented Programming</vt:lpstr>
      <vt:lpstr>Object Oriented Programming</vt:lpstr>
      <vt:lpstr>Carl Hewitt</vt:lpstr>
      <vt:lpstr> Guy L. Steele Gerald Jay Sussman</vt:lpstr>
      <vt:lpstr>Higher Order Functions</vt:lpstr>
      <vt:lpstr>Modular Levels</vt:lpstr>
      <vt:lpstr>Modular Levels</vt:lpstr>
      <vt:lpstr>Modular Levels</vt:lpstr>
      <vt:lpstr>Modular Levels</vt:lpstr>
      <vt:lpstr>Modular Levels</vt:lpstr>
      <vt:lpstr>Everything is a _______.  Everything is not a _______.</vt:lpstr>
      <vt:lpstr>Everything is a _______.  Everything is not a _______.</vt:lpstr>
      <vt:lpstr>Remote Procedure Call  Everything is a subroutine.</vt:lpstr>
      <vt:lpstr>The messages must flow.</vt:lpstr>
      <vt:lpstr>NATO Software Engineering Conference</vt:lpstr>
      <vt:lpstr>Avoid mid-project  design changes.  Avoid making  unwanted software.  </vt:lpstr>
      <vt:lpstr>Annual Team Sprints  With Customers </vt:lpstr>
      <vt:lpstr>Annual Team Sprints  With Customers </vt:lpstr>
      <vt:lpstr>PowerPoint Presentation</vt:lpstr>
      <vt:lpstr>Concerning Modules  — or —  The Lost Wisdom  of the Seventies</vt:lpstr>
    </vt:vector>
  </TitlesOfParts>
  <Company>Virgule-Solidus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Concerning Modules</dc:title>
  <dc:subject>Computer History</dc:subject>
  <dc:creator>Douglas Crockford</dc:creator>
  <dc:description>Our systems are bloated, buggy, unmaintainable, and all too often too slow. It is well understood that the solution is modularity, but modularity itself is not well understood. _x000d_
_x000d_
What is modularity? How can we recognize it? How can a better understanding of modularity help us to make better programs? _x000d_
_x000d_
The answers to these questions can be found in The Lost Wisdom of the Seventies.</dc:description>
  <cp:lastModifiedBy>Douglas Crockford</cp:lastModifiedBy>
  <cp:revision>98</cp:revision>
  <dcterms:created xsi:type="dcterms:W3CDTF">2018-12-17T16:04:16Z</dcterms:created>
  <dcterms:modified xsi:type="dcterms:W3CDTF">2019-05-21T19:59:41Z</dcterms:modified>
</cp:coreProperties>
</file>