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9.xml" ContentType="application/vnd.openxmlformats-officedocument.presentationml.tags+xml"/>
  <Override PartName="/ppt/notesSlides/notesSlide28.xml" ContentType="application/vnd.openxmlformats-officedocument.presentationml.notesSlide+xml"/>
  <Override PartName="/ppt/tags/tag20.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1.xml" ContentType="application/vnd.openxmlformats-officedocument.presentationml.tags+xml"/>
  <Override PartName="/ppt/notesSlides/notesSlide31.xml" ContentType="application/vnd.openxmlformats-officedocument.presentationml.notesSlide+xml"/>
  <Override PartName="/ppt/tags/tag22.xml" ContentType="application/vnd.openxmlformats-officedocument.presentationml.tags+xml"/>
  <Override PartName="/ppt/notesSlides/notesSlide32.xml" ContentType="application/vnd.openxmlformats-officedocument.presentationml.notesSlide+xml"/>
  <Override PartName="/ppt/tags/tag2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4.xml" ContentType="application/vnd.openxmlformats-officedocument.presentationml.tags+xml"/>
  <Override PartName="/ppt/notesSlides/notesSlide35.xml" ContentType="application/vnd.openxmlformats-officedocument.presentationml.notesSlide+xml"/>
  <Override PartName="/ppt/tags/tag25.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6.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7.xml" ContentType="application/vnd.openxmlformats-officedocument.presentationml.tags+xml"/>
  <Override PartName="/ppt/notesSlides/notesSlide42.xml" ContentType="application/vnd.openxmlformats-officedocument.presentationml.notesSlide+xml"/>
  <Override PartName="/ppt/tags/tag28.xml" ContentType="application/vnd.openxmlformats-officedocument.presentationml.tags+xml"/>
  <Override PartName="/ppt/notesSlides/notesSlide43.xml" ContentType="application/vnd.openxmlformats-officedocument.presentationml.notesSlide+xml"/>
  <Override PartName="/ppt/tags/tag29.xml" ContentType="application/vnd.openxmlformats-officedocument.presentationml.tags+xml"/>
  <Override PartName="/ppt/notesSlides/notesSlide44.xml" ContentType="application/vnd.openxmlformats-officedocument.presentationml.notesSlide+xml"/>
  <Override PartName="/ppt/tags/tag30.xml" ContentType="application/vnd.openxmlformats-officedocument.presentationml.tags+xml"/>
  <Override PartName="/ppt/notesSlides/notesSlide45.xml" ContentType="application/vnd.openxmlformats-officedocument.presentationml.notesSlide+xml"/>
  <Override PartName="/ppt/tags/tag31.xml" ContentType="application/vnd.openxmlformats-officedocument.presentationml.tags+xml"/>
  <Override PartName="/ppt/notesSlides/notesSlide46.xml" ContentType="application/vnd.openxmlformats-officedocument.presentationml.notesSlide+xml"/>
  <Override PartName="/ppt/tags/tag32.xml" ContentType="application/vnd.openxmlformats-officedocument.presentationml.tags+xml"/>
  <Override PartName="/ppt/notesSlides/notesSlide47.xml" ContentType="application/vnd.openxmlformats-officedocument.presentationml.notesSlide+xml"/>
  <Override PartName="/ppt/tags/tag33.xml" ContentType="application/vnd.openxmlformats-officedocument.presentationml.tags+xml"/>
  <Override PartName="/ppt/notesSlides/notesSlide48.xml" ContentType="application/vnd.openxmlformats-officedocument.presentationml.notesSlide+xml"/>
  <Override PartName="/ppt/tags/tag34.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20" r:id="rId3"/>
    <p:sldMasterId id="2147483756" r:id="rId4"/>
    <p:sldMasterId id="2147483768" r:id="rId5"/>
    <p:sldMasterId id="2147483840" r:id="rId6"/>
  </p:sldMasterIdLst>
  <p:notesMasterIdLst>
    <p:notesMasterId r:id="rId71"/>
  </p:notesMasterIdLst>
  <p:sldIdLst>
    <p:sldId id="315" r:id="rId7"/>
    <p:sldId id="775" r:id="rId8"/>
    <p:sldId id="795" r:id="rId9"/>
    <p:sldId id="769" r:id="rId10"/>
    <p:sldId id="773" r:id="rId11"/>
    <p:sldId id="771" r:id="rId12"/>
    <p:sldId id="772" r:id="rId13"/>
    <p:sldId id="797" r:id="rId14"/>
    <p:sldId id="800" r:id="rId15"/>
    <p:sldId id="798" r:id="rId16"/>
    <p:sldId id="799" r:id="rId17"/>
    <p:sldId id="801" r:id="rId18"/>
    <p:sldId id="793" r:id="rId19"/>
    <p:sldId id="792" r:id="rId20"/>
    <p:sldId id="794" r:id="rId21"/>
    <p:sldId id="778" r:id="rId22"/>
    <p:sldId id="779" r:id="rId23"/>
    <p:sldId id="780" r:id="rId24"/>
    <p:sldId id="781" r:id="rId25"/>
    <p:sldId id="791" r:id="rId26"/>
    <p:sldId id="588" r:id="rId27"/>
    <p:sldId id="589" r:id="rId28"/>
    <p:sldId id="590" r:id="rId29"/>
    <p:sldId id="591" r:id="rId30"/>
    <p:sldId id="690" r:id="rId31"/>
    <p:sldId id="694" r:id="rId32"/>
    <p:sldId id="695" r:id="rId33"/>
    <p:sldId id="754" r:id="rId34"/>
    <p:sldId id="756" r:id="rId35"/>
    <p:sldId id="744" r:id="rId36"/>
    <p:sldId id="748" r:id="rId37"/>
    <p:sldId id="698" r:id="rId38"/>
    <p:sldId id="737" r:id="rId39"/>
    <p:sldId id="738" r:id="rId40"/>
    <p:sldId id="739" r:id="rId41"/>
    <p:sldId id="740" r:id="rId42"/>
    <p:sldId id="741" r:id="rId43"/>
    <p:sldId id="742" r:id="rId44"/>
    <p:sldId id="704" r:id="rId45"/>
    <p:sldId id="729" r:id="rId46"/>
    <p:sldId id="456" r:id="rId47"/>
    <p:sldId id="600" r:id="rId48"/>
    <p:sldId id="613" r:id="rId49"/>
    <p:sldId id="659" r:id="rId50"/>
    <p:sldId id="614" r:id="rId51"/>
    <p:sldId id="611" r:id="rId52"/>
    <p:sldId id="616" r:id="rId53"/>
    <p:sldId id="730" r:id="rId54"/>
    <p:sldId id="733" r:id="rId55"/>
    <p:sldId id="713" r:id="rId56"/>
    <p:sldId id="725" r:id="rId57"/>
    <p:sldId id="715" r:id="rId58"/>
    <p:sldId id="717" r:id="rId59"/>
    <p:sldId id="718" r:id="rId60"/>
    <p:sldId id="719" r:id="rId61"/>
    <p:sldId id="721" r:id="rId62"/>
    <p:sldId id="674" r:id="rId63"/>
    <p:sldId id="803" r:id="rId64"/>
    <p:sldId id="804" r:id="rId65"/>
    <p:sldId id="660" r:id="rId66"/>
    <p:sldId id="675" r:id="rId67"/>
    <p:sldId id="767" r:id="rId68"/>
    <p:sldId id="787" r:id="rId69"/>
    <p:sldId id="559" r:id="rId7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2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95210" autoAdjust="0"/>
  </p:normalViewPr>
  <p:slideViewPr>
    <p:cSldViewPr>
      <p:cViewPr varScale="1">
        <p:scale>
          <a:sx n="88" d="100"/>
          <a:sy n="88" d="100"/>
        </p:scale>
        <p:origin x="13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6" d="100"/>
        <a:sy n="86" d="100"/>
      </p:scale>
      <p:origin x="0" y="116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4DCAC-304C-704A-B2AA-C3F9E56DFCE3}" type="doc">
      <dgm:prSet loTypeId="urn:microsoft.com/office/officeart/2005/8/layout/default#1" loCatId="" qsTypeId="urn:microsoft.com/office/officeart/2005/8/quickstyle/simple4" qsCatId="simple" csTypeId="urn:microsoft.com/office/officeart/2005/8/colors/accent1_2" csCatId="accent1" phldr="1"/>
      <dgm:spPr/>
      <dgm:t>
        <a:bodyPr/>
        <a:lstStyle/>
        <a:p>
          <a:endParaRPr lang="en-US"/>
        </a:p>
      </dgm:t>
    </dgm:pt>
    <dgm:pt modelId="{26F208CA-8B68-5A41-9E74-21E32F82EE3D}">
      <dgm:prSet phldrT="[Text]" custT="1"/>
      <dgm:spPr/>
      <dgm:t>
        <a:bodyPr/>
        <a:lstStyle/>
        <a:p>
          <a:r>
            <a:rPr lang="en-US" sz="1300" dirty="0" smtClean="0"/>
            <a:t>On-demand Self-service</a:t>
          </a:r>
          <a:endParaRPr lang="en-US" sz="1300" dirty="0"/>
        </a:p>
      </dgm:t>
    </dgm:pt>
    <dgm:pt modelId="{3AD6D236-59A3-7F43-9F8A-C56546654988}" type="parTrans" cxnId="{629E3790-FC6D-C245-9495-CA2AA738B0DF}">
      <dgm:prSet/>
      <dgm:spPr/>
      <dgm:t>
        <a:bodyPr/>
        <a:lstStyle/>
        <a:p>
          <a:endParaRPr lang="en-US"/>
        </a:p>
      </dgm:t>
    </dgm:pt>
    <dgm:pt modelId="{706C7E8D-9396-CC49-8ED8-642A8CE7E669}" type="sibTrans" cxnId="{629E3790-FC6D-C245-9495-CA2AA738B0DF}">
      <dgm:prSet/>
      <dgm:spPr/>
      <dgm:t>
        <a:bodyPr/>
        <a:lstStyle/>
        <a:p>
          <a:endParaRPr lang="en-US"/>
        </a:p>
      </dgm:t>
    </dgm:pt>
    <dgm:pt modelId="{736F0D10-1A55-064D-934B-CC034E241E2C}">
      <dgm:prSet phldrT="[Text]" custT="1"/>
      <dgm:spPr/>
      <dgm:t>
        <a:bodyPr/>
        <a:lstStyle/>
        <a:p>
          <a:r>
            <a:rPr lang="en-US" sz="1300" dirty="0" smtClean="0"/>
            <a:t>Broad Network Access</a:t>
          </a:r>
          <a:endParaRPr lang="en-US" sz="1300" dirty="0"/>
        </a:p>
      </dgm:t>
    </dgm:pt>
    <dgm:pt modelId="{BD22FBDC-8809-0F4D-84E3-E8A971E4010D}" type="parTrans" cxnId="{6E5BB847-12E2-B941-B97E-2F39A12F40E8}">
      <dgm:prSet/>
      <dgm:spPr/>
      <dgm:t>
        <a:bodyPr/>
        <a:lstStyle/>
        <a:p>
          <a:endParaRPr lang="en-US"/>
        </a:p>
      </dgm:t>
    </dgm:pt>
    <dgm:pt modelId="{19EA6987-83E5-A04B-87F9-42B0BF49AE6B}" type="sibTrans" cxnId="{6E5BB847-12E2-B941-B97E-2F39A12F40E8}">
      <dgm:prSet/>
      <dgm:spPr/>
      <dgm:t>
        <a:bodyPr/>
        <a:lstStyle/>
        <a:p>
          <a:endParaRPr lang="en-US"/>
        </a:p>
      </dgm:t>
    </dgm:pt>
    <dgm:pt modelId="{CCE36DAB-3904-7E4D-8B22-DEC02C64679B}">
      <dgm:prSet phldrT="[Text]" custT="1"/>
      <dgm:spPr/>
      <dgm:t>
        <a:bodyPr/>
        <a:lstStyle/>
        <a:p>
          <a:r>
            <a:rPr lang="en-US" sz="1300" dirty="0" smtClean="0"/>
            <a:t>Measured Service</a:t>
          </a:r>
          <a:endParaRPr lang="en-US" sz="1300" dirty="0"/>
        </a:p>
      </dgm:t>
    </dgm:pt>
    <dgm:pt modelId="{EC22E099-B971-7243-9E5E-9E046B2D0CEA}" type="parTrans" cxnId="{86FE5951-DE47-594E-890A-D751FF926D45}">
      <dgm:prSet/>
      <dgm:spPr/>
      <dgm:t>
        <a:bodyPr/>
        <a:lstStyle/>
        <a:p>
          <a:endParaRPr lang="en-US"/>
        </a:p>
      </dgm:t>
    </dgm:pt>
    <dgm:pt modelId="{C43C0377-C02B-2944-8E09-FA52267C4E32}" type="sibTrans" cxnId="{86FE5951-DE47-594E-890A-D751FF926D45}">
      <dgm:prSet/>
      <dgm:spPr/>
      <dgm:t>
        <a:bodyPr/>
        <a:lstStyle/>
        <a:p>
          <a:endParaRPr lang="en-US"/>
        </a:p>
      </dgm:t>
    </dgm:pt>
    <dgm:pt modelId="{C858CAEF-0537-2049-AA8A-C686E0A5CD3C}">
      <dgm:prSet phldrT="[Text]" custT="1"/>
      <dgm:spPr/>
      <dgm:t>
        <a:bodyPr/>
        <a:lstStyle/>
        <a:p>
          <a:r>
            <a:rPr lang="en-US" sz="1300" dirty="0" smtClean="0"/>
            <a:t>Rapid Elasticity</a:t>
          </a:r>
          <a:endParaRPr lang="en-US" sz="1300" dirty="0"/>
        </a:p>
      </dgm:t>
    </dgm:pt>
    <dgm:pt modelId="{5956A0B2-0656-D74F-B3CF-386B3DBE878C}" type="parTrans" cxnId="{BAFB0544-F1E7-524B-BFF7-DC2DD09A94EF}">
      <dgm:prSet/>
      <dgm:spPr/>
      <dgm:t>
        <a:bodyPr/>
        <a:lstStyle/>
        <a:p>
          <a:endParaRPr lang="en-US"/>
        </a:p>
      </dgm:t>
    </dgm:pt>
    <dgm:pt modelId="{50424DD2-6313-6A4E-BB3D-BB8B826BE1A3}" type="sibTrans" cxnId="{BAFB0544-F1E7-524B-BFF7-DC2DD09A94EF}">
      <dgm:prSet/>
      <dgm:spPr/>
      <dgm:t>
        <a:bodyPr/>
        <a:lstStyle/>
        <a:p>
          <a:endParaRPr lang="en-US"/>
        </a:p>
      </dgm:t>
    </dgm:pt>
    <dgm:pt modelId="{4A1852BE-917F-614D-9C41-A71EB1972764}">
      <dgm:prSet phldrT="[Text]" custT="1"/>
      <dgm:spPr/>
      <dgm:t>
        <a:bodyPr/>
        <a:lstStyle/>
        <a:p>
          <a:r>
            <a:rPr lang="en-US" sz="1300" dirty="0" smtClean="0"/>
            <a:t>Resource Pooling (Multi-tenancy)</a:t>
          </a:r>
          <a:endParaRPr lang="en-US" sz="1300" dirty="0"/>
        </a:p>
      </dgm:t>
    </dgm:pt>
    <dgm:pt modelId="{C747D75E-0592-5548-9E27-748D88DF4154}" type="parTrans" cxnId="{4A8B29EC-815A-C945-8F57-C78EDAB3E514}">
      <dgm:prSet/>
      <dgm:spPr/>
      <dgm:t>
        <a:bodyPr/>
        <a:lstStyle/>
        <a:p>
          <a:endParaRPr lang="en-US"/>
        </a:p>
      </dgm:t>
    </dgm:pt>
    <dgm:pt modelId="{A5512E79-31B8-9D4D-A24F-F60C9DAB80E1}" type="sibTrans" cxnId="{4A8B29EC-815A-C945-8F57-C78EDAB3E514}">
      <dgm:prSet/>
      <dgm:spPr/>
      <dgm:t>
        <a:bodyPr/>
        <a:lstStyle/>
        <a:p>
          <a:endParaRPr lang="en-US"/>
        </a:p>
      </dgm:t>
    </dgm:pt>
    <dgm:pt modelId="{B14D6FF1-BEB0-0A41-9FF4-DAD4225924D9}" type="pres">
      <dgm:prSet presAssocID="{AE94DCAC-304C-704A-B2AA-C3F9E56DFCE3}" presName="diagram" presStyleCnt="0">
        <dgm:presLayoutVars>
          <dgm:dir/>
          <dgm:resizeHandles val="exact"/>
        </dgm:presLayoutVars>
      </dgm:prSet>
      <dgm:spPr/>
      <dgm:t>
        <a:bodyPr/>
        <a:lstStyle/>
        <a:p>
          <a:endParaRPr lang="en-US"/>
        </a:p>
      </dgm:t>
    </dgm:pt>
    <dgm:pt modelId="{352C004C-C14B-9147-9100-631A52372229}" type="pres">
      <dgm:prSet presAssocID="{26F208CA-8B68-5A41-9E74-21E32F82EE3D}" presName="node" presStyleLbl="node1" presStyleIdx="0" presStyleCnt="5">
        <dgm:presLayoutVars>
          <dgm:bulletEnabled val="1"/>
        </dgm:presLayoutVars>
      </dgm:prSet>
      <dgm:spPr/>
      <dgm:t>
        <a:bodyPr/>
        <a:lstStyle/>
        <a:p>
          <a:endParaRPr lang="en-US"/>
        </a:p>
      </dgm:t>
    </dgm:pt>
    <dgm:pt modelId="{BDBDD0E0-E846-0345-B6FC-10F3DBF99AAF}" type="pres">
      <dgm:prSet presAssocID="{706C7E8D-9396-CC49-8ED8-642A8CE7E669}" presName="sibTrans" presStyleCnt="0"/>
      <dgm:spPr/>
    </dgm:pt>
    <dgm:pt modelId="{290A8C61-D43F-7146-8B2C-46930731519E}" type="pres">
      <dgm:prSet presAssocID="{736F0D10-1A55-064D-934B-CC034E241E2C}" presName="node" presStyleLbl="node1" presStyleIdx="1" presStyleCnt="5">
        <dgm:presLayoutVars>
          <dgm:bulletEnabled val="1"/>
        </dgm:presLayoutVars>
      </dgm:prSet>
      <dgm:spPr/>
      <dgm:t>
        <a:bodyPr/>
        <a:lstStyle/>
        <a:p>
          <a:endParaRPr lang="en-US"/>
        </a:p>
      </dgm:t>
    </dgm:pt>
    <dgm:pt modelId="{8C89D3AE-73B4-3D45-8166-F16B79965C6E}" type="pres">
      <dgm:prSet presAssocID="{19EA6987-83E5-A04B-87F9-42B0BF49AE6B}" presName="sibTrans" presStyleCnt="0"/>
      <dgm:spPr/>
    </dgm:pt>
    <dgm:pt modelId="{9A56168B-728B-2642-8A39-5CB33A9BB6C5}" type="pres">
      <dgm:prSet presAssocID="{CCE36DAB-3904-7E4D-8B22-DEC02C64679B}" presName="node" presStyleLbl="node1" presStyleIdx="2" presStyleCnt="5">
        <dgm:presLayoutVars>
          <dgm:bulletEnabled val="1"/>
        </dgm:presLayoutVars>
      </dgm:prSet>
      <dgm:spPr/>
      <dgm:t>
        <a:bodyPr/>
        <a:lstStyle/>
        <a:p>
          <a:endParaRPr lang="en-US"/>
        </a:p>
      </dgm:t>
    </dgm:pt>
    <dgm:pt modelId="{DD89616F-65B8-BB40-BA09-9C8AD1588E86}" type="pres">
      <dgm:prSet presAssocID="{C43C0377-C02B-2944-8E09-FA52267C4E32}" presName="sibTrans" presStyleCnt="0"/>
      <dgm:spPr/>
    </dgm:pt>
    <dgm:pt modelId="{4B7410C4-CD0D-F940-96D0-71B468818755}" type="pres">
      <dgm:prSet presAssocID="{C858CAEF-0537-2049-AA8A-C686E0A5CD3C}" presName="node" presStyleLbl="node1" presStyleIdx="3" presStyleCnt="5">
        <dgm:presLayoutVars>
          <dgm:bulletEnabled val="1"/>
        </dgm:presLayoutVars>
      </dgm:prSet>
      <dgm:spPr/>
      <dgm:t>
        <a:bodyPr/>
        <a:lstStyle/>
        <a:p>
          <a:endParaRPr lang="en-US"/>
        </a:p>
      </dgm:t>
    </dgm:pt>
    <dgm:pt modelId="{16E4B4B1-DEBF-E346-B967-916C3E0780B4}" type="pres">
      <dgm:prSet presAssocID="{50424DD2-6313-6A4E-BB3D-BB8B826BE1A3}" presName="sibTrans" presStyleCnt="0"/>
      <dgm:spPr/>
    </dgm:pt>
    <dgm:pt modelId="{C15D99AE-FEE0-184C-AB9C-675508BEE182}" type="pres">
      <dgm:prSet presAssocID="{4A1852BE-917F-614D-9C41-A71EB1972764}" presName="node" presStyleLbl="node1" presStyleIdx="4" presStyleCnt="5" custScaleX="206213" custLinFactNeighborY="58">
        <dgm:presLayoutVars>
          <dgm:bulletEnabled val="1"/>
        </dgm:presLayoutVars>
      </dgm:prSet>
      <dgm:spPr/>
      <dgm:t>
        <a:bodyPr/>
        <a:lstStyle/>
        <a:p>
          <a:endParaRPr lang="en-US"/>
        </a:p>
      </dgm:t>
    </dgm:pt>
  </dgm:ptLst>
  <dgm:cxnLst>
    <dgm:cxn modelId="{C23D03EF-6F59-4712-9E31-5C4B09B6EC06}" type="presOf" srcId="{26F208CA-8B68-5A41-9E74-21E32F82EE3D}" destId="{352C004C-C14B-9147-9100-631A52372229}" srcOrd="0" destOrd="0" presId="urn:microsoft.com/office/officeart/2005/8/layout/default#1"/>
    <dgm:cxn modelId="{6E5BB847-12E2-B941-B97E-2F39A12F40E8}" srcId="{AE94DCAC-304C-704A-B2AA-C3F9E56DFCE3}" destId="{736F0D10-1A55-064D-934B-CC034E241E2C}" srcOrd="1" destOrd="0" parTransId="{BD22FBDC-8809-0F4D-84E3-E8A971E4010D}" sibTransId="{19EA6987-83E5-A04B-87F9-42B0BF49AE6B}"/>
    <dgm:cxn modelId="{BAFB0544-F1E7-524B-BFF7-DC2DD09A94EF}" srcId="{AE94DCAC-304C-704A-B2AA-C3F9E56DFCE3}" destId="{C858CAEF-0537-2049-AA8A-C686E0A5CD3C}" srcOrd="3" destOrd="0" parTransId="{5956A0B2-0656-D74F-B3CF-386B3DBE878C}" sibTransId="{50424DD2-6313-6A4E-BB3D-BB8B826BE1A3}"/>
    <dgm:cxn modelId="{68CD48CE-C87D-4BA5-A862-5F3D329AEC0C}" type="presOf" srcId="{CCE36DAB-3904-7E4D-8B22-DEC02C64679B}" destId="{9A56168B-728B-2642-8A39-5CB33A9BB6C5}" srcOrd="0" destOrd="0" presId="urn:microsoft.com/office/officeart/2005/8/layout/default#1"/>
    <dgm:cxn modelId="{629E3790-FC6D-C245-9495-CA2AA738B0DF}" srcId="{AE94DCAC-304C-704A-B2AA-C3F9E56DFCE3}" destId="{26F208CA-8B68-5A41-9E74-21E32F82EE3D}" srcOrd="0" destOrd="0" parTransId="{3AD6D236-59A3-7F43-9F8A-C56546654988}" sibTransId="{706C7E8D-9396-CC49-8ED8-642A8CE7E669}"/>
    <dgm:cxn modelId="{DE1F07AC-144E-4335-87FF-FCC688C2E058}" type="presOf" srcId="{736F0D10-1A55-064D-934B-CC034E241E2C}" destId="{290A8C61-D43F-7146-8B2C-46930731519E}" srcOrd="0" destOrd="0" presId="urn:microsoft.com/office/officeart/2005/8/layout/default#1"/>
    <dgm:cxn modelId="{86FE5951-DE47-594E-890A-D751FF926D45}" srcId="{AE94DCAC-304C-704A-B2AA-C3F9E56DFCE3}" destId="{CCE36DAB-3904-7E4D-8B22-DEC02C64679B}" srcOrd="2" destOrd="0" parTransId="{EC22E099-B971-7243-9E5E-9E046B2D0CEA}" sibTransId="{C43C0377-C02B-2944-8E09-FA52267C4E32}"/>
    <dgm:cxn modelId="{4A8B29EC-815A-C945-8F57-C78EDAB3E514}" srcId="{AE94DCAC-304C-704A-B2AA-C3F9E56DFCE3}" destId="{4A1852BE-917F-614D-9C41-A71EB1972764}" srcOrd="4" destOrd="0" parTransId="{C747D75E-0592-5548-9E27-748D88DF4154}" sibTransId="{A5512E79-31B8-9D4D-A24F-F60C9DAB80E1}"/>
    <dgm:cxn modelId="{7DBCAEC7-F66A-4776-A271-E78FD90CACC7}" type="presOf" srcId="{4A1852BE-917F-614D-9C41-A71EB1972764}" destId="{C15D99AE-FEE0-184C-AB9C-675508BEE182}" srcOrd="0" destOrd="0" presId="urn:microsoft.com/office/officeart/2005/8/layout/default#1"/>
    <dgm:cxn modelId="{105D7BD0-FD8A-4C78-BFB7-DA92EB532597}" type="presOf" srcId="{AE94DCAC-304C-704A-B2AA-C3F9E56DFCE3}" destId="{B14D6FF1-BEB0-0A41-9FF4-DAD4225924D9}" srcOrd="0" destOrd="0" presId="urn:microsoft.com/office/officeart/2005/8/layout/default#1"/>
    <dgm:cxn modelId="{6171A733-55EA-4D03-9FE4-0B8D9632C6DF}" type="presOf" srcId="{C858CAEF-0537-2049-AA8A-C686E0A5CD3C}" destId="{4B7410C4-CD0D-F940-96D0-71B468818755}" srcOrd="0" destOrd="0" presId="urn:microsoft.com/office/officeart/2005/8/layout/default#1"/>
    <dgm:cxn modelId="{D1D8144C-3214-4F82-A1A8-BBBEEB672ED5}" type="presParOf" srcId="{B14D6FF1-BEB0-0A41-9FF4-DAD4225924D9}" destId="{352C004C-C14B-9147-9100-631A52372229}" srcOrd="0" destOrd="0" presId="urn:microsoft.com/office/officeart/2005/8/layout/default#1"/>
    <dgm:cxn modelId="{CDB739C4-D567-40AB-8752-7244FFE305B0}" type="presParOf" srcId="{B14D6FF1-BEB0-0A41-9FF4-DAD4225924D9}" destId="{BDBDD0E0-E846-0345-B6FC-10F3DBF99AAF}" srcOrd="1" destOrd="0" presId="urn:microsoft.com/office/officeart/2005/8/layout/default#1"/>
    <dgm:cxn modelId="{772DDCD4-DA67-484B-882C-F7D3135BDEF4}" type="presParOf" srcId="{B14D6FF1-BEB0-0A41-9FF4-DAD4225924D9}" destId="{290A8C61-D43F-7146-8B2C-46930731519E}" srcOrd="2" destOrd="0" presId="urn:microsoft.com/office/officeart/2005/8/layout/default#1"/>
    <dgm:cxn modelId="{98998EBC-71C6-4498-955D-9B42B6A61B24}" type="presParOf" srcId="{B14D6FF1-BEB0-0A41-9FF4-DAD4225924D9}" destId="{8C89D3AE-73B4-3D45-8166-F16B79965C6E}" srcOrd="3" destOrd="0" presId="urn:microsoft.com/office/officeart/2005/8/layout/default#1"/>
    <dgm:cxn modelId="{51E8D2E7-BD58-4F97-8CA1-788F25AF8CAD}" type="presParOf" srcId="{B14D6FF1-BEB0-0A41-9FF4-DAD4225924D9}" destId="{9A56168B-728B-2642-8A39-5CB33A9BB6C5}" srcOrd="4" destOrd="0" presId="urn:microsoft.com/office/officeart/2005/8/layout/default#1"/>
    <dgm:cxn modelId="{07092DC3-F3B4-468E-A89D-40BAFC2569BD}" type="presParOf" srcId="{B14D6FF1-BEB0-0A41-9FF4-DAD4225924D9}" destId="{DD89616F-65B8-BB40-BA09-9C8AD1588E86}" srcOrd="5" destOrd="0" presId="urn:microsoft.com/office/officeart/2005/8/layout/default#1"/>
    <dgm:cxn modelId="{05F838EC-EE14-49AF-B2CB-27D28491AD69}" type="presParOf" srcId="{B14D6FF1-BEB0-0A41-9FF4-DAD4225924D9}" destId="{4B7410C4-CD0D-F940-96D0-71B468818755}" srcOrd="6" destOrd="0" presId="urn:microsoft.com/office/officeart/2005/8/layout/default#1"/>
    <dgm:cxn modelId="{6E61EB38-4284-4706-910A-ADFF3507794A}" type="presParOf" srcId="{B14D6FF1-BEB0-0A41-9FF4-DAD4225924D9}" destId="{16E4B4B1-DEBF-E346-B967-916C3E0780B4}" srcOrd="7" destOrd="0" presId="urn:microsoft.com/office/officeart/2005/8/layout/default#1"/>
    <dgm:cxn modelId="{AF1E450D-351D-4B29-96D3-401DE9142EF8}" type="presParOf" srcId="{B14D6FF1-BEB0-0A41-9FF4-DAD4225924D9}" destId="{C15D99AE-FEE0-184C-AB9C-675508BEE182}" srcOrd="8" destOrd="0" presId="urn:microsoft.com/office/officeart/2005/8/layout/default#1"/>
  </dgm:cxnLst>
  <dgm:bg/>
  <dgm:whole>
    <a:ln w="25400" cap="flat">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2CA474-0C16-2545-BDEF-CBF704BD89F0}" type="doc">
      <dgm:prSet loTypeId="urn:microsoft.com/office/officeart/2005/8/layout/pyramid1" loCatId="" qsTypeId="urn:microsoft.com/office/officeart/2005/8/quickstyle/simple4" qsCatId="simple" csTypeId="urn:microsoft.com/office/officeart/2005/8/colors/accent1_2" csCatId="accent1" phldr="1"/>
      <dgm:spPr/>
    </dgm:pt>
    <dgm:pt modelId="{115F7AD9-9A92-0246-A446-56E6B0BEED30}">
      <dgm:prSet phldrT="[Text]" custT="1"/>
      <dgm:spPr/>
      <dgm:t>
        <a:bodyPr/>
        <a:lstStyle/>
        <a:p>
          <a:r>
            <a:rPr lang="en-US" sz="1300" dirty="0" smtClean="0"/>
            <a:t> </a:t>
          </a:r>
        </a:p>
        <a:p>
          <a:r>
            <a:rPr lang="en-US" sz="1300" dirty="0" smtClean="0"/>
            <a:t>Software </a:t>
          </a:r>
        </a:p>
        <a:p>
          <a:r>
            <a:rPr lang="en-US" sz="1300" dirty="0" smtClean="0"/>
            <a:t> (</a:t>
          </a:r>
          <a:r>
            <a:rPr lang="en-US" sz="1300" dirty="0" err="1" smtClean="0"/>
            <a:t>SaaS</a:t>
          </a:r>
          <a:r>
            <a:rPr lang="en-US" sz="1300" dirty="0" smtClean="0"/>
            <a:t>)</a:t>
          </a:r>
          <a:endParaRPr lang="en-US" sz="1300" dirty="0"/>
        </a:p>
      </dgm:t>
    </dgm:pt>
    <dgm:pt modelId="{C8B7FF17-BBAD-2D48-BD03-59743787CE09}" type="parTrans" cxnId="{88D9F93F-15FF-454E-AE20-B8319426DF38}">
      <dgm:prSet/>
      <dgm:spPr/>
      <dgm:t>
        <a:bodyPr/>
        <a:lstStyle/>
        <a:p>
          <a:endParaRPr lang="en-US"/>
        </a:p>
      </dgm:t>
    </dgm:pt>
    <dgm:pt modelId="{247FCA98-DB1D-6041-A049-67EE53F92797}" type="sibTrans" cxnId="{88D9F93F-15FF-454E-AE20-B8319426DF38}">
      <dgm:prSet/>
      <dgm:spPr/>
      <dgm:t>
        <a:bodyPr/>
        <a:lstStyle/>
        <a:p>
          <a:endParaRPr lang="en-US"/>
        </a:p>
      </dgm:t>
    </dgm:pt>
    <dgm:pt modelId="{04E3CCCD-3A27-764E-B60D-40E1623A5DA5}">
      <dgm:prSet phldrT="[Text]" custT="1"/>
      <dgm:spPr/>
      <dgm:t>
        <a:bodyPr/>
        <a:lstStyle/>
        <a:p>
          <a:r>
            <a:rPr lang="en-US" sz="1300" dirty="0" smtClean="0"/>
            <a:t>Platform  (</a:t>
          </a:r>
          <a:r>
            <a:rPr lang="en-US" sz="1300" dirty="0" err="1" smtClean="0"/>
            <a:t>PaaS</a:t>
          </a:r>
          <a:r>
            <a:rPr lang="en-US" sz="1300" dirty="0" smtClean="0"/>
            <a:t>)</a:t>
          </a:r>
          <a:endParaRPr lang="en-US" sz="1300" dirty="0"/>
        </a:p>
      </dgm:t>
    </dgm:pt>
    <dgm:pt modelId="{351E206F-D67E-C649-A154-E13206B22D43}" type="parTrans" cxnId="{9193E5DF-3300-8641-80AB-D7BC02019520}">
      <dgm:prSet/>
      <dgm:spPr/>
      <dgm:t>
        <a:bodyPr/>
        <a:lstStyle/>
        <a:p>
          <a:endParaRPr lang="en-US"/>
        </a:p>
      </dgm:t>
    </dgm:pt>
    <dgm:pt modelId="{1DE3CA99-2FF0-584B-BFCC-0B5E9E06BC43}" type="sibTrans" cxnId="{9193E5DF-3300-8641-80AB-D7BC02019520}">
      <dgm:prSet/>
      <dgm:spPr/>
      <dgm:t>
        <a:bodyPr/>
        <a:lstStyle/>
        <a:p>
          <a:endParaRPr lang="en-US"/>
        </a:p>
      </dgm:t>
    </dgm:pt>
    <dgm:pt modelId="{36EAFFC5-801D-9442-8461-C787FAA6F8B4}">
      <dgm:prSet phldrT="[Text]" custT="1"/>
      <dgm:spPr/>
      <dgm:t>
        <a:bodyPr/>
        <a:lstStyle/>
        <a:p>
          <a:r>
            <a:rPr lang="en-US" sz="1300" dirty="0" smtClean="0"/>
            <a:t>Infrastructure (</a:t>
          </a:r>
          <a:r>
            <a:rPr lang="en-US" sz="1300" dirty="0" err="1" smtClean="0"/>
            <a:t>IaaS</a:t>
          </a:r>
          <a:r>
            <a:rPr lang="en-US" sz="1300" dirty="0" smtClean="0"/>
            <a:t>) </a:t>
          </a:r>
          <a:endParaRPr lang="en-US" sz="1300" dirty="0"/>
        </a:p>
      </dgm:t>
    </dgm:pt>
    <dgm:pt modelId="{CBE9A775-CF86-CD4A-97DB-2827851E053F}" type="parTrans" cxnId="{C753804F-4647-194B-895B-E4404F67A2D5}">
      <dgm:prSet/>
      <dgm:spPr/>
      <dgm:t>
        <a:bodyPr/>
        <a:lstStyle/>
        <a:p>
          <a:endParaRPr lang="en-US"/>
        </a:p>
      </dgm:t>
    </dgm:pt>
    <dgm:pt modelId="{CBE7F561-2F9E-764E-8CFD-E985F90BC74C}" type="sibTrans" cxnId="{C753804F-4647-194B-895B-E4404F67A2D5}">
      <dgm:prSet/>
      <dgm:spPr/>
      <dgm:t>
        <a:bodyPr/>
        <a:lstStyle/>
        <a:p>
          <a:endParaRPr lang="en-US"/>
        </a:p>
      </dgm:t>
    </dgm:pt>
    <dgm:pt modelId="{0B78A25F-B4FD-BC4D-B89F-9C7B956AFD42}" type="pres">
      <dgm:prSet presAssocID="{382CA474-0C16-2545-BDEF-CBF704BD89F0}" presName="Name0" presStyleCnt="0">
        <dgm:presLayoutVars>
          <dgm:dir/>
          <dgm:animLvl val="lvl"/>
          <dgm:resizeHandles val="exact"/>
        </dgm:presLayoutVars>
      </dgm:prSet>
      <dgm:spPr/>
    </dgm:pt>
    <dgm:pt modelId="{C397E86E-F51D-4446-906A-3FB9884E5B02}" type="pres">
      <dgm:prSet presAssocID="{115F7AD9-9A92-0246-A446-56E6B0BEED30}" presName="Name8" presStyleCnt="0"/>
      <dgm:spPr/>
    </dgm:pt>
    <dgm:pt modelId="{B003B7FE-D541-5B4A-8E55-9CFB7CEA4A71}" type="pres">
      <dgm:prSet presAssocID="{115F7AD9-9A92-0246-A446-56E6B0BEED30}" presName="level" presStyleLbl="node1" presStyleIdx="0" presStyleCnt="3">
        <dgm:presLayoutVars>
          <dgm:chMax val="1"/>
          <dgm:bulletEnabled val="1"/>
        </dgm:presLayoutVars>
      </dgm:prSet>
      <dgm:spPr/>
      <dgm:t>
        <a:bodyPr/>
        <a:lstStyle/>
        <a:p>
          <a:endParaRPr lang="en-US"/>
        </a:p>
      </dgm:t>
    </dgm:pt>
    <dgm:pt modelId="{C8BEC365-035E-2044-BBED-8B0AC7DF2FA6}" type="pres">
      <dgm:prSet presAssocID="{115F7AD9-9A92-0246-A446-56E6B0BEED30}" presName="levelTx" presStyleLbl="revTx" presStyleIdx="0" presStyleCnt="0">
        <dgm:presLayoutVars>
          <dgm:chMax val="1"/>
          <dgm:bulletEnabled val="1"/>
        </dgm:presLayoutVars>
      </dgm:prSet>
      <dgm:spPr/>
      <dgm:t>
        <a:bodyPr/>
        <a:lstStyle/>
        <a:p>
          <a:endParaRPr lang="en-US"/>
        </a:p>
      </dgm:t>
    </dgm:pt>
    <dgm:pt modelId="{C3ED4349-218C-6C44-8DFC-C356487D3B9F}" type="pres">
      <dgm:prSet presAssocID="{04E3CCCD-3A27-764E-B60D-40E1623A5DA5}" presName="Name8" presStyleCnt="0"/>
      <dgm:spPr/>
    </dgm:pt>
    <dgm:pt modelId="{0A538A07-A9E0-014A-A61F-97DECC8AF542}" type="pres">
      <dgm:prSet presAssocID="{04E3CCCD-3A27-764E-B60D-40E1623A5DA5}" presName="level" presStyleLbl="node1" presStyleIdx="1" presStyleCnt="3">
        <dgm:presLayoutVars>
          <dgm:chMax val="1"/>
          <dgm:bulletEnabled val="1"/>
        </dgm:presLayoutVars>
      </dgm:prSet>
      <dgm:spPr/>
      <dgm:t>
        <a:bodyPr/>
        <a:lstStyle/>
        <a:p>
          <a:endParaRPr lang="en-US"/>
        </a:p>
      </dgm:t>
    </dgm:pt>
    <dgm:pt modelId="{FCD3B5DD-6FB3-734E-A86E-1B1B863E00EF}" type="pres">
      <dgm:prSet presAssocID="{04E3CCCD-3A27-764E-B60D-40E1623A5DA5}" presName="levelTx" presStyleLbl="revTx" presStyleIdx="0" presStyleCnt="0">
        <dgm:presLayoutVars>
          <dgm:chMax val="1"/>
          <dgm:bulletEnabled val="1"/>
        </dgm:presLayoutVars>
      </dgm:prSet>
      <dgm:spPr/>
      <dgm:t>
        <a:bodyPr/>
        <a:lstStyle/>
        <a:p>
          <a:endParaRPr lang="en-US"/>
        </a:p>
      </dgm:t>
    </dgm:pt>
    <dgm:pt modelId="{9F767062-8DAA-7548-8707-C5532A4917F2}" type="pres">
      <dgm:prSet presAssocID="{36EAFFC5-801D-9442-8461-C787FAA6F8B4}" presName="Name8" presStyleCnt="0"/>
      <dgm:spPr/>
    </dgm:pt>
    <dgm:pt modelId="{D48F7740-2A7B-4049-A539-9D467D14B435}" type="pres">
      <dgm:prSet presAssocID="{36EAFFC5-801D-9442-8461-C787FAA6F8B4}" presName="level" presStyleLbl="node1" presStyleIdx="2" presStyleCnt="3">
        <dgm:presLayoutVars>
          <dgm:chMax val="1"/>
          <dgm:bulletEnabled val="1"/>
        </dgm:presLayoutVars>
      </dgm:prSet>
      <dgm:spPr/>
      <dgm:t>
        <a:bodyPr/>
        <a:lstStyle/>
        <a:p>
          <a:endParaRPr lang="en-US"/>
        </a:p>
      </dgm:t>
    </dgm:pt>
    <dgm:pt modelId="{C1A3F90F-CC4D-7949-B9C3-1EA8F858DD07}" type="pres">
      <dgm:prSet presAssocID="{36EAFFC5-801D-9442-8461-C787FAA6F8B4}" presName="levelTx" presStyleLbl="revTx" presStyleIdx="0" presStyleCnt="0">
        <dgm:presLayoutVars>
          <dgm:chMax val="1"/>
          <dgm:bulletEnabled val="1"/>
        </dgm:presLayoutVars>
      </dgm:prSet>
      <dgm:spPr/>
      <dgm:t>
        <a:bodyPr/>
        <a:lstStyle/>
        <a:p>
          <a:endParaRPr lang="en-US"/>
        </a:p>
      </dgm:t>
    </dgm:pt>
  </dgm:ptLst>
  <dgm:cxnLst>
    <dgm:cxn modelId="{474597A9-5F54-4563-AC12-131DC8BCB1B4}" type="presOf" srcId="{115F7AD9-9A92-0246-A446-56E6B0BEED30}" destId="{B003B7FE-D541-5B4A-8E55-9CFB7CEA4A71}" srcOrd="0" destOrd="0" presId="urn:microsoft.com/office/officeart/2005/8/layout/pyramid1"/>
    <dgm:cxn modelId="{9193E5DF-3300-8641-80AB-D7BC02019520}" srcId="{382CA474-0C16-2545-BDEF-CBF704BD89F0}" destId="{04E3CCCD-3A27-764E-B60D-40E1623A5DA5}" srcOrd="1" destOrd="0" parTransId="{351E206F-D67E-C649-A154-E13206B22D43}" sibTransId="{1DE3CA99-2FF0-584B-BFCC-0B5E9E06BC43}"/>
    <dgm:cxn modelId="{BD67DBD8-4F8A-44B1-8665-90CF410BA28C}" type="presOf" srcId="{04E3CCCD-3A27-764E-B60D-40E1623A5DA5}" destId="{FCD3B5DD-6FB3-734E-A86E-1B1B863E00EF}" srcOrd="1" destOrd="0" presId="urn:microsoft.com/office/officeart/2005/8/layout/pyramid1"/>
    <dgm:cxn modelId="{FCC97D8D-4C9E-4ECF-8849-757CD11E3DED}" type="presOf" srcId="{04E3CCCD-3A27-764E-B60D-40E1623A5DA5}" destId="{0A538A07-A9E0-014A-A61F-97DECC8AF542}" srcOrd="0" destOrd="0" presId="urn:microsoft.com/office/officeart/2005/8/layout/pyramid1"/>
    <dgm:cxn modelId="{832C019E-A215-4D9E-AE71-8D288F10823F}" type="presOf" srcId="{115F7AD9-9A92-0246-A446-56E6B0BEED30}" destId="{C8BEC365-035E-2044-BBED-8B0AC7DF2FA6}" srcOrd="1" destOrd="0" presId="urn:microsoft.com/office/officeart/2005/8/layout/pyramid1"/>
    <dgm:cxn modelId="{12492625-0F4E-46F9-87E8-45C4D7E17900}" type="presOf" srcId="{36EAFFC5-801D-9442-8461-C787FAA6F8B4}" destId="{D48F7740-2A7B-4049-A539-9D467D14B435}" srcOrd="0" destOrd="0" presId="urn:microsoft.com/office/officeart/2005/8/layout/pyramid1"/>
    <dgm:cxn modelId="{C753804F-4647-194B-895B-E4404F67A2D5}" srcId="{382CA474-0C16-2545-BDEF-CBF704BD89F0}" destId="{36EAFFC5-801D-9442-8461-C787FAA6F8B4}" srcOrd="2" destOrd="0" parTransId="{CBE9A775-CF86-CD4A-97DB-2827851E053F}" sibTransId="{CBE7F561-2F9E-764E-8CFD-E985F90BC74C}"/>
    <dgm:cxn modelId="{88D9F93F-15FF-454E-AE20-B8319426DF38}" srcId="{382CA474-0C16-2545-BDEF-CBF704BD89F0}" destId="{115F7AD9-9A92-0246-A446-56E6B0BEED30}" srcOrd="0" destOrd="0" parTransId="{C8B7FF17-BBAD-2D48-BD03-59743787CE09}" sibTransId="{247FCA98-DB1D-6041-A049-67EE53F92797}"/>
    <dgm:cxn modelId="{399BC88E-8802-4AA6-B63C-1BE7BB3B6E5B}" type="presOf" srcId="{382CA474-0C16-2545-BDEF-CBF704BD89F0}" destId="{0B78A25F-B4FD-BC4D-B89F-9C7B956AFD42}" srcOrd="0" destOrd="0" presId="urn:microsoft.com/office/officeart/2005/8/layout/pyramid1"/>
    <dgm:cxn modelId="{ACDFACB0-B115-4214-9AF9-FE2503AD9670}" type="presOf" srcId="{36EAFFC5-801D-9442-8461-C787FAA6F8B4}" destId="{C1A3F90F-CC4D-7949-B9C3-1EA8F858DD07}" srcOrd="1" destOrd="0" presId="urn:microsoft.com/office/officeart/2005/8/layout/pyramid1"/>
    <dgm:cxn modelId="{F0B96112-A516-409C-AE3E-6A170A3496E4}" type="presParOf" srcId="{0B78A25F-B4FD-BC4D-B89F-9C7B956AFD42}" destId="{C397E86E-F51D-4446-906A-3FB9884E5B02}" srcOrd="0" destOrd="0" presId="urn:microsoft.com/office/officeart/2005/8/layout/pyramid1"/>
    <dgm:cxn modelId="{CEF0032F-63CD-41BE-8729-7DB36EF6C930}" type="presParOf" srcId="{C397E86E-F51D-4446-906A-3FB9884E5B02}" destId="{B003B7FE-D541-5B4A-8E55-9CFB7CEA4A71}" srcOrd="0" destOrd="0" presId="urn:microsoft.com/office/officeart/2005/8/layout/pyramid1"/>
    <dgm:cxn modelId="{C84D818B-6D54-4408-92C6-7498EC78FA7A}" type="presParOf" srcId="{C397E86E-F51D-4446-906A-3FB9884E5B02}" destId="{C8BEC365-035E-2044-BBED-8B0AC7DF2FA6}" srcOrd="1" destOrd="0" presId="urn:microsoft.com/office/officeart/2005/8/layout/pyramid1"/>
    <dgm:cxn modelId="{8F548320-1817-49BE-83B5-979EAA570FF7}" type="presParOf" srcId="{0B78A25F-B4FD-BC4D-B89F-9C7B956AFD42}" destId="{C3ED4349-218C-6C44-8DFC-C356487D3B9F}" srcOrd="1" destOrd="0" presId="urn:microsoft.com/office/officeart/2005/8/layout/pyramid1"/>
    <dgm:cxn modelId="{A9C7DEC8-B50D-4719-B779-2AE13BD9E8F4}" type="presParOf" srcId="{C3ED4349-218C-6C44-8DFC-C356487D3B9F}" destId="{0A538A07-A9E0-014A-A61F-97DECC8AF542}" srcOrd="0" destOrd="0" presId="urn:microsoft.com/office/officeart/2005/8/layout/pyramid1"/>
    <dgm:cxn modelId="{5FB2EB66-7F68-4506-8D8A-1D112B9B7411}" type="presParOf" srcId="{C3ED4349-218C-6C44-8DFC-C356487D3B9F}" destId="{FCD3B5DD-6FB3-734E-A86E-1B1B863E00EF}" srcOrd="1" destOrd="0" presId="urn:microsoft.com/office/officeart/2005/8/layout/pyramid1"/>
    <dgm:cxn modelId="{8F04B310-253B-40FD-B3DD-15F9F936EB5E}" type="presParOf" srcId="{0B78A25F-B4FD-BC4D-B89F-9C7B956AFD42}" destId="{9F767062-8DAA-7548-8707-C5532A4917F2}" srcOrd="2" destOrd="0" presId="urn:microsoft.com/office/officeart/2005/8/layout/pyramid1"/>
    <dgm:cxn modelId="{5A824797-930D-4538-827F-6BEC7812C3BE}" type="presParOf" srcId="{9F767062-8DAA-7548-8707-C5532A4917F2}" destId="{D48F7740-2A7B-4049-A539-9D467D14B435}" srcOrd="0" destOrd="0" presId="urn:microsoft.com/office/officeart/2005/8/layout/pyramid1"/>
    <dgm:cxn modelId="{EBFE6243-5C33-413B-9D54-6749677DAE6E}" type="presParOf" srcId="{9F767062-8DAA-7548-8707-C5532A4917F2}" destId="{C1A3F90F-CC4D-7949-B9C3-1EA8F858DD07}"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EE844C-77D6-6F4F-B5FD-E4ED2D5D0708}" type="doc">
      <dgm:prSet loTypeId="urn:microsoft.com/office/officeart/2005/8/layout/default#2" loCatId="" qsTypeId="urn:microsoft.com/office/officeart/2005/8/quickstyle/simple4" qsCatId="simple" csTypeId="urn:microsoft.com/office/officeart/2005/8/colors/accent1_2" csCatId="accent1" phldr="1"/>
      <dgm:spPr/>
      <dgm:t>
        <a:bodyPr/>
        <a:lstStyle/>
        <a:p>
          <a:endParaRPr lang="en-US"/>
        </a:p>
      </dgm:t>
    </dgm:pt>
    <dgm:pt modelId="{312638F3-D92B-C94E-A97E-69E68444E57D}">
      <dgm:prSet phldrT="[Text]" custT="1"/>
      <dgm:spPr/>
      <dgm:t>
        <a:bodyPr/>
        <a:lstStyle/>
        <a:p>
          <a:r>
            <a:rPr lang="en-US" sz="1300" dirty="0" smtClean="0"/>
            <a:t>Public</a:t>
          </a:r>
          <a:endParaRPr lang="en-US" sz="1300" dirty="0"/>
        </a:p>
      </dgm:t>
    </dgm:pt>
    <dgm:pt modelId="{E10A4866-A338-EA4B-850C-BEA475DF3DE3}" type="parTrans" cxnId="{EB2D2E83-CBAB-4649-94BC-85E6AA75C1A1}">
      <dgm:prSet/>
      <dgm:spPr/>
      <dgm:t>
        <a:bodyPr/>
        <a:lstStyle/>
        <a:p>
          <a:endParaRPr lang="en-US"/>
        </a:p>
      </dgm:t>
    </dgm:pt>
    <dgm:pt modelId="{CFC8DE77-848F-C94D-8A3D-D3A5F8B01481}" type="sibTrans" cxnId="{EB2D2E83-CBAB-4649-94BC-85E6AA75C1A1}">
      <dgm:prSet/>
      <dgm:spPr/>
      <dgm:t>
        <a:bodyPr/>
        <a:lstStyle/>
        <a:p>
          <a:endParaRPr lang="en-US"/>
        </a:p>
      </dgm:t>
    </dgm:pt>
    <dgm:pt modelId="{931AE84C-2C58-AD47-965B-09873B5891F1}">
      <dgm:prSet phldrT="[Text]" custT="1"/>
      <dgm:spPr/>
      <dgm:t>
        <a:bodyPr/>
        <a:lstStyle/>
        <a:p>
          <a:r>
            <a:rPr lang="en-US" sz="1300" dirty="0" smtClean="0"/>
            <a:t>Private</a:t>
          </a:r>
          <a:endParaRPr lang="en-US" sz="1300" dirty="0"/>
        </a:p>
      </dgm:t>
    </dgm:pt>
    <dgm:pt modelId="{AFF296C8-CBF1-BA4B-8FF4-F8C16981AE9C}" type="parTrans" cxnId="{E121F209-E55A-D240-A261-F0486DD1205B}">
      <dgm:prSet/>
      <dgm:spPr/>
      <dgm:t>
        <a:bodyPr/>
        <a:lstStyle/>
        <a:p>
          <a:endParaRPr lang="en-US"/>
        </a:p>
      </dgm:t>
    </dgm:pt>
    <dgm:pt modelId="{DC8DE055-BA1E-CC42-B8EC-7C9E3CDEBB31}" type="sibTrans" cxnId="{E121F209-E55A-D240-A261-F0486DD1205B}">
      <dgm:prSet/>
      <dgm:spPr/>
      <dgm:t>
        <a:bodyPr/>
        <a:lstStyle/>
        <a:p>
          <a:endParaRPr lang="en-US"/>
        </a:p>
      </dgm:t>
    </dgm:pt>
    <dgm:pt modelId="{7431EC76-F370-2845-A235-A9583B52BD42}">
      <dgm:prSet phldrT="[Text]" custT="1"/>
      <dgm:spPr/>
      <dgm:t>
        <a:bodyPr/>
        <a:lstStyle/>
        <a:p>
          <a:r>
            <a:rPr lang="en-US" sz="1300" dirty="0" smtClean="0"/>
            <a:t>Hybrid</a:t>
          </a:r>
          <a:endParaRPr lang="en-US" sz="1300" dirty="0"/>
        </a:p>
      </dgm:t>
    </dgm:pt>
    <dgm:pt modelId="{9457A8A9-3AF4-DD45-9547-437FF23429E6}" type="parTrans" cxnId="{C9B2420B-ED3F-9F4B-9DAF-084F6682F4DE}">
      <dgm:prSet/>
      <dgm:spPr/>
      <dgm:t>
        <a:bodyPr/>
        <a:lstStyle/>
        <a:p>
          <a:endParaRPr lang="en-US"/>
        </a:p>
      </dgm:t>
    </dgm:pt>
    <dgm:pt modelId="{931B47F0-2CBB-0141-8527-7563F949D250}" type="sibTrans" cxnId="{C9B2420B-ED3F-9F4B-9DAF-084F6682F4DE}">
      <dgm:prSet/>
      <dgm:spPr/>
      <dgm:t>
        <a:bodyPr/>
        <a:lstStyle/>
        <a:p>
          <a:endParaRPr lang="en-US"/>
        </a:p>
      </dgm:t>
    </dgm:pt>
    <dgm:pt modelId="{5D7E1D53-99D2-B640-A4DD-1DA5E08D5281}">
      <dgm:prSet phldrT="[Text]" custT="1"/>
      <dgm:spPr/>
      <dgm:t>
        <a:bodyPr/>
        <a:lstStyle/>
        <a:p>
          <a:r>
            <a:rPr lang="en-US" sz="1300" dirty="0" smtClean="0"/>
            <a:t>Community</a:t>
          </a:r>
          <a:endParaRPr lang="en-US" sz="1300" dirty="0"/>
        </a:p>
      </dgm:t>
    </dgm:pt>
    <dgm:pt modelId="{E4780689-4385-9F43-B228-F1C3D86B875B}" type="parTrans" cxnId="{4E351060-60BE-554A-A873-55EDCA3A298E}">
      <dgm:prSet/>
      <dgm:spPr/>
      <dgm:t>
        <a:bodyPr/>
        <a:lstStyle/>
        <a:p>
          <a:endParaRPr lang="en-US"/>
        </a:p>
      </dgm:t>
    </dgm:pt>
    <dgm:pt modelId="{940CB2BC-5087-4D43-AB80-F7069A50357D}" type="sibTrans" cxnId="{4E351060-60BE-554A-A873-55EDCA3A298E}">
      <dgm:prSet/>
      <dgm:spPr/>
      <dgm:t>
        <a:bodyPr/>
        <a:lstStyle/>
        <a:p>
          <a:endParaRPr lang="en-US"/>
        </a:p>
      </dgm:t>
    </dgm:pt>
    <dgm:pt modelId="{06A831DF-49CC-F74A-BC05-F5C0E07F1C1B}" type="pres">
      <dgm:prSet presAssocID="{2EEE844C-77D6-6F4F-B5FD-E4ED2D5D0708}" presName="diagram" presStyleCnt="0">
        <dgm:presLayoutVars>
          <dgm:dir/>
          <dgm:resizeHandles val="exact"/>
        </dgm:presLayoutVars>
      </dgm:prSet>
      <dgm:spPr/>
      <dgm:t>
        <a:bodyPr/>
        <a:lstStyle/>
        <a:p>
          <a:endParaRPr lang="en-US"/>
        </a:p>
      </dgm:t>
    </dgm:pt>
    <dgm:pt modelId="{571B33B3-37EF-D947-A1A6-B786D51CF7B7}" type="pres">
      <dgm:prSet presAssocID="{312638F3-D92B-C94E-A97E-69E68444E57D}" presName="node" presStyleLbl="node1" presStyleIdx="0" presStyleCnt="4">
        <dgm:presLayoutVars>
          <dgm:bulletEnabled val="1"/>
        </dgm:presLayoutVars>
      </dgm:prSet>
      <dgm:spPr>
        <a:prstGeom prst="cloud">
          <a:avLst/>
        </a:prstGeom>
      </dgm:spPr>
      <dgm:t>
        <a:bodyPr/>
        <a:lstStyle/>
        <a:p>
          <a:endParaRPr lang="en-US"/>
        </a:p>
      </dgm:t>
    </dgm:pt>
    <dgm:pt modelId="{1D07A201-0408-B445-93A3-4DC367F9A8A8}" type="pres">
      <dgm:prSet presAssocID="{CFC8DE77-848F-C94D-8A3D-D3A5F8B01481}" presName="sibTrans" presStyleCnt="0"/>
      <dgm:spPr/>
    </dgm:pt>
    <dgm:pt modelId="{5C1309F5-598A-914C-AE6C-E70D0D5AB2AC}" type="pres">
      <dgm:prSet presAssocID="{931AE84C-2C58-AD47-965B-09873B5891F1}" presName="node" presStyleLbl="node1" presStyleIdx="1" presStyleCnt="4">
        <dgm:presLayoutVars>
          <dgm:bulletEnabled val="1"/>
        </dgm:presLayoutVars>
      </dgm:prSet>
      <dgm:spPr>
        <a:prstGeom prst="cloud">
          <a:avLst/>
        </a:prstGeom>
      </dgm:spPr>
      <dgm:t>
        <a:bodyPr/>
        <a:lstStyle/>
        <a:p>
          <a:endParaRPr lang="en-US"/>
        </a:p>
      </dgm:t>
    </dgm:pt>
    <dgm:pt modelId="{2B8CCBA1-FAB6-6349-93FD-EA631E325B41}" type="pres">
      <dgm:prSet presAssocID="{DC8DE055-BA1E-CC42-B8EC-7C9E3CDEBB31}" presName="sibTrans" presStyleCnt="0"/>
      <dgm:spPr/>
    </dgm:pt>
    <dgm:pt modelId="{0237CF78-DC81-E040-94C6-CAACAEE8CAEA}" type="pres">
      <dgm:prSet presAssocID="{7431EC76-F370-2845-A235-A9583B52BD42}" presName="node" presStyleLbl="node1" presStyleIdx="2" presStyleCnt="4" custLinFactNeighborY="1313">
        <dgm:presLayoutVars>
          <dgm:bulletEnabled val="1"/>
        </dgm:presLayoutVars>
      </dgm:prSet>
      <dgm:spPr>
        <a:prstGeom prst="cloud">
          <a:avLst/>
        </a:prstGeom>
      </dgm:spPr>
      <dgm:t>
        <a:bodyPr/>
        <a:lstStyle/>
        <a:p>
          <a:endParaRPr lang="en-US"/>
        </a:p>
      </dgm:t>
    </dgm:pt>
    <dgm:pt modelId="{A9EADFDB-3FFC-5D43-B5B8-743EA7E293CF}" type="pres">
      <dgm:prSet presAssocID="{931B47F0-2CBB-0141-8527-7563F949D250}" presName="sibTrans" presStyleCnt="0"/>
      <dgm:spPr/>
    </dgm:pt>
    <dgm:pt modelId="{90752B81-B5F4-7144-A52A-CEB846F31CAB}" type="pres">
      <dgm:prSet presAssocID="{5D7E1D53-99D2-B640-A4DD-1DA5E08D5281}" presName="node" presStyleLbl="node1" presStyleIdx="3" presStyleCnt="4" custScaleX="118742" custScaleY="100185">
        <dgm:presLayoutVars>
          <dgm:bulletEnabled val="1"/>
        </dgm:presLayoutVars>
      </dgm:prSet>
      <dgm:spPr>
        <a:prstGeom prst="cloud">
          <a:avLst/>
        </a:prstGeom>
      </dgm:spPr>
      <dgm:t>
        <a:bodyPr/>
        <a:lstStyle/>
        <a:p>
          <a:endParaRPr lang="en-US"/>
        </a:p>
      </dgm:t>
    </dgm:pt>
  </dgm:ptLst>
  <dgm:cxnLst>
    <dgm:cxn modelId="{E121F209-E55A-D240-A261-F0486DD1205B}" srcId="{2EEE844C-77D6-6F4F-B5FD-E4ED2D5D0708}" destId="{931AE84C-2C58-AD47-965B-09873B5891F1}" srcOrd="1" destOrd="0" parTransId="{AFF296C8-CBF1-BA4B-8FF4-F8C16981AE9C}" sibTransId="{DC8DE055-BA1E-CC42-B8EC-7C9E3CDEBB31}"/>
    <dgm:cxn modelId="{CA8FBF3D-A821-4860-9599-0B9255E56D7E}" type="presOf" srcId="{5D7E1D53-99D2-B640-A4DD-1DA5E08D5281}" destId="{90752B81-B5F4-7144-A52A-CEB846F31CAB}" srcOrd="0" destOrd="0" presId="urn:microsoft.com/office/officeart/2005/8/layout/default#2"/>
    <dgm:cxn modelId="{4E9A2839-C1CD-47E8-AE47-8EA0EFDDBB91}" type="presOf" srcId="{2EEE844C-77D6-6F4F-B5FD-E4ED2D5D0708}" destId="{06A831DF-49CC-F74A-BC05-F5C0E07F1C1B}" srcOrd="0" destOrd="0" presId="urn:microsoft.com/office/officeart/2005/8/layout/default#2"/>
    <dgm:cxn modelId="{C9B2420B-ED3F-9F4B-9DAF-084F6682F4DE}" srcId="{2EEE844C-77D6-6F4F-B5FD-E4ED2D5D0708}" destId="{7431EC76-F370-2845-A235-A9583B52BD42}" srcOrd="2" destOrd="0" parTransId="{9457A8A9-3AF4-DD45-9547-437FF23429E6}" sibTransId="{931B47F0-2CBB-0141-8527-7563F949D250}"/>
    <dgm:cxn modelId="{EB2D2E83-CBAB-4649-94BC-85E6AA75C1A1}" srcId="{2EEE844C-77D6-6F4F-B5FD-E4ED2D5D0708}" destId="{312638F3-D92B-C94E-A97E-69E68444E57D}" srcOrd="0" destOrd="0" parTransId="{E10A4866-A338-EA4B-850C-BEA475DF3DE3}" sibTransId="{CFC8DE77-848F-C94D-8A3D-D3A5F8B01481}"/>
    <dgm:cxn modelId="{6B991D9E-7845-4277-8DFB-137CA5767D6C}" type="presOf" srcId="{931AE84C-2C58-AD47-965B-09873B5891F1}" destId="{5C1309F5-598A-914C-AE6C-E70D0D5AB2AC}" srcOrd="0" destOrd="0" presId="urn:microsoft.com/office/officeart/2005/8/layout/default#2"/>
    <dgm:cxn modelId="{10358553-CD4D-4CDB-BC9B-9076EE6098F3}" type="presOf" srcId="{7431EC76-F370-2845-A235-A9583B52BD42}" destId="{0237CF78-DC81-E040-94C6-CAACAEE8CAEA}" srcOrd="0" destOrd="0" presId="urn:microsoft.com/office/officeart/2005/8/layout/default#2"/>
    <dgm:cxn modelId="{8E0595F5-2E9E-4852-BB64-1CDCFE1D8265}" type="presOf" srcId="{312638F3-D92B-C94E-A97E-69E68444E57D}" destId="{571B33B3-37EF-D947-A1A6-B786D51CF7B7}" srcOrd="0" destOrd="0" presId="urn:microsoft.com/office/officeart/2005/8/layout/default#2"/>
    <dgm:cxn modelId="{4E351060-60BE-554A-A873-55EDCA3A298E}" srcId="{2EEE844C-77D6-6F4F-B5FD-E4ED2D5D0708}" destId="{5D7E1D53-99D2-B640-A4DD-1DA5E08D5281}" srcOrd="3" destOrd="0" parTransId="{E4780689-4385-9F43-B228-F1C3D86B875B}" sibTransId="{940CB2BC-5087-4D43-AB80-F7069A50357D}"/>
    <dgm:cxn modelId="{B12C4D2C-2A08-4BBE-B093-23B99CE07F8F}" type="presParOf" srcId="{06A831DF-49CC-F74A-BC05-F5C0E07F1C1B}" destId="{571B33B3-37EF-D947-A1A6-B786D51CF7B7}" srcOrd="0" destOrd="0" presId="urn:microsoft.com/office/officeart/2005/8/layout/default#2"/>
    <dgm:cxn modelId="{35384719-B2EC-4DC1-A75D-AB82C00915D8}" type="presParOf" srcId="{06A831DF-49CC-F74A-BC05-F5C0E07F1C1B}" destId="{1D07A201-0408-B445-93A3-4DC367F9A8A8}" srcOrd="1" destOrd="0" presId="urn:microsoft.com/office/officeart/2005/8/layout/default#2"/>
    <dgm:cxn modelId="{F750DB37-631E-452C-9660-59F7256B27D8}" type="presParOf" srcId="{06A831DF-49CC-F74A-BC05-F5C0E07F1C1B}" destId="{5C1309F5-598A-914C-AE6C-E70D0D5AB2AC}" srcOrd="2" destOrd="0" presId="urn:microsoft.com/office/officeart/2005/8/layout/default#2"/>
    <dgm:cxn modelId="{B3F4D572-0D1C-46F6-BEF9-CD75E428689C}" type="presParOf" srcId="{06A831DF-49CC-F74A-BC05-F5C0E07F1C1B}" destId="{2B8CCBA1-FAB6-6349-93FD-EA631E325B41}" srcOrd="3" destOrd="0" presId="urn:microsoft.com/office/officeart/2005/8/layout/default#2"/>
    <dgm:cxn modelId="{3F88B2F0-A2F4-4D97-BF87-87A52991EF94}" type="presParOf" srcId="{06A831DF-49CC-F74A-BC05-F5C0E07F1C1B}" destId="{0237CF78-DC81-E040-94C6-CAACAEE8CAEA}" srcOrd="4" destOrd="0" presId="urn:microsoft.com/office/officeart/2005/8/layout/default#2"/>
    <dgm:cxn modelId="{A78B24A4-97A4-4DDE-9B6F-E2ECE3772E18}" type="presParOf" srcId="{06A831DF-49CC-F74A-BC05-F5C0E07F1C1B}" destId="{A9EADFDB-3FFC-5D43-B5B8-743EA7E293CF}" srcOrd="5" destOrd="0" presId="urn:microsoft.com/office/officeart/2005/8/layout/default#2"/>
    <dgm:cxn modelId="{9E007DF7-0BD5-4E61-9D3D-0A36FD518936}" type="presParOf" srcId="{06A831DF-49CC-F74A-BC05-F5C0E07F1C1B}" destId="{90752B81-B5F4-7144-A52A-CEB846F31CAB}" srcOrd="6" destOrd="0" presId="urn:microsoft.com/office/officeart/2005/8/layout/default#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C004C-C14B-9147-9100-631A52372229}">
      <dsp:nvSpPr>
        <dsp:cNvPr id="0" name=""/>
        <dsp:cNvSpPr/>
      </dsp:nvSpPr>
      <dsp:spPr>
        <a:xfrm>
          <a:off x="137945" y="951"/>
          <a:ext cx="1063326" cy="63799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On-demand Self-service</a:t>
          </a:r>
          <a:endParaRPr lang="en-US" sz="1300" kern="1200" dirty="0"/>
        </a:p>
      </dsp:txBody>
      <dsp:txXfrm>
        <a:off x="137945" y="951"/>
        <a:ext cx="1063326" cy="637996"/>
      </dsp:txXfrm>
    </dsp:sp>
    <dsp:sp modelId="{290A8C61-D43F-7146-8B2C-46930731519E}">
      <dsp:nvSpPr>
        <dsp:cNvPr id="0" name=""/>
        <dsp:cNvSpPr/>
      </dsp:nvSpPr>
      <dsp:spPr>
        <a:xfrm>
          <a:off x="1307604" y="951"/>
          <a:ext cx="1063326" cy="63799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Broad Network Access</a:t>
          </a:r>
          <a:endParaRPr lang="en-US" sz="1300" kern="1200" dirty="0"/>
        </a:p>
      </dsp:txBody>
      <dsp:txXfrm>
        <a:off x="1307604" y="951"/>
        <a:ext cx="1063326" cy="637996"/>
      </dsp:txXfrm>
    </dsp:sp>
    <dsp:sp modelId="{9A56168B-728B-2642-8A39-5CB33A9BB6C5}">
      <dsp:nvSpPr>
        <dsp:cNvPr id="0" name=""/>
        <dsp:cNvSpPr/>
      </dsp:nvSpPr>
      <dsp:spPr>
        <a:xfrm>
          <a:off x="2477264" y="951"/>
          <a:ext cx="1063326" cy="63799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Measured Service</a:t>
          </a:r>
          <a:endParaRPr lang="en-US" sz="1300" kern="1200" dirty="0"/>
        </a:p>
      </dsp:txBody>
      <dsp:txXfrm>
        <a:off x="2477264" y="951"/>
        <a:ext cx="1063326" cy="637996"/>
      </dsp:txXfrm>
    </dsp:sp>
    <dsp:sp modelId="{4B7410C4-CD0D-F940-96D0-71B468818755}">
      <dsp:nvSpPr>
        <dsp:cNvPr id="0" name=""/>
        <dsp:cNvSpPr/>
      </dsp:nvSpPr>
      <dsp:spPr>
        <a:xfrm>
          <a:off x="158079" y="745279"/>
          <a:ext cx="1063326" cy="63799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Rapid Elasticity</a:t>
          </a:r>
          <a:endParaRPr lang="en-US" sz="1300" kern="1200" dirty="0"/>
        </a:p>
      </dsp:txBody>
      <dsp:txXfrm>
        <a:off x="158079" y="745279"/>
        <a:ext cx="1063326" cy="637996"/>
      </dsp:txXfrm>
    </dsp:sp>
    <dsp:sp modelId="{C15D99AE-FEE0-184C-AB9C-675508BEE182}">
      <dsp:nvSpPr>
        <dsp:cNvPr id="0" name=""/>
        <dsp:cNvSpPr/>
      </dsp:nvSpPr>
      <dsp:spPr>
        <a:xfrm>
          <a:off x="1327738" y="745649"/>
          <a:ext cx="2192718" cy="63799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Resource Pooling (Multi-tenancy)</a:t>
          </a:r>
          <a:endParaRPr lang="en-US" sz="1300" kern="1200" dirty="0"/>
        </a:p>
      </dsp:txBody>
      <dsp:txXfrm>
        <a:off x="1327738" y="745649"/>
        <a:ext cx="2192718" cy="637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3B7FE-D541-5B4A-8E55-9CFB7CEA4A71}">
      <dsp:nvSpPr>
        <dsp:cNvPr id="0" name=""/>
        <dsp:cNvSpPr/>
      </dsp:nvSpPr>
      <dsp:spPr>
        <a:xfrm>
          <a:off x="1070593" y="0"/>
          <a:ext cx="1070593" cy="606745"/>
        </a:xfrm>
        <a:prstGeom prst="trapezoid">
          <a:avLst>
            <a:gd name="adj" fmla="val 88224"/>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 </a:t>
          </a:r>
        </a:p>
        <a:p>
          <a:pPr lvl="0" algn="ctr" defTabSz="577850">
            <a:lnSpc>
              <a:spcPct val="90000"/>
            </a:lnSpc>
            <a:spcBef>
              <a:spcPct val="0"/>
            </a:spcBef>
            <a:spcAft>
              <a:spcPct val="35000"/>
            </a:spcAft>
          </a:pPr>
          <a:r>
            <a:rPr lang="en-US" sz="1300" kern="1200" dirty="0" smtClean="0"/>
            <a:t>Software </a:t>
          </a:r>
        </a:p>
        <a:p>
          <a:pPr lvl="0" algn="ctr" defTabSz="577850">
            <a:lnSpc>
              <a:spcPct val="90000"/>
            </a:lnSpc>
            <a:spcBef>
              <a:spcPct val="0"/>
            </a:spcBef>
            <a:spcAft>
              <a:spcPct val="35000"/>
            </a:spcAft>
          </a:pPr>
          <a:r>
            <a:rPr lang="en-US" sz="1300" kern="1200" dirty="0" smtClean="0"/>
            <a:t> (</a:t>
          </a:r>
          <a:r>
            <a:rPr lang="en-US" sz="1300" kern="1200" dirty="0" err="1" smtClean="0"/>
            <a:t>SaaS</a:t>
          </a:r>
          <a:r>
            <a:rPr lang="en-US" sz="1300" kern="1200" dirty="0" smtClean="0"/>
            <a:t>)</a:t>
          </a:r>
          <a:endParaRPr lang="en-US" sz="1300" kern="1200" dirty="0"/>
        </a:p>
      </dsp:txBody>
      <dsp:txXfrm>
        <a:off x="1070593" y="0"/>
        <a:ext cx="1070593" cy="606745"/>
      </dsp:txXfrm>
    </dsp:sp>
    <dsp:sp modelId="{0A538A07-A9E0-014A-A61F-97DECC8AF542}">
      <dsp:nvSpPr>
        <dsp:cNvPr id="0" name=""/>
        <dsp:cNvSpPr/>
      </dsp:nvSpPr>
      <dsp:spPr>
        <a:xfrm>
          <a:off x="535296" y="606745"/>
          <a:ext cx="2141187" cy="606745"/>
        </a:xfrm>
        <a:prstGeom prst="trapezoid">
          <a:avLst>
            <a:gd name="adj" fmla="val 88224"/>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Platform  (</a:t>
          </a:r>
          <a:r>
            <a:rPr lang="en-US" sz="1300" kern="1200" dirty="0" err="1" smtClean="0"/>
            <a:t>PaaS</a:t>
          </a:r>
          <a:r>
            <a:rPr lang="en-US" sz="1300" kern="1200" dirty="0" smtClean="0"/>
            <a:t>)</a:t>
          </a:r>
          <a:endParaRPr lang="en-US" sz="1300" kern="1200" dirty="0"/>
        </a:p>
      </dsp:txBody>
      <dsp:txXfrm>
        <a:off x="910004" y="606745"/>
        <a:ext cx="1391771" cy="606745"/>
      </dsp:txXfrm>
    </dsp:sp>
    <dsp:sp modelId="{D48F7740-2A7B-4049-A539-9D467D14B435}">
      <dsp:nvSpPr>
        <dsp:cNvPr id="0" name=""/>
        <dsp:cNvSpPr/>
      </dsp:nvSpPr>
      <dsp:spPr>
        <a:xfrm>
          <a:off x="0" y="1213490"/>
          <a:ext cx="3211781" cy="606745"/>
        </a:xfrm>
        <a:prstGeom prst="trapezoid">
          <a:avLst>
            <a:gd name="adj" fmla="val 88224"/>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Infrastructure (</a:t>
          </a:r>
          <a:r>
            <a:rPr lang="en-US" sz="1300" kern="1200" dirty="0" err="1" smtClean="0"/>
            <a:t>IaaS</a:t>
          </a:r>
          <a:r>
            <a:rPr lang="en-US" sz="1300" kern="1200" dirty="0" smtClean="0"/>
            <a:t>) </a:t>
          </a:r>
          <a:endParaRPr lang="en-US" sz="1300" kern="1200" dirty="0"/>
        </a:p>
      </dsp:txBody>
      <dsp:txXfrm>
        <a:off x="562061" y="1213490"/>
        <a:ext cx="2087657" cy="6067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B33B3-37EF-D947-A1A6-B786D51CF7B7}">
      <dsp:nvSpPr>
        <dsp:cNvPr id="0" name=""/>
        <dsp:cNvSpPr/>
      </dsp:nvSpPr>
      <dsp:spPr>
        <a:xfrm>
          <a:off x="601980" y="320"/>
          <a:ext cx="1145790" cy="687474"/>
        </a:xfrm>
        <a:prstGeom prst="cloud">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Public</a:t>
          </a:r>
          <a:endParaRPr lang="en-US" sz="1300" kern="1200" dirty="0"/>
        </a:p>
      </dsp:txBody>
      <dsp:txXfrm>
        <a:off x="759897" y="104141"/>
        <a:ext cx="748477" cy="447972"/>
      </dsp:txXfrm>
    </dsp:sp>
    <dsp:sp modelId="{5C1309F5-598A-914C-AE6C-E70D0D5AB2AC}">
      <dsp:nvSpPr>
        <dsp:cNvPr id="0" name=""/>
        <dsp:cNvSpPr/>
      </dsp:nvSpPr>
      <dsp:spPr>
        <a:xfrm>
          <a:off x="1862350" y="320"/>
          <a:ext cx="1145790" cy="687474"/>
        </a:xfrm>
        <a:prstGeom prst="cloud">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Private</a:t>
          </a:r>
          <a:endParaRPr lang="en-US" sz="1300" kern="1200" dirty="0"/>
        </a:p>
      </dsp:txBody>
      <dsp:txXfrm>
        <a:off x="2020267" y="104141"/>
        <a:ext cx="748477" cy="447972"/>
      </dsp:txXfrm>
    </dsp:sp>
    <dsp:sp modelId="{0237CF78-DC81-E040-94C6-CAACAEE8CAEA}">
      <dsp:nvSpPr>
        <dsp:cNvPr id="0" name=""/>
        <dsp:cNvSpPr/>
      </dsp:nvSpPr>
      <dsp:spPr>
        <a:xfrm>
          <a:off x="494608" y="803965"/>
          <a:ext cx="1145790" cy="687474"/>
        </a:xfrm>
        <a:prstGeom prst="cloud">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Hybrid</a:t>
          </a:r>
          <a:endParaRPr lang="en-US" sz="1300" kern="1200" dirty="0"/>
        </a:p>
      </dsp:txBody>
      <dsp:txXfrm>
        <a:off x="652525" y="907786"/>
        <a:ext cx="748477" cy="447972"/>
      </dsp:txXfrm>
    </dsp:sp>
    <dsp:sp modelId="{90752B81-B5F4-7144-A52A-CEB846F31CAB}">
      <dsp:nvSpPr>
        <dsp:cNvPr id="0" name=""/>
        <dsp:cNvSpPr/>
      </dsp:nvSpPr>
      <dsp:spPr>
        <a:xfrm>
          <a:off x="1754978" y="802373"/>
          <a:ext cx="1360534" cy="688746"/>
        </a:xfrm>
        <a:prstGeom prst="cloud">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Community</a:t>
          </a:r>
          <a:endParaRPr lang="en-US" sz="1300" kern="1200" dirty="0"/>
        </a:p>
      </dsp:txBody>
      <dsp:txXfrm>
        <a:off x="1942492" y="906386"/>
        <a:ext cx="888757" cy="4488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0B5DD64-F4C6-4D13-AC2A-E4E2D341AC3A}" type="datetimeFigureOut">
              <a:rPr lang="en-US" smtClean="0"/>
              <a:pPr/>
              <a:t>6/15/2015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BEEA425-23B3-4886-A231-21DB3CFBF206}" type="slidenum">
              <a:rPr lang="en-US" smtClean="0"/>
              <a:pPr/>
              <a:t>‹#›</a:t>
            </a:fld>
            <a:endParaRPr lang="en-US"/>
          </a:p>
        </p:txBody>
      </p:sp>
    </p:spTree>
    <p:extLst>
      <p:ext uri="{BB962C8B-B14F-4D97-AF65-F5344CB8AC3E}">
        <p14:creationId xmlns:p14="http://schemas.microsoft.com/office/powerpoint/2010/main" val="2761764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High Performance Computing (HPC) refers to the practice of aggregating computing power</a:t>
            </a:r>
          </a:p>
          <a:p>
            <a:r>
              <a:rPr lang="en-US" sz="1200" b="0" i="0" u="none" strike="noStrike" kern="1200" baseline="0" dirty="0" smtClean="0">
                <a:solidFill>
                  <a:schemeClr val="tx1"/>
                </a:solidFill>
                <a:latin typeface="+mn-lt"/>
                <a:ea typeface="+mn-ea"/>
                <a:cs typeface="+mn-cs"/>
              </a:rPr>
              <a:t>to deliver much higher performance than typical desktop/laptop computers with the goals</a:t>
            </a:r>
          </a:p>
          <a:p>
            <a:r>
              <a:rPr lang="en-US" sz="1200" b="0" i="0" u="none" strike="noStrike" kern="1200" baseline="0" dirty="0" smtClean="0">
                <a:solidFill>
                  <a:schemeClr val="tx1"/>
                </a:solidFill>
                <a:latin typeface="+mn-lt"/>
                <a:ea typeface="+mn-ea"/>
                <a:cs typeface="+mn-cs"/>
              </a:rPr>
              <a:t>of solving computationally intensive applications in science, engineering, or business. HPC</a:t>
            </a:r>
          </a:p>
          <a:p>
            <a:r>
              <a:rPr lang="en-US" sz="1200" b="0" i="0" u="none" strike="noStrike" kern="1200" baseline="0" dirty="0" smtClean="0">
                <a:solidFill>
                  <a:schemeClr val="tx1"/>
                </a:solidFill>
                <a:latin typeface="+mn-lt"/>
                <a:ea typeface="+mn-ea"/>
                <a:cs typeface="+mn-cs"/>
              </a:rPr>
              <a:t>has traditionally been restricted to a niche segment comprising scientists who use super-</a:t>
            </a:r>
          </a:p>
          <a:p>
            <a:r>
              <a:rPr lang="en-US" sz="1200" b="0" i="0" u="none" strike="noStrike" kern="1200" baseline="0" dirty="0" smtClean="0">
                <a:solidFill>
                  <a:schemeClr val="tx1"/>
                </a:solidFill>
                <a:latin typeface="+mn-lt"/>
                <a:ea typeface="+mn-ea"/>
                <a:cs typeface="+mn-cs"/>
              </a:rPr>
              <a:t>computers at national laboratories to enhance human knowledge by understanding how the</a:t>
            </a:r>
          </a:p>
          <a:p>
            <a:r>
              <a:rPr lang="en-US" sz="1200" b="0" i="0" u="none" strike="noStrike" kern="1200" baseline="0" dirty="0" smtClean="0">
                <a:solidFill>
                  <a:schemeClr val="tx1"/>
                </a:solidFill>
                <a:latin typeface="+mn-lt"/>
                <a:ea typeface="+mn-ea"/>
                <a:cs typeface="+mn-cs"/>
              </a:rPr>
              <a:t>universe works. They use the tremendous computational power to understand how </a:t>
            </a:r>
            <a:r>
              <a:rPr lang="en-US" sz="1200" b="0" i="0" u="none" strike="noStrike" kern="1200" baseline="0" dirty="0" err="1" smtClean="0">
                <a:solidFill>
                  <a:schemeClr val="tx1"/>
                </a:solidFill>
                <a:latin typeface="+mn-lt"/>
                <a:ea typeface="+mn-ea"/>
                <a:cs typeface="+mn-cs"/>
              </a:rPr>
              <a:t>scientic</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phenomena operate and evolve in </a:t>
            </a:r>
            <a:r>
              <a:rPr lang="en-US" sz="1200" b="0" i="0" u="none" strike="noStrike" kern="1200" baseline="0" dirty="0" err="1" smtClean="0">
                <a:solidFill>
                  <a:schemeClr val="tx1"/>
                </a:solidFill>
                <a:latin typeface="+mn-lt"/>
                <a:ea typeface="+mn-ea"/>
                <a:cs typeface="+mn-cs"/>
              </a:rPr>
              <a:t>scientic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elds</a:t>
            </a:r>
            <a:r>
              <a:rPr lang="en-US" sz="1200" b="0" i="0" u="none" strike="noStrike" kern="1200" baseline="0" dirty="0" smtClean="0">
                <a:solidFill>
                  <a:schemeClr val="tx1"/>
                </a:solidFill>
                <a:latin typeface="+mn-lt"/>
                <a:ea typeface="+mn-ea"/>
                <a:cs typeface="+mn-cs"/>
              </a:rPr>
              <a:t> such as cosmology, molecular dynamics,</a:t>
            </a:r>
          </a:p>
          <a:p>
            <a:r>
              <a:rPr lang="en-US" sz="1200" b="0" i="0" u="none" strike="noStrike" kern="1200" baseline="0" dirty="0" smtClean="0">
                <a:solidFill>
                  <a:schemeClr val="tx1"/>
                </a:solidFill>
                <a:latin typeface="+mn-lt"/>
                <a:ea typeface="+mn-ea"/>
                <a:cs typeface="+mn-cs"/>
              </a:rPr>
              <a:t>quantum chemistry, climate, and human genetics. More recently, HPC is also being used in</a:t>
            </a:r>
          </a:p>
          <a:p>
            <a:r>
              <a:rPr lang="en-US" sz="1200" b="0" i="0" u="none" strike="noStrike" kern="1200" baseline="0" dirty="0" smtClean="0">
                <a:solidFill>
                  <a:schemeClr val="tx1"/>
                </a:solidFill>
                <a:latin typeface="+mn-lt"/>
                <a:ea typeface="+mn-ea"/>
                <a:cs typeface="+mn-cs"/>
              </a:rPr>
              <a:t>industry for business and analytics. According to November 2013 top500 list, 56.4% of top</a:t>
            </a:r>
          </a:p>
          <a:p>
            <a:r>
              <a:rPr lang="en-US" sz="1200" b="0" i="0" u="none" strike="noStrike" kern="1200" baseline="0" dirty="0" smtClean="0">
                <a:solidFill>
                  <a:schemeClr val="tx1"/>
                </a:solidFill>
                <a:latin typeface="+mn-lt"/>
                <a:ea typeface="+mn-ea"/>
                <a:cs typeface="+mn-cs"/>
              </a:rPr>
              <a:t>500 supercomputing systems are used by industry</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2</a:t>
            </a:fld>
            <a:endParaRPr lang="en-US"/>
          </a:p>
        </p:txBody>
      </p:sp>
    </p:spTree>
    <p:extLst>
      <p:ext uri="{BB962C8B-B14F-4D97-AF65-F5344CB8AC3E}">
        <p14:creationId xmlns:p14="http://schemas.microsoft.com/office/powerpoint/2010/main" val="1003333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15</a:t>
            </a:fld>
            <a:endParaRPr lang="en-US"/>
          </a:p>
        </p:txBody>
      </p:sp>
    </p:spTree>
    <p:extLst>
      <p:ext uri="{BB962C8B-B14F-4D97-AF65-F5344CB8AC3E}">
        <p14:creationId xmlns:p14="http://schemas.microsoft.com/office/powerpoint/2010/main" val="438665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Increase resource util </a:t>
            </a:r>
            <a:r>
              <a:rPr lang="en-US" dirty="0" smtClean="0">
                <a:sym typeface="Wingdings" pitchFamily="2" charset="2"/>
              </a:rPr>
              <a:t> cost savings</a:t>
            </a:r>
          </a:p>
          <a:p>
            <a:endParaRPr lang="en-US" dirty="0" smtClean="0">
              <a:sym typeface="Wingdings" pitchFamily="2" charset="2"/>
            </a:endParaRPr>
          </a:p>
          <a:p>
            <a:r>
              <a:rPr lang="en-US" dirty="0" smtClean="0">
                <a:sym typeface="Wingdings" pitchFamily="2" charset="2"/>
              </a:rPr>
              <a:t>They appear to be conflicting but as we will see, we can actually do good on both</a:t>
            </a:r>
          </a:p>
          <a:p>
            <a:endParaRPr lang="en-US" dirty="0" smtClean="0">
              <a:sym typeface="Wingdings" pitchFamily="2" charset="2"/>
            </a:endParaRPr>
          </a:p>
          <a:p>
            <a:pPr marL="424304" indent="-424304">
              <a:spcBef>
                <a:spcPts val="742"/>
              </a:spcBef>
            </a:pPr>
            <a:r>
              <a:rPr lang="en-US" dirty="0" smtClean="0"/>
              <a:t>Cloud offerings use application-agnostic VM placement</a:t>
            </a:r>
          </a:p>
          <a:p>
            <a:pPr marL="872843" lvl="1" indent="-424304">
              <a:spcBef>
                <a:spcPts val="742"/>
              </a:spcBef>
            </a:pPr>
            <a:r>
              <a:rPr lang="en-US" sz="2100" dirty="0"/>
              <a:t>Poor performance of HPC apps in Cloud</a:t>
            </a:r>
          </a:p>
          <a:p>
            <a:pPr marL="872843" lvl="1" indent="-424304">
              <a:spcBef>
                <a:spcPts val="742"/>
              </a:spcBef>
            </a:pPr>
            <a:r>
              <a:rPr lang="en-US" sz="2100" dirty="0"/>
              <a:t>Cost savings potential through application aware consolidation</a:t>
            </a:r>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22080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Todo: Change table,</a:t>
            </a:r>
            <a:r>
              <a:rPr lang="en-US" baseline="0" dirty="0" smtClean="0"/>
              <a:t> keep only relevant aspects which I will discuss</a:t>
            </a:r>
          </a:p>
          <a:p>
            <a:r>
              <a:rPr lang="en-US" baseline="0" dirty="0" smtClean="0"/>
              <a:t>Details in report</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21</a:t>
            </a:fld>
            <a:endParaRPr lang="en-US" dirty="0"/>
          </a:p>
        </p:txBody>
      </p:sp>
    </p:spTree>
    <p:extLst>
      <p:ext uri="{BB962C8B-B14F-4D97-AF65-F5344CB8AC3E}">
        <p14:creationId xmlns:p14="http://schemas.microsoft.com/office/powerpoint/2010/main" val="1158324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fontScale="47500" lnSpcReduction="20000"/>
          </a:bodyPr>
          <a:lstStyle/>
          <a:p>
            <a:r>
              <a:rPr lang="en-US" sz="1300" dirty="0"/>
              <a:t>Execution Time vs. Number of cores (strong scaling for all except Sweep3D) for different applications. All</a:t>
            </a:r>
          </a:p>
          <a:p>
            <a:r>
              <a:rPr lang="en-US" sz="1300" dirty="0"/>
              <a:t>applications scale very well on Taub and Ranger and moderately well on Open Cirrus. On Private Cloud, IS does not</a:t>
            </a:r>
          </a:p>
          <a:p>
            <a:r>
              <a:rPr lang="en-US" sz="1300" dirty="0"/>
              <a:t>scale at all, LU and NAMD stop scaling after 32 cores whereas EP, Jacobi2D and NQueens scale well. Public cloud</a:t>
            </a:r>
          </a:p>
          <a:p>
            <a:r>
              <a:rPr lang="en-US" sz="1300" dirty="0"/>
              <a:t>exhibits poor scalability.</a:t>
            </a:r>
          </a:p>
          <a:p>
            <a:endParaRPr lang="en-US" sz="1300" dirty="0"/>
          </a:p>
          <a:p>
            <a:r>
              <a:rPr lang="en-US" sz="1300" dirty="0"/>
              <a:t>For NPB, we present results for only Embarrassingly</a:t>
            </a:r>
          </a:p>
          <a:p>
            <a:r>
              <a:rPr lang="en-US" sz="1300" dirty="0"/>
              <a:t>parallel (EP), LU solver (LU), and Integer sort (IS)</a:t>
            </a:r>
          </a:p>
          <a:p>
            <a:r>
              <a:rPr lang="en-US" sz="1300" dirty="0"/>
              <a:t>benchmarks due to space constraints. The first observation is</a:t>
            </a:r>
          </a:p>
          <a:p>
            <a:r>
              <a:rPr lang="en-US" sz="1300" dirty="0"/>
              <a:t>the difference in sequential performance: Ranger takes almost</a:t>
            </a:r>
          </a:p>
          <a:p>
            <a:r>
              <a:rPr lang="en-US" sz="1300" dirty="0"/>
              <a:t>twice as long as the other platforms, primarily because of the</a:t>
            </a:r>
          </a:p>
          <a:p>
            <a:r>
              <a:rPr lang="en-US" sz="1300" dirty="0"/>
              <a:t>older and slower processors. </a:t>
            </a:r>
            <a:br>
              <a:rPr lang="en-US" sz="1300" dirty="0"/>
            </a:br>
            <a:endParaRPr lang="en-US" sz="1300" dirty="0"/>
          </a:p>
          <a:p>
            <a:r>
              <a:rPr lang="en-US" sz="1300" dirty="0"/>
              <a:t>The slope of the curve shows how</a:t>
            </a:r>
          </a:p>
          <a:p>
            <a:r>
              <a:rPr lang="en-US" sz="1300" dirty="0"/>
              <a:t>the applications scale on different platforms. Despite the poor</a:t>
            </a:r>
          </a:p>
          <a:p>
            <a:r>
              <a:rPr lang="en-US" sz="1300" dirty="0"/>
              <a:t>sequential speed, Ranger’s performance crosses Open Cirrus,</a:t>
            </a:r>
          </a:p>
          <a:p>
            <a:r>
              <a:rPr lang="en-US" sz="1300" dirty="0"/>
              <a:t>private cloud and public cloud for some applications at around</a:t>
            </a:r>
          </a:p>
          <a:p>
            <a:r>
              <a:rPr lang="en-US" sz="1300" dirty="0"/>
              <a:t>32 cores, yielding a much more linearly scalable parallel</a:t>
            </a:r>
          </a:p>
          <a:p>
            <a:r>
              <a:rPr lang="en-US" sz="1300" dirty="0"/>
              <a:t>performance. We investigated the reasons for better scalability</a:t>
            </a:r>
          </a:p>
          <a:p>
            <a:r>
              <a:rPr lang="en-US" sz="1300" dirty="0"/>
              <a:t>of these applications on Ranger using application profiling,</a:t>
            </a:r>
          </a:p>
          <a:p>
            <a:r>
              <a:rPr lang="en-US" sz="1300" dirty="0"/>
              <a:t>performance tools and microbenchmarking the platforms and</a:t>
            </a:r>
          </a:p>
          <a:p>
            <a:r>
              <a:rPr lang="en-US" sz="1300" dirty="0"/>
              <a:t>found that network performance is a dominant factor (section</a:t>
            </a:r>
          </a:p>
          <a:p>
            <a:r>
              <a:rPr lang="en-US" sz="1300" dirty="0"/>
              <a:t>IV-A). </a:t>
            </a:r>
            <a:r>
              <a:rPr lang="en-US" sz="1300" b="1" dirty="0"/>
              <a:t>While all applications scale well on Ranger and</a:t>
            </a:r>
          </a:p>
          <a:p>
            <a:r>
              <a:rPr lang="en-US" sz="1300" b="1" dirty="0"/>
              <a:t>Taub, some applications</a:t>
            </a:r>
            <a:r>
              <a:rPr lang="en-US" sz="1300" dirty="0"/>
              <a:t>, especially the</a:t>
            </a:r>
            <a:r>
              <a:rPr lang="en-US" sz="1300" b="1" dirty="0"/>
              <a:t> NPB IS (Integer Sort)</a:t>
            </a:r>
          </a:p>
          <a:p>
            <a:r>
              <a:rPr lang="en-US" sz="1300" b="1" dirty="0"/>
              <a:t>benchmark, fail to scale on the clouds and Open Cirrus</a:t>
            </a:r>
            <a:r>
              <a:rPr lang="en-US" sz="1300" dirty="0"/>
              <a:t>. </a:t>
            </a:r>
            <a:r>
              <a:rPr lang="en-US" sz="1300" b="1" dirty="0"/>
              <a:t>IS</a:t>
            </a:r>
          </a:p>
          <a:p>
            <a:r>
              <a:rPr lang="en-US" sz="1300" b="1" dirty="0"/>
              <a:t>is a communication intensive benchmark and involves data</a:t>
            </a:r>
          </a:p>
          <a:p>
            <a:r>
              <a:rPr lang="en-US" sz="1300" b="1" dirty="0"/>
              <a:t>reshuffling and permutation operations for sorting</a:t>
            </a:r>
            <a:r>
              <a:rPr lang="en-US" sz="1300" dirty="0"/>
              <a:t>. Sweep3D</a:t>
            </a:r>
          </a:p>
          <a:p>
            <a:r>
              <a:rPr lang="en-US" sz="1300" dirty="0"/>
              <a:t>also exhibits poor weak scaling after 4–8 cores on cloud. </a:t>
            </a:r>
            <a:r>
              <a:rPr lang="en-US" sz="1300" b="1" dirty="0"/>
              <a:t>Other</a:t>
            </a:r>
          </a:p>
          <a:p>
            <a:r>
              <a:rPr lang="en-US" sz="1300" b="1" dirty="0"/>
              <a:t>communication intensive applications such as LU, NAMD</a:t>
            </a:r>
          </a:p>
          <a:p>
            <a:r>
              <a:rPr lang="en-US" sz="1300" b="1" dirty="0"/>
              <a:t>and ChaNGa also stop scaling on private cloud around 32</a:t>
            </a:r>
          </a:p>
          <a:p>
            <a:r>
              <a:rPr lang="en-US" sz="1300" b="1" dirty="0"/>
              <a:t>cores, but do reasonably well on Open Cirrus, because of the</a:t>
            </a:r>
          </a:p>
          <a:p>
            <a:r>
              <a:rPr lang="en-US" sz="1300" b="1" dirty="0"/>
              <a:t>impact of virtualization on network performance (which we</a:t>
            </a:r>
          </a:p>
          <a:p>
            <a:r>
              <a:rPr lang="en-US" sz="1300" dirty="0"/>
              <a:t>confirm below</a:t>
            </a:r>
            <a:r>
              <a:rPr lang="en-US" sz="1300" b="1" dirty="0"/>
              <a:t>). The remaining applications, EP, Jacobi2D,</a:t>
            </a:r>
          </a:p>
          <a:p>
            <a:r>
              <a:rPr lang="en-US" sz="1300" b="1" dirty="0"/>
              <a:t>and NQueens, scale well on all the platforms up to 256 cores</a:t>
            </a:r>
          </a:p>
          <a:p>
            <a:r>
              <a:rPr lang="en-US" sz="1300" b="1" dirty="0"/>
              <a:t>except the public cloud where most applications suffer a hit</a:t>
            </a:r>
          </a:p>
          <a:p>
            <a:r>
              <a:rPr lang="en-US" sz="1300" b="1" dirty="0"/>
              <a:t>above 4 cores. On public cloud, we used VM instances with</a:t>
            </a:r>
          </a:p>
          <a:p>
            <a:r>
              <a:rPr lang="en-US" sz="1300" b="1" dirty="0"/>
              <a:t>4 virtual cores, hence there is no inter-VM communication</a:t>
            </a:r>
          </a:p>
          <a:p>
            <a:r>
              <a:rPr lang="en-US" sz="1300" b="1" dirty="0"/>
              <a:t>up to 4 cores, resulting in good parallel scaling and a sudden</a:t>
            </a:r>
          </a:p>
          <a:p>
            <a:r>
              <a:rPr lang="en-US" sz="1300" b="1" dirty="0"/>
              <a:t>performance penalty as the communication starts happening</a:t>
            </a:r>
          </a:p>
          <a:p>
            <a:r>
              <a:rPr lang="en-US" sz="1300" b="1" dirty="0"/>
              <a:t>across VMs.</a:t>
            </a:r>
          </a:p>
          <a:p>
            <a:endParaRPr lang="en-US" sz="1300" b="1" dirty="0"/>
          </a:p>
          <a:p>
            <a:endParaRPr lang="en-US" sz="1300" b="1" dirty="0"/>
          </a:p>
          <a:p>
            <a:r>
              <a:rPr lang="en-US" sz="1300" b="1" dirty="0"/>
              <a:t>Split into 3 sub-plots.</a:t>
            </a:r>
          </a:p>
          <a:p>
            <a:endParaRPr lang="en-US" sz="1300" b="1" dirty="0"/>
          </a:p>
          <a:p>
            <a:r>
              <a:rPr lang="en-US" sz="1300" b="1" dirty="0"/>
              <a:t>-- apps doing well on all</a:t>
            </a:r>
          </a:p>
          <a:p>
            <a:r>
              <a:rPr lang="en-US" sz="1300" b="1" dirty="0"/>
              <a:t>-- IS</a:t>
            </a:r>
          </a:p>
          <a:p>
            <a:r>
              <a:rPr lang="en-US" sz="1300" b="1" dirty="0"/>
              <a:t>-- all except public and private (and diff bw public, private)</a:t>
            </a:r>
          </a:p>
          <a:p>
            <a:endParaRPr lang="en-US" sz="1300" b="1" dirty="0"/>
          </a:p>
          <a:p>
            <a:r>
              <a:rPr lang="en-US" sz="1300" b="1" dirty="0"/>
              <a:t>---- what are the reasons?? </a:t>
            </a:r>
          </a:p>
          <a:p>
            <a:pPr marL="241653" indent="-241653">
              <a:buAutoNum type="arabicPeriod"/>
            </a:pPr>
            <a:r>
              <a:rPr lang="en-US" sz="1300" b="1" dirty="0"/>
              <a:t>Comm – why ?? (we went ahead?? – what factors – thin VM, … amazon ec2 clouds…) – extensive researched…</a:t>
            </a:r>
          </a:p>
          <a:p>
            <a:pPr marL="241653" indent="-241653">
              <a:buAutoNum type="arabicPeriod"/>
            </a:pPr>
            <a:r>
              <a:rPr lang="en-US" sz="1300" b="1" dirty="0"/>
              <a:t>Public and private? … not much has been done for these?? – attribute this to multi-tenancy, scheduling.. </a:t>
            </a:r>
          </a:p>
          <a:p>
            <a:pPr marL="241653" indent="-241653">
              <a:buAutoNum type="arabicPeriod"/>
            </a:pPr>
            <a:endParaRPr lang="en-US" sz="1300" b="1" dirty="0"/>
          </a:p>
          <a:p>
            <a:pPr marL="241653" indent="-241653">
              <a:buAutoNum type="arabicPeriod"/>
            </a:pPr>
            <a:r>
              <a:rPr lang="en-US" sz="1300" b="1" dirty="0"/>
              <a:t>Cost</a:t>
            </a:r>
          </a:p>
          <a:p>
            <a:pPr marL="241653" indent="-241653">
              <a:buAutoNum type="arabicPeriod"/>
            </a:pPr>
            <a:endParaRPr lang="en-US" b="1" dirty="0"/>
          </a:p>
        </p:txBody>
      </p:sp>
      <p:sp>
        <p:nvSpPr>
          <p:cNvPr id="4" name="Slide Number Placeholder 3"/>
          <p:cNvSpPr>
            <a:spLocks noGrp="1"/>
          </p:cNvSpPr>
          <p:nvPr>
            <p:ph type="sldNum" sz="quarter" idx="10"/>
          </p:nvPr>
        </p:nvSpPr>
        <p:spPr/>
        <p:txBody>
          <a:bodyPr/>
          <a:lstStyle/>
          <a:p>
            <a:fld id="{288A7814-755F-42D6-8407-D13B6493AF30}"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077011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fontScale="47500" lnSpcReduction="20000"/>
          </a:bodyPr>
          <a:lstStyle/>
          <a:p>
            <a:r>
              <a:rPr lang="en-US" sz="1300" dirty="0"/>
              <a:t>Execution Time vs. Number of cores (strong scaling for all except Sweep3D) for different applications. All</a:t>
            </a:r>
          </a:p>
          <a:p>
            <a:r>
              <a:rPr lang="en-US" sz="1300" dirty="0"/>
              <a:t>applications scale very well on Taub and Ranger and moderately well on Open Cirrus. On Private Cloud, IS does not</a:t>
            </a:r>
          </a:p>
          <a:p>
            <a:r>
              <a:rPr lang="en-US" sz="1300" dirty="0"/>
              <a:t>scale at all, LU and NAMD stop scaling after 32 cores whereas EP, Jacobi2D and NQueens scale well. Public cloud</a:t>
            </a:r>
          </a:p>
          <a:p>
            <a:r>
              <a:rPr lang="en-US" sz="1300" dirty="0"/>
              <a:t>exhibits poor scalability.</a:t>
            </a:r>
          </a:p>
          <a:p>
            <a:endParaRPr lang="en-US" sz="1300" dirty="0"/>
          </a:p>
          <a:p>
            <a:r>
              <a:rPr lang="en-US" sz="1300" dirty="0"/>
              <a:t>For NPB, we present results for only Embarrassingly</a:t>
            </a:r>
          </a:p>
          <a:p>
            <a:r>
              <a:rPr lang="en-US" sz="1300" dirty="0"/>
              <a:t>parallel (EP), LU solver (LU), and Integer sort (IS)</a:t>
            </a:r>
          </a:p>
          <a:p>
            <a:r>
              <a:rPr lang="en-US" sz="1300" dirty="0"/>
              <a:t>benchmarks due to space constraints. The first observation is</a:t>
            </a:r>
          </a:p>
          <a:p>
            <a:r>
              <a:rPr lang="en-US" sz="1300" dirty="0"/>
              <a:t>the difference in sequential performance: Ranger takes almost</a:t>
            </a:r>
          </a:p>
          <a:p>
            <a:r>
              <a:rPr lang="en-US" sz="1300" dirty="0"/>
              <a:t>twice as long as the other platforms, primarily because of the</a:t>
            </a:r>
          </a:p>
          <a:p>
            <a:r>
              <a:rPr lang="en-US" sz="1300" dirty="0"/>
              <a:t>older and slower processors. </a:t>
            </a:r>
            <a:br>
              <a:rPr lang="en-US" sz="1300" dirty="0"/>
            </a:br>
            <a:endParaRPr lang="en-US" sz="1300" dirty="0"/>
          </a:p>
          <a:p>
            <a:r>
              <a:rPr lang="en-US" sz="1300" dirty="0"/>
              <a:t>The slope of the curve shows how</a:t>
            </a:r>
          </a:p>
          <a:p>
            <a:r>
              <a:rPr lang="en-US" sz="1300" dirty="0"/>
              <a:t>the applications scale on different platforms. Despite the poor</a:t>
            </a:r>
          </a:p>
          <a:p>
            <a:r>
              <a:rPr lang="en-US" sz="1300" dirty="0"/>
              <a:t>sequential speed, Ranger’s performance crosses Open Cirrus,</a:t>
            </a:r>
          </a:p>
          <a:p>
            <a:r>
              <a:rPr lang="en-US" sz="1300" dirty="0"/>
              <a:t>private cloud and public cloud for some applications at around</a:t>
            </a:r>
          </a:p>
          <a:p>
            <a:r>
              <a:rPr lang="en-US" sz="1300" dirty="0"/>
              <a:t>32 cores, yielding a much more linearly scalable parallel</a:t>
            </a:r>
          </a:p>
          <a:p>
            <a:r>
              <a:rPr lang="en-US" sz="1300" dirty="0"/>
              <a:t>performance. We investigated the reasons for better scalability</a:t>
            </a:r>
          </a:p>
          <a:p>
            <a:r>
              <a:rPr lang="en-US" sz="1300" dirty="0"/>
              <a:t>of these applications on Ranger using application profiling,</a:t>
            </a:r>
          </a:p>
          <a:p>
            <a:r>
              <a:rPr lang="en-US" sz="1300" dirty="0"/>
              <a:t>performance tools and microbenchmarking the platforms and</a:t>
            </a:r>
          </a:p>
          <a:p>
            <a:r>
              <a:rPr lang="en-US" sz="1300" dirty="0"/>
              <a:t>found that network performance is a dominant factor (section</a:t>
            </a:r>
          </a:p>
          <a:p>
            <a:r>
              <a:rPr lang="en-US" sz="1300" dirty="0"/>
              <a:t>IV-A). </a:t>
            </a:r>
            <a:r>
              <a:rPr lang="en-US" sz="1300" b="1" dirty="0"/>
              <a:t>While all applications scale well on Ranger and</a:t>
            </a:r>
          </a:p>
          <a:p>
            <a:r>
              <a:rPr lang="en-US" sz="1300" b="1" dirty="0"/>
              <a:t>Taub, some applications</a:t>
            </a:r>
            <a:r>
              <a:rPr lang="en-US" sz="1300" dirty="0"/>
              <a:t>, especially the</a:t>
            </a:r>
            <a:r>
              <a:rPr lang="en-US" sz="1300" b="1" dirty="0"/>
              <a:t> NPB IS (Integer Sort)</a:t>
            </a:r>
          </a:p>
          <a:p>
            <a:r>
              <a:rPr lang="en-US" sz="1300" b="1" dirty="0"/>
              <a:t>benchmark, fail to scale on the clouds and Open Cirrus</a:t>
            </a:r>
            <a:r>
              <a:rPr lang="en-US" sz="1300" dirty="0"/>
              <a:t>. </a:t>
            </a:r>
            <a:r>
              <a:rPr lang="en-US" sz="1300" b="1" dirty="0"/>
              <a:t>IS</a:t>
            </a:r>
          </a:p>
          <a:p>
            <a:r>
              <a:rPr lang="en-US" sz="1300" b="1" dirty="0"/>
              <a:t>is a communication intensive benchmark and involves data</a:t>
            </a:r>
          </a:p>
          <a:p>
            <a:r>
              <a:rPr lang="en-US" sz="1300" b="1" dirty="0"/>
              <a:t>reshuffling and permutation operations for sorting</a:t>
            </a:r>
            <a:r>
              <a:rPr lang="en-US" sz="1300" dirty="0"/>
              <a:t>. Sweep3D</a:t>
            </a:r>
          </a:p>
          <a:p>
            <a:r>
              <a:rPr lang="en-US" sz="1300" dirty="0"/>
              <a:t>also exhibits poor weak scaling after 4–8 cores on cloud. </a:t>
            </a:r>
            <a:r>
              <a:rPr lang="en-US" sz="1300" b="1" dirty="0"/>
              <a:t>Other</a:t>
            </a:r>
          </a:p>
          <a:p>
            <a:r>
              <a:rPr lang="en-US" sz="1300" b="1" dirty="0"/>
              <a:t>communication intensive applications such as LU, NAMD</a:t>
            </a:r>
          </a:p>
          <a:p>
            <a:r>
              <a:rPr lang="en-US" sz="1300" b="1" dirty="0"/>
              <a:t>and ChaNGa also stop scaling on private cloud around 32</a:t>
            </a:r>
          </a:p>
          <a:p>
            <a:r>
              <a:rPr lang="en-US" sz="1300" b="1" dirty="0"/>
              <a:t>cores, but do reasonably well on Open Cirrus, because of the</a:t>
            </a:r>
          </a:p>
          <a:p>
            <a:r>
              <a:rPr lang="en-US" sz="1300" b="1" dirty="0"/>
              <a:t>impact of virtualization on network performance (which we</a:t>
            </a:r>
          </a:p>
          <a:p>
            <a:r>
              <a:rPr lang="en-US" sz="1300" dirty="0"/>
              <a:t>confirm below</a:t>
            </a:r>
            <a:r>
              <a:rPr lang="en-US" sz="1300" b="1" dirty="0"/>
              <a:t>). The remaining applications, EP, Jacobi2D,</a:t>
            </a:r>
          </a:p>
          <a:p>
            <a:r>
              <a:rPr lang="en-US" sz="1300" b="1" dirty="0"/>
              <a:t>and NQueens, scale well on all the platforms up to 256 cores</a:t>
            </a:r>
          </a:p>
          <a:p>
            <a:r>
              <a:rPr lang="en-US" sz="1300" b="1" dirty="0"/>
              <a:t>except the public cloud where most applications suffer a hit</a:t>
            </a:r>
          </a:p>
          <a:p>
            <a:r>
              <a:rPr lang="en-US" sz="1300" b="1" dirty="0"/>
              <a:t>above 4 cores. On public cloud, we used VM instances with</a:t>
            </a:r>
          </a:p>
          <a:p>
            <a:r>
              <a:rPr lang="en-US" sz="1300" b="1" dirty="0"/>
              <a:t>4 virtual cores, hence there is no inter-VM communication</a:t>
            </a:r>
          </a:p>
          <a:p>
            <a:r>
              <a:rPr lang="en-US" sz="1300" b="1" dirty="0"/>
              <a:t>up to 4 cores, resulting in good parallel scaling and a sudden</a:t>
            </a:r>
          </a:p>
          <a:p>
            <a:r>
              <a:rPr lang="en-US" sz="1300" b="1" dirty="0"/>
              <a:t>performance penalty as the communication starts happening</a:t>
            </a:r>
          </a:p>
          <a:p>
            <a:r>
              <a:rPr lang="en-US" sz="1300" b="1" dirty="0"/>
              <a:t>across VMs.</a:t>
            </a:r>
          </a:p>
          <a:p>
            <a:endParaRPr lang="en-US" sz="1300" b="1" dirty="0"/>
          </a:p>
          <a:p>
            <a:endParaRPr lang="en-US" sz="1300" b="1" dirty="0"/>
          </a:p>
          <a:p>
            <a:r>
              <a:rPr lang="en-US" sz="1300" b="1" dirty="0"/>
              <a:t>Split into 3 sub-plots.</a:t>
            </a:r>
          </a:p>
          <a:p>
            <a:endParaRPr lang="en-US" sz="1300" b="1" dirty="0"/>
          </a:p>
          <a:p>
            <a:r>
              <a:rPr lang="en-US" sz="1300" b="1" dirty="0"/>
              <a:t>-- apps doing well on all</a:t>
            </a:r>
          </a:p>
          <a:p>
            <a:r>
              <a:rPr lang="en-US" sz="1300" b="1" dirty="0"/>
              <a:t>-- IS</a:t>
            </a:r>
          </a:p>
          <a:p>
            <a:r>
              <a:rPr lang="en-US" sz="1300" b="1" dirty="0"/>
              <a:t>-- all except public and private (and diff bw public, private)</a:t>
            </a:r>
          </a:p>
          <a:p>
            <a:endParaRPr lang="en-US" sz="1300" b="1" dirty="0"/>
          </a:p>
          <a:p>
            <a:r>
              <a:rPr lang="en-US" sz="1300" b="1" dirty="0"/>
              <a:t>---- what are the reasons?? </a:t>
            </a:r>
          </a:p>
          <a:p>
            <a:pPr marL="241653" indent="-241653">
              <a:buAutoNum type="arabicPeriod"/>
            </a:pPr>
            <a:r>
              <a:rPr lang="en-US" sz="1300" b="1" dirty="0"/>
              <a:t>Comm – why ?? (we went ahead?? – what factors – thin VM, … amazon ec2 clouds…) – extensive researched…</a:t>
            </a:r>
          </a:p>
          <a:p>
            <a:pPr marL="241653" indent="-241653">
              <a:buAutoNum type="arabicPeriod"/>
            </a:pPr>
            <a:r>
              <a:rPr lang="en-US" sz="1300" b="1" dirty="0"/>
              <a:t>Public and private? … not much has been done for these?? – attribute this to multi-tenancy, scheduling.. </a:t>
            </a:r>
          </a:p>
          <a:p>
            <a:pPr marL="241653" indent="-241653">
              <a:buAutoNum type="arabicPeriod"/>
            </a:pPr>
            <a:endParaRPr lang="en-US" sz="1300" b="1" dirty="0"/>
          </a:p>
          <a:p>
            <a:pPr marL="241653" indent="-241653">
              <a:buAutoNum type="arabicPeriod"/>
            </a:pPr>
            <a:r>
              <a:rPr lang="en-US" sz="1300" b="1" dirty="0"/>
              <a:t>Cost</a:t>
            </a:r>
          </a:p>
          <a:p>
            <a:pPr marL="241653" indent="-241653">
              <a:buAutoNum type="arabicPeriod"/>
            </a:pPr>
            <a:endParaRPr lang="en-US" b="1" dirty="0"/>
          </a:p>
        </p:txBody>
      </p:sp>
      <p:sp>
        <p:nvSpPr>
          <p:cNvPr id="4" name="Slide Number Placeholder 3"/>
          <p:cNvSpPr>
            <a:spLocks noGrp="1"/>
          </p:cNvSpPr>
          <p:nvPr>
            <p:ph type="sldNum" sz="quarter" idx="10"/>
          </p:nvPr>
        </p:nvSpPr>
        <p:spPr/>
        <p:txBody>
          <a:bodyPr/>
          <a:lstStyle/>
          <a:p>
            <a:fld id="{288A7814-755F-42D6-8407-D13B6493AF30}"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623106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fontScale="47500" lnSpcReduction="20000"/>
          </a:bodyPr>
          <a:lstStyle/>
          <a:p>
            <a:r>
              <a:rPr lang="en-US" sz="1300" dirty="0"/>
              <a:t>Execution Time vs. Number of cores (strong scaling for all except Sweep3D) for different applications. All</a:t>
            </a:r>
          </a:p>
          <a:p>
            <a:r>
              <a:rPr lang="en-US" sz="1300" dirty="0"/>
              <a:t>applications scale very well on Taub and Ranger and moderately well on Open Cirrus. On Private Cloud, IS does not</a:t>
            </a:r>
          </a:p>
          <a:p>
            <a:r>
              <a:rPr lang="en-US" sz="1300" dirty="0"/>
              <a:t>scale at all, LU and NAMD stop scaling after 32 cores whereas EP, Jacobi2D and NQueens scale well. Public cloud</a:t>
            </a:r>
          </a:p>
          <a:p>
            <a:r>
              <a:rPr lang="en-US" sz="1300" dirty="0"/>
              <a:t>exhibits poor scalability.</a:t>
            </a:r>
          </a:p>
          <a:p>
            <a:endParaRPr lang="en-US" sz="1300" dirty="0"/>
          </a:p>
          <a:p>
            <a:r>
              <a:rPr lang="en-US" sz="1300" dirty="0"/>
              <a:t>For NPB, we present results for only Embarrassingly</a:t>
            </a:r>
          </a:p>
          <a:p>
            <a:r>
              <a:rPr lang="en-US" sz="1300" dirty="0"/>
              <a:t>parallel (EP), LU solver (LU), and Integer sort (IS)</a:t>
            </a:r>
          </a:p>
          <a:p>
            <a:r>
              <a:rPr lang="en-US" sz="1300" dirty="0"/>
              <a:t>benchmarks due to space constraints. The first observation is</a:t>
            </a:r>
          </a:p>
          <a:p>
            <a:r>
              <a:rPr lang="en-US" sz="1300" dirty="0"/>
              <a:t>the difference in sequential performance: Ranger takes almost</a:t>
            </a:r>
          </a:p>
          <a:p>
            <a:r>
              <a:rPr lang="en-US" sz="1300" dirty="0"/>
              <a:t>twice as long as the other platforms, primarily because of the</a:t>
            </a:r>
          </a:p>
          <a:p>
            <a:r>
              <a:rPr lang="en-US" sz="1300" dirty="0"/>
              <a:t>older and slower processors. </a:t>
            </a:r>
            <a:br>
              <a:rPr lang="en-US" sz="1300" dirty="0"/>
            </a:br>
            <a:endParaRPr lang="en-US" sz="1300" dirty="0"/>
          </a:p>
          <a:p>
            <a:r>
              <a:rPr lang="en-US" sz="1300" dirty="0"/>
              <a:t>The slope of the curve shows how</a:t>
            </a:r>
          </a:p>
          <a:p>
            <a:r>
              <a:rPr lang="en-US" sz="1300" dirty="0"/>
              <a:t>the applications scale on different platforms. Despite the poor</a:t>
            </a:r>
          </a:p>
          <a:p>
            <a:r>
              <a:rPr lang="en-US" sz="1300" dirty="0"/>
              <a:t>sequential speed, Ranger’s performance crosses Open Cirrus,</a:t>
            </a:r>
          </a:p>
          <a:p>
            <a:r>
              <a:rPr lang="en-US" sz="1300" dirty="0"/>
              <a:t>private cloud and public cloud for some applications at around</a:t>
            </a:r>
          </a:p>
          <a:p>
            <a:r>
              <a:rPr lang="en-US" sz="1300" dirty="0"/>
              <a:t>32 cores, yielding a much more linearly scalable parallel</a:t>
            </a:r>
          </a:p>
          <a:p>
            <a:r>
              <a:rPr lang="en-US" sz="1300" dirty="0"/>
              <a:t>performance. We investigated the reasons for better scalability</a:t>
            </a:r>
          </a:p>
          <a:p>
            <a:r>
              <a:rPr lang="en-US" sz="1300" dirty="0"/>
              <a:t>of these applications on Ranger using application profiling,</a:t>
            </a:r>
          </a:p>
          <a:p>
            <a:r>
              <a:rPr lang="en-US" sz="1300" dirty="0"/>
              <a:t>performance tools and microbenchmarking the platforms and</a:t>
            </a:r>
          </a:p>
          <a:p>
            <a:r>
              <a:rPr lang="en-US" sz="1300" dirty="0"/>
              <a:t>found that network performance is a dominant factor (section</a:t>
            </a:r>
          </a:p>
          <a:p>
            <a:r>
              <a:rPr lang="en-US" sz="1300" dirty="0"/>
              <a:t>IV-A). </a:t>
            </a:r>
            <a:r>
              <a:rPr lang="en-US" sz="1300" b="1" dirty="0"/>
              <a:t>While all applications scale well on Ranger and</a:t>
            </a:r>
          </a:p>
          <a:p>
            <a:r>
              <a:rPr lang="en-US" sz="1300" b="1" dirty="0"/>
              <a:t>Taub, some applications</a:t>
            </a:r>
            <a:r>
              <a:rPr lang="en-US" sz="1300" dirty="0"/>
              <a:t>, especially the</a:t>
            </a:r>
            <a:r>
              <a:rPr lang="en-US" sz="1300" b="1" dirty="0"/>
              <a:t> NPB IS (Integer Sort)</a:t>
            </a:r>
          </a:p>
          <a:p>
            <a:r>
              <a:rPr lang="en-US" sz="1300" b="1" dirty="0"/>
              <a:t>benchmark, fail to scale on the clouds and Open Cirrus</a:t>
            </a:r>
            <a:r>
              <a:rPr lang="en-US" sz="1300" dirty="0"/>
              <a:t>. </a:t>
            </a:r>
            <a:r>
              <a:rPr lang="en-US" sz="1300" b="1" dirty="0"/>
              <a:t>IS</a:t>
            </a:r>
          </a:p>
          <a:p>
            <a:r>
              <a:rPr lang="en-US" sz="1300" b="1" dirty="0"/>
              <a:t>is a communication intensive benchmark and involves data</a:t>
            </a:r>
          </a:p>
          <a:p>
            <a:r>
              <a:rPr lang="en-US" sz="1300" b="1" dirty="0"/>
              <a:t>reshuffling and permutation operations for sorting</a:t>
            </a:r>
            <a:r>
              <a:rPr lang="en-US" sz="1300" dirty="0"/>
              <a:t>. Sweep3D</a:t>
            </a:r>
          </a:p>
          <a:p>
            <a:r>
              <a:rPr lang="en-US" sz="1300" dirty="0"/>
              <a:t>also exhibits poor weak scaling after 4–8 cores on cloud. </a:t>
            </a:r>
            <a:r>
              <a:rPr lang="en-US" sz="1300" b="1" dirty="0"/>
              <a:t>Other</a:t>
            </a:r>
          </a:p>
          <a:p>
            <a:r>
              <a:rPr lang="en-US" sz="1300" b="1" dirty="0"/>
              <a:t>communication intensive applications such as LU, NAMD</a:t>
            </a:r>
          </a:p>
          <a:p>
            <a:r>
              <a:rPr lang="en-US" sz="1300" b="1" dirty="0"/>
              <a:t>and ChaNGa also stop scaling on private cloud around 32</a:t>
            </a:r>
          </a:p>
          <a:p>
            <a:r>
              <a:rPr lang="en-US" sz="1300" b="1" dirty="0"/>
              <a:t>cores, but do reasonably well on Open Cirrus, because of the</a:t>
            </a:r>
          </a:p>
          <a:p>
            <a:r>
              <a:rPr lang="en-US" sz="1300" b="1" dirty="0"/>
              <a:t>impact of virtualization on network performance (which we</a:t>
            </a:r>
          </a:p>
          <a:p>
            <a:r>
              <a:rPr lang="en-US" sz="1300" dirty="0"/>
              <a:t>confirm below</a:t>
            </a:r>
            <a:r>
              <a:rPr lang="en-US" sz="1300" b="1" dirty="0"/>
              <a:t>). The remaining applications, EP, Jacobi2D,</a:t>
            </a:r>
          </a:p>
          <a:p>
            <a:r>
              <a:rPr lang="en-US" sz="1300" b="1" dirty="0"/>
              <a:t>and NQueens, scale well on all the platforms up to 256 cores</a:t>
            </a:r>
          </a:p>
          <a:p>
            <a:r>
              <a:rPr lang="en-US" sz="1300" b="1" dirty="0"/>
              <a:t>except the public cloud where most applications suffer a hit</a:t>
            </a:r>
          </a:p>
          <a:p>
            <a:r>
              <a:rPr lang="en-US" sz="1300" b="1" dirty="0"/>
              <a:t>above 4 cores. On public cloud, we used VM instances with</a:t>
            </a:r>
          </a:p>
          <a:p>
            <a:r>
              <a:rPr lang="en-US" sz="1300" b="1" dirty="0"/>
              <a:t>4 virtual cores, hence there is no inter-VM communication</a:t>
            </a:r>
          </a:p>
          <a:p>
            <a:r>
              <a:rPr lang="en-US" sz="1300" b="1" dirty="0"/>
              <a:t>up to 4 cores, resulting in good parallel scaling and a sudden</a:t>
            </a:r>
          </a:p>
          <a:p>
            <a:r>
              <a:rPr lang="en-US" sz="1300" b="1" dirty="0"/>
              <a:t>performance penalty as the communication starts happening</a:t>
            </a:r>
          </a:p>
          <a:p>
            <a:r>
              <a:rPr lang="en-US" sz="1300" b="1" dirty="0"/>
              <a:t>across VMs.</a:t>
            </a:r>
          </a:p>
          <a:p>
            <a:endParaRPr lang="en-US" sz="1300" b="1" dirty="0"/>
          </a:p>
          <a:p>
            <a:endParaRPr lang="en-US" sz="1300" b="1" dirty="0"/>
          </a:p>
          <a:p>
            <a:r>
              <a:rPr lang="en-US" sz="1300" b="1" dirty="0"/>
              <a:t>Split into 3 sub-plots.</a:t>
            </a:r>
          </a:p>
          <a:p>
            <a:endParaRPr lang="en-US" sz="1300" b="1" dirty="0"/>
          </a:p>
          <a:p>
            <a:r>
              <a:rPr lang="en-US" sz="1300" b="1" dirty="0"/>
              <a:t>-- apps doing well on all</a:t>
            </a:r>
          </a:p>
          <a:p>
            <a:r>
              <a:rPr lang="en-US" sz="1300" b="1" dirty="0"/>
              <a:t>-- IS</a:t>
            </a:r>
          </a:p>
          <a:p>
            <a:r>
              <a:rPr lang="en-US" sz="1300" b="1" dirty="0"/>
              <a:t>-- all except public and private (and diff bw public, private)</a:t>
            </a:r>
          </a:p>
          <a:p>
            <a:endParaRPr lang="en-US" sz="1300" b="1" dirty="0"/>
          </a:p>
          <a:p>
            <a:r>
              <a:rPr lang="en-US" sz="1300" b="1" dirty="0"/>
              <a:t>---- what are the reasons?? </a:t>
            </a:r>
          </a:p>
          <a:p>
            <a:pPr marL="241653" indent="-241653">
              <a:buAutoNum type="arabicPeriod"/>
            </a:pPr>
            <a:r>
              <a:rPr lang="en-US" sz="1300" b="1" dirty="0"/>
              <a:t>Comm – why ?? (we went ahead?? – what factors – thin VM, … amazon ec2 clouds…) – extensive researched…</a:t>
            </a:r>
          </a:p>
          <a:p>
            <a:pPr marL="241653" indent="-241653">
              <a:buAutoNum type="arabicPeriod"/>
            </a:pPr>
            <a:r>
              <a:rPr lang="en-US" sz="1300" b="1" dirty="0"/>
              <a:t>Public and private? … not much has been done for these?? – attribute this to multi-tenancy, scheduling.. </a:t>
            </a:r>
          </a:p>
          <a:p>
            <a:pPr marL="241653" indent="-241653">
              <a:buAutoNum type="arabicPeriod"/>
            </a:pPr>
            <a:endParaRPr lang="en-US" sz="1300" b="1" dirty="0"/>
          </a:p>
          <a:p>
            <a:pPr marL="241653" indent="-241653">
              <a:buAutoNum type="arabicPeriod"/>
            </a:pPr>
            <a:r>
              <a:rPr lang="en-US" sz="1300" b="1" dirty="0"/>
              <a:t>Cost</a:t>
            </a:r>
          </a:p>
          <a:p>
            <a:pPr marL="241653" indent="-241653">
              <a:buAutoNum type="arabicPeriod"/>
            </a:pPr>
            <a:endParaRPr lang="en-US" b="1" dirty="0"/>
          </a:p>
        </p:txBody>
      </p:sp>
      <p:sp>
        <p:nvSpPr>
          <p:cNvPr id="4" name="Slide Number Placeholder 3"/>
          <p:cNvSpPr>
            <a:spLocks noGrp="1"/>
          </p:cNvSpPr>
          <p:nvPr>
            <p:ph type="sldNum" sz="quarter" idx="10"/>
          </p:nvPr>
        </p:nvSpPr>
        <p:spPr/>
        <p:txBody>
          <a:bodyPr/>
          <a:lstStyle/>
          <a:p>
            <a:fld id="{288A7814-755F-42D6-8407-D13B6493AF30}"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029084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300" dirty="0"/>
              <a:t>ExtremeHPC: Extremely tightly coupled or topology sensitive</a:t>
            </a:r>
          </a:p>
          <a:p>
            <a:r>
              <a:rPr lang="en-US" sz="1300" dirty="0"/>
              <a:t>applications for which the best will be to provide</a:t>
            </a:r>
          </a:p>
          <a:p>
            <a:r>
              <a:rPr lang="en-US" sz="1300" dirty="0"/>
              <a:t>dedicated nodes, example – IS.</a:t>
            </a:r>
          </a:p>
          <a:p>
            <a:r>
              <a:rPr lang="en-US" sz="800" dirty="0"/>
              <a:t> </a:t>
            </a:r>
            <a:r>
              <a:rPr lang="en-US" sz="1300" dirty="0"/>
              <a:t>SyncHPC: Sensitive to interference, but less compared to</a:t>
            </a:r>
          </a:p>
          <a:p>
            <a:r>
              <a:rPr lang="en-US" sz="1300" dirty="0"/>
              <a:t>ExtremeHPC and can sustain small degree of interference</a:t>
            </a:r>
          </a:p>
          <a:p>
            <a:r>
              <a:rPr lang="en-US" sz="1300" dirty="0"/>
              <a:t>to get consolidation benefits, examples – LU, ChaNGa.</a:t>
            </a:r>
          </a:p>
          <a:p>
            <a:r>
              <a:rPr lang="en-US" sz="800" dirty="0"/>
              <a:t> </a:t>
            </a:r>
            <a:r>
              <a:rPr lang="en-US" sz="1300" dirty="0"/>
              <a:t>AsyncHPC: Asynchronous (and less communication sensitive)</a:t>
            </a:r>
          </a:p>
          <a:p>
            <a:r>
              <a:rPr lang="en-US" sz="1300" dirty="0"/>
              <a:t>and can sustain more interference than SyncHPC,</a:t>
            </a:r>
          </a:p>
          <a:p>
            <a:r>
              <a:rPr lang="en-US" sz="1300" dirty="0"/>
              <a:t>examples – EP, MapReduce applications.</a:t>
            </a:r>
          </a:p>
          <a:p>
            <a:r>
              <a:rPr lang="en-US" sz="800" dirty="0"/>
              <a:t> </a:t>
            </a:r>
            <a:r>
              <a:rPr lang="en-US" sz="1300" dirty="0"/>
              <a:t>NonHPC: Do not perform any communication, can sustain</a:t>
            </a:r>
          </a:p>
          <a:p>
            <a:r>
              <a:rPr lang="en-US" sz="1300" dirty="0"/>
              <a:t>more interference, and can be placed on heterogeneous</a:t>
            </a:r>
          </a:p>
          <a:p>
            <a:r>
              <a:rPr lang="en-US" sz="1300" dirty="0"/>
              <a:t>hardware, example – Web applications.</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733806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Heterogeneity, multi-tenancy are intrinsic from cost point of view but they result</a:t>
            </a:r>
            <a:r>
              <a:rPr lang="en-US" baseline="0" dirty="0" smtClean="0"/>
              <a:t> in perf degradation… so then how does economics work for hpc –clouds.. We evaluated the cost of running apps on cloud vs sc..</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26</a:t>
            </a:fld>
            <a:endParaRPr lang="en-US" dirty="0"/>
          </a:p>
        </p:txBody>
      </p:sp>
    </p:spTree>
    <p:extLst>
      <p:ext uri="{BB962C8B-B14F-4D97-AF65-F5344CB8AC3E}">
        <p14:creationId xmlns:p14="http://schemas.microsoft.com/office/powerpoint/2010/main" val="575573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424304" indent="-424304">
              <a:spcBef>
                <a:spcPts val="742"/>
              </a:spcBef>
            </a:pPr>
            <a:r>
              <a:rPr lang="en-US" dirty="0" smtClean="0"/>
              <a:t>Cloud offerings use application-agnostic VM placement</a:t>
            </a:r>
          </a:p>
          <a:p>
            <a:pPr marL="872843" lvl="1" indent="-424304">
              <a:spcBef>
                <a:spcPts val="742"/>
              </a:spcBef>
            </a:pPr>
            <a:r>
              <a:rPr lang="en-US" sz="2100" dirty="0"/>
              <a:t>Poor performance of HPC apps in Cloud</a:t>
            </a:r>
          </a:p>
          <a:p>
            <a:pPr marL="872843" lvl="1" indent="-424304">
              <a:spcBef>
                <a:spcPts val="742"/>
              </a:spcBef>
            </a:pPr>
            <a:r>
              <a:rPr lang="en-US" sz="2100" dirty="0"/>
              <a:t>Cost savings potential through application aware consolidation</a:t>
            </a:r>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152451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300" b="1" dirty="0">
                <a:solidFill>
                  <a:prstClr val="black"/>
                </a:solidFill>
              </a:rPr>
              <a:t>Challenge</a:t>
            </a:r>
            <a:r>
              <a:rPr lang="en-US" sz="1300" dirty="0">
                <a:solidFill>
                  <a:prstClr val="black"/>
                </a:solidFill>
              </a:rPr>
              <a:t>: </a:t>
            </a:r>
          </a:p>
          <a:p>
            <a:pPr marL="362480" indent="-362480">
              <a:buFont typeface="Arial" pitchFamily="34" charset="0"/>
              <a:buChar char="•"/>
            </a:pPr>
            <a:r>
              <a:rPr lang="en-US" sz="1300" dirty="0">
                <a:solidFill>
                  <a:prstClr val="black"/>
                </a:solidFill>
              </a:rPr>
              <a:t>Cross-Application Interference,</a:t>
            </a:r>
          </a:p>
          <a:p>
            <a:pPr marL="362480" indent="-362480">
              <a:buFont typeface="Arial" pitchFamily="34" charset="0"/>
              <a:buChar char="•"/>
            </a:pPr>
            <a:r>
              <a:rPr lang="en-US" sz="1300" dirty="0">
                <a:solidFill>
                  <a:prstClr val="black"/>
                </a:solidFill>
              </a:rPr>
              <a:t>Sensitivity to network topology </a:t>
            </a:r>
          </a:p>
          <a:p>
            <a:pPr marL="362480" indent="-362480">
              <a:buFont typeface="Arial" pitchFamily="34" charset="0"/>
              <a:buChar char="•"/>
            </a:pPr>
            <a:r>
              <a:rPr lang="en-US" sz="1300" dirty="0">
                <a:solidFill>
                  <a:prstClr val="black"/>
                </a:solidFill>
              </a:rPr>
              <a:t>Sensitivity to heterogeneity</a:t>
            </a:r>
          </a:p>
          <a:p>
            <a:endParaRPr lang="en-US" dirty="0" smtClean="0"/>
          </a:p>
          <a:p>
            <a:r>
              <a:rPr lang="en-US" dirty="0" smtClean="0"/>
              <a:t>-- cloud economics wants resource packing..</a:t>
            </a:r>
          </a:p>
          <a:p>
            <a:endParaRPr lang="en-US" dirty="0" smtClean="0"/>
          </a:p>
          <a:p>
            <a:r>
              <a:rPr lang="en-US" sz="1300" b="1" dirty="0">
                <a:solidFill>
                  <a:prstClr val="black"/>
                </a:solidFill>
              </a:rPr>
              <a:t>Scope</a:t>
            </a:r>
            <a:r>
              <a:rPr lang="en-US" sz="1300" dirty="0">
                <a:solidFill>
                  <a:prstClr val="black"/>
                </a:solidFill>
              </a:rPr>
              <a:t>: Improved Resource Utilization</a:t>
            </a:r>
            <a:br>
              <a:rPr lang="en-US" sz="1300" dirty="0">
                <a:solidFill>
                  <a:prstClr val="black"/>
                </a:solidFill>
              </a:rPr>
            </a:br>
            <a:endParaRPr lang="en-US" sz="1300" dirty="0">
              <a:solidFill>
                <a:prstClr val="black"/>
              </a:solidFill>
            </a:endParaRPr>
          </a:p>
          <a:p>
            <a:r>
              <a:rPr lang="en-US" sz="1300" dirty="0">
                <a:solidFill>
                  <a:prstClr val="black"/>
                </a:solidFill>
              </a:rPr>
              <a:t>Amazon EC2 – pack cluster compute and High Memory Instance = 23% cost savings</a:t>
            </a:r>
          </a:p>
          <a:p>
            <a:endParaRPr lang="en-US" sz="13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29</a:t>
            </a:fld>
            <a:endParaRPr lang="en-US" dirty="0"/>
          </a:p>
        </p:txBody>
      </p:sp>
    </p:spTree>
    <p:extLst>
      <p:ext uri="{BB962C8B-B14F-4D97-AF65-F5344CB8AC3E}">
        <p14:creationId xmlns:p14="http://schemas.microsoft.com/office/powerpoint/2010/main" val="3760435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High Performance Computing (HPC) refers to the practice of aggregating computing power</a:t>
            </a:r>
          </a:p>
          <a:p>
            <a:r>
              <a:rPr lang="en-US" sz="1200" b="0" i="0" u="none" strike="noStrike" kern="1200" baseline="0" dirty="0" smtClean="0">
                <a:solidFill>
                  <a:schemeClr val="tx1"/>
                </a:solidFill>
                <a:latin typeface="+mn-lt"/>
                <a:ea typeface="+mn-ea"/>
                <a:cs typeface="+mn-cs"/>
              </a:rPr>
              <a:t>to deliver much higher performance than typical desktop/laptop computers with the goals</a:t>
            </a:r>
          </a:p>
          <a:p>
            <a:r>
              <a:rPr lang="en-US" sz="1200" b="0" i="0" u="none" strike="noStrike" kern="1200" baseline="0" dirty="0" smtClean="0">
                <a:solidFill>
                  <a:schemeClr val="tx1"/>
                </a:solidFill>
                <a:latin typeface="+mn-lt"/>
                <a:ea typeface="+mn-ea"/>
                <a:cs typeface="+mn-cs"/>
              </a:rPr>
              <a:t>of solving computationally intensive applications in science, engineering, or business. HPC</a:t>
            </a:r>
          </a:p>
          <a:p>
            <a:r>
              <a:rPr lang="en-US" sz="1200" b="0" i="0" u="none" strike="noStrike" kern="1200" baseline="0" dirty="0" smtClean="0">
                <a:solidFill>
                  <a:schemeClr val="tx1"/>
                </a:solidFill>
                <a:latin typeface="+mn-lt"/>
                <a:ea typeface="+mn-ea"/>
                <a:cs typeface="+mn-cs"/>
              </a:rPr>
              <a:t>has traditionally been restricted to a niche segment comprising scientists who use super-</a:t>
            </a:r>
          </a:p>
          <a:p>
            <a:r>
              <a:rPr lang="en-US" sz="1200" b="0" i="0" u="none" strike="noStrike" kern="1200" baseline="0" dirty="0" smtClean="0">
                <a:solidFill>
                  <a:schemeClr val="tx1"/>
                </a:solidFill>
                <a:latin typeface="+mn-lt"/>
                <a:ea typeface="+mn-ea"/>
                <a:cs typeface="+mn-cs"/>
              </a:rPr>
              <a:t>computers at national laboratories to enhance human knowledge by understanding how the</a:t>
            </a:r>
          </a:p>
          <a:p>
            <a:r>
              <a:rPr lang="en-US" sz="1200" b="0" i="0" u="none" strike="noStrike" kern="1200" baseline="0" dirty="0" smtClean="0">
                <a:solidFill>
                  <a:schemeClr val="tx1"/>
                </a:solidFill>
                <a:latin typeface="+mn-lt"/>
                <a:ea typeface="+mn-ea"/>
                <a:cs typeface="+mn-cs"/>
              </a:rPr>
              <a:t>universe works. They use the tremendous computational power to understand how </a:t>
            </a:r>
            <a:r>
              <a:rPr lang="en-US" sz="1200" b="0" i="0" u="none" strike="noStrike" kern="1200" baseline="0" dirty="0" err="1" smtClean="0">
                <a:solidFill>
                  <a:schemeClr val="tx1"/>
                </a:solidFill>
                <a:latin typeface="+mn-lt"/>
                <a:ea typeface="+mn-ea"/>
                <a:cs typeface="+mn-cs"/>
              </a:rPr>
              <a:t>scientic</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phenomena operate and evolve in </a:t>
            </a:r>
            <a:r>
              <a:rPr lang="en-US" sz="1200" b="0" i="0" u="none" strike="noStrike" kern="1200" baseline="0" dirty="0" err="1" smtClean="0">
                <a:solidFill>
                  <a:schemeClr val="tx1"/>
                </a:solidFill>
                <a:latin typeface="+mn-lt"/>
                <a:ea typeface="+mn-ea"/>
                <a:cs typeface="+mn-cs"/>
              </a:rPr>
              <a:t>scientic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elds</a:t>
            </a:r>
            <a:r>
              <a:rPr lang="en-US" sz="1200" b="0" i="0" u="none" strike="noStrike" kern="1200" baseline="0" dirty="0" smtClean="0">
                <a:solidFill>
                  <a:schemeClr val="tx1"/>
                </a:solidFill>
                <a:latin typeface="+mn-lt"/>
                <a:ea typeface="+mn-ea"/>
                <a:cs typeface="+mn-cs"/>
              </a:rPr>
              <a:t> such as cosmology, molecular dynamics,</a:t>
            </a:r>
          </a:p>
          <a:p>
            <a:r>
              <a:rPr lang="en-US" sz="1200" b="0" i="0" u="none" strike="noStrike" kern="1200" baseline="0" dirty="0" smtClean="0">
                <a:solidFill>
                  <a:schemeClr val="tx1"/>
                </a:solidFill>
                <a:latin typeface="+mn-lt"/>
                <a:ea typeface="+mn-ea"/>
                <a:cs typeface="+mn-cs"/>
              </a:rPr>
              <a:t>quantum chemistry, climate, and human genetics. More recently, HPC is also being used in</a:t>
            </a:r>
          </a:p>
          <a:p>
            <a:r>
              <a:rPr lang="en-US" sz="1200" b="0" i="0" u="none" strike="noStrike" kern="1200" baseline="0" dirty="0" smtClean="0">
                <a:solidFill>
                  <a:schemeClr val="tx1"/>
                </a:solidFill>
                <a:latin typeface="+mn-lt"/>
                <a:ea typeface="+mn-ea"/>
                <a:cs typeface="+mn-cs"/>
              </a:rPr>
              <a:t>industry for business and analytics. According to November 2013 top500 list, 56.4% of top</a:t>
            </a:r>
          </a:p>
          <a:p>
            <a:r>
              <a:rPr lang="en-US" sz="1200" b="0" i="0" u="none" strike="noStrike" kern="1200" baseline="0" dirty="0" smtClean="0">
                <a:solidFill>
                  <a:schemeClr val="tx1"/>
                </a:solidFill>
                <a:latin typeface="+mn-lt"/>
                <a:ea typeface="+mn-ea"/>
                <a:cs typeface="+mn-cs"/>
              </a:rPr>
              <a:t>500 supercomputing systems are used by industry</a:t>
            </a:r>
            <a:endParaRPr lang="en-US" dirty="0" smtClean="0"/>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3</a:t>
            </a:fld>
            <a:endParaRPr lang="en-US"/>
          </a:p>
        </p:txBody>
      </p:sp>
    </p:spTree>
    <p:extLst>
      <p:ext uri="{BB962C8B-B14F-4D97-AF65-F5344CB8AC3E}">
        <p14:creationId xmlns:p14="http://schemas.microsoft.com/office/powerpoint/2010/main" val="2674300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2100" dirty="0"/>
              <a:t>Co-relation between LLC misses/sec and shared mode perf.</a:t>
            </a:r>
          </a:p>
          <a:p>
            <a:pPr lvl="1"/>
            <a:r>
              <a:rPr lang="en-US" sz="1700" dirty="0"/>
              <a:t>Apps with high LLC misses/s benefit when sharing node with apps with low LLC misses/s – e.g. LU</a:t>
            </a:r>
          </a:p>
          <a:p>
            <a:pPr lvl="1"/>
            <a:r>
              <a:rPr lang="en-US" sz="1700" dirty="0"/>
              <a:t>Apps with low LLC misses/s marginally affected when sharing node with apps with high LLC misses/s e.g. EP</a:t>
            </a:r>
          </a:p>
          <a:p>
            <a:r>
              <a:rPr lang="en-US" sz="2100" dirty="0"/>
              <a:t>But what about IS?</a:t>
            </a:r>
          </a:p>
          <a:p>
            <a:pPr lvl="1"/>
            <a:r>
              <a:rPr lang="en-US" sz="1700" dirty="0"/>
              <a:t>IS is network-intensive, so local vs. remote dominates</a:t>
            </a:r>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30</a:t>
            </a:fld>
            <a:endParaRPr lang="en-US" dirty="0"/>
          </a:p>
        </p:txBody>
      </p:sp>
    </p:spTree>
    <p:extLst>
      <p:ext uri="{BB962C8B-B14F-4D97-AF65-F5344CB8AC3E}">
        <p14:creationId xmlns:p14="http://schemas.microsoft.com/office/powerpoint/2010/main" val="2735035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300" dirty="0"/>
              <a:t>ExtremeHPC: Extremely tightly coupled or topology sensitive</a:t>
            </a:r>
          </a:p>
          <a:p>
            <a:r>
              <a:rPr lang="en-US" sz="1300" dirty="0"/>
              <a:t>applications for which the best will be to provide</a:t>
            </a:r>
          </a:p>
          <a:p>
            <a:r>
              <a:rPr lang="en-US" sz="1300" dirty="0"/>
              <a:t>dedicated nodes, example – IS.</a:t>
            </a:r>
          </a:p>
          <a:p>
            <a:r>
              <a:rPr lang="en-US" sz="800" dirty="0"/>
              <a:t> </a:t>
            </a:r>
            <a:r>
              <a:rPr lang="en-US" sz="1300" dirty="0"/>
              <a:t>SyncHPC: Sensitive to interference, but less compared to</a:t>
            </a:r>
          </a:p>
          <a:p>
            <a:r>
              <a:rPr lang="en-US" sz="1300" dirty="0"/>
              <a:t>ExtremeHPC and can sustain small degree of interference</a:t>
            </a:r>
          </a:p>
          <a:p>
            <a:r>
              <a:rPr lang="en-US" sz="1300" dirty="0"/>
              <a:t>to get consolidation benefits, examples – LU, ChaNGa.</a:t>
            </a:r>
          </a:p>
          <a:p>
            <a:r>
              <a:rPr lang="en-US" sz="800" dirty="0"/>
              <a:t> </a:t>
            </a:r>
            <a:r>
              <a:rPr lang="en-US" sz="1300" dirty="0"/>
              <a:t>AsyncHPC: Asynchronous (and less communication sensitive)</a:t>
            </a:r>
          </a:p>
          <a:p>
            <a:r>
              <a:rPr lang="en-US" sz="1300" dirty="0"/>
              <a:t>and can sustain more interference than SyncHPC,</a:t>
            </a:r>
          </a:p>
          <a:p>
            <a:r>
              <a:rPr lang="en-US" sz="1300" dirty="0"/>
              <a:t>examples – EP, MapReduce applications.</a:t>
            </a:r>
          </a:p>
          <a:p>
            <a:r>
              <a:rPr lang="en-US" sz="800" dirty="0"/>
              <a:t> </a:t>
            </a:r>
            <a:r>
              <a:rPr lang="en-US" sz="1300" dirty="0"/>
              <a:t>NonHPC: Do not perform any communication, can sustain</a:t>
            </a:r>
          </a:p>
          <a:p>
            <a:r>
              <a:rPr lang="en-US" sz="1300" dirty="0"/>
              <a:t>more interference, and can be placed on heterogeneous</a:t>
            </a:r>
          </a:p>
          <a:p>
            <a:r>
              <a:rPr lang="en-US" sz="1300" dirty="0"/>
              <a:t>hardware, example – Web applications.</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733806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Existing LB do not consider extraneous factors</a:t>
            </a:r>
          </a:p>
          <a:p>
            <a:endParaRPr lang="en-US" dirty="0" smtClean="0"/>
          </a:p>
          <a:p>
            <a:r>
              <a:rPr lang="en-US" dirty="0" smtClean="0"/>
              <a:t>Heterogeneity-awareness: significant performance improvement for HPC in cloud. </a:t>
            </a:r>
          </a:p>
          <a:p>
            <a:r>
              <a:rPr lang="en-US" dirty="0" smtClean="0"/>
              <a:t>Besides the static heterogeneity, multi-tenancy in cloud introduces dynamic heterogeneity, which is random and unpredictable. </a:t>
            </a:r>
          </a:p>
          <a:p>
            <a:pPr lvl="1"/>
            <a:r>
              <a:rPr lang="en-US" dirty="0" smtClean="0"/>
              <a:t>Poor performance of tightly-coupled iterative HPC applications. </a:t>
            </a:r>
          </a:p>
          <a:p>
            <a:endParaRPr lang="en-US" sz="1300" dirty="0"/>
          </a:p>
          <a:p>
            <a:endParaRPr lang="en-US" sz="1300" dirty="0"/>
          </a:p>
          <a:p>
            <a:endParaRPr lang="en-US" sz="1300" dirty="0"/>
          </a:p>
          <a:p>
            <a:r>
              <a:rPr lang="en-US" sz="1300" dirty="0"/>
              <a:t>To</a:t>
            </a:r>
          </a:p>
          <a:p>
            <a:r>
              <a:rPr lang="en-US" sz="1300" dirty="0"/>
              <a:t>demonstrate its severity, we conducted a simple experiment</a:t>
            </a:r>
          </a:p>
          <a:p>
            <a:r>
              <a:rPr lang="en-US" sz="1300" dirty="0"/>
              <a:t>where we ran a tightly-coupled 5-point stencil benchmark,</a:t>
            </a:r>
          </a:p>
          <a:p>
            <a:r>
              <a:rPr lang="en-US" sz="1300" dirty="0"/>
              <a:t>referred to as Stencil2D (2K  </a:t>
            </a:r>
            <a:r>
              <a:rPr lang="en-US" sz="1300" dirty="0" err="1"/>
              <a:t>2K</a:t>
            </a:r>
            <a:r>
              <a:rPr lang="en-US" sz="1300" dirty="0"/>
              <a:t> matrix), on 8-VMs, each</a:t>
            </a:r>
          </a:p>
          <a:p>
            <a:r>
              <a:rPr lang="en-US" sz="1300" dirty="0"/>
              <a:t>with a single virtual core (VCPU), pinned to a different</a:t>
            </a:r>
          </a:p>
          <a:p>
            <a:r>
              <a:rPr lang="en-US" sz="1300" dirty="0"/>
              <a:t>physical core of 4-core nodes. More details of our experimental</a:t>
            </a:r>
          </a:p>
          <a:p>
            <a:r>
              <a:rPr lang="en-US" sz="1300" dirty="0"/>
              <a:t>setup and benchmarks are given in Section V. To</a:t>
            </a:r>
          </a:p>
          <a:p>
            <a:r>
              <a:rPr lang="en-US" sz="1300" dirty="0"/>
              <a:t>study the impact of heterogeneity, we ran this benchmark in</a:t>
            </a:r>
          </a:p>
          <a:p>
            <a:r>
              <a:rPr lang="en-US" sz="1300" dirty="0"/>
              <a:t>2 cases - first, we used two physical nodes of same fast (3.00</a:t>
            </a:r>
          </a:p>
          <a:p>
            <a:r>
              <a:rPr lang="en-US" sz="1300" dirty="0"/>
              <a:t>GHz) processor type (Figure 1a) and second, we used two</a:t>
            </a:r>
          </a:p>
          <a:p>
            <a:r>
              <a:rPr lang="en-US" sz="1300" dirty="0"/>
              <a:t>physical nodes with different processor types – fast (3.00 GHz)</a:t>
            </a:r>
          </a:p>
          <a:p>
            <a:r>
              <a:rPr lang="en-US" sz="1300" dirty="0"/>
              <a:t>and slow (2.13 GHz) (Figure 1b).</a:t>
            </a:r>
          </a:p>
          <a:p>
            <a:endParaRPr lang="en-US" sz="1300" dirty="0"/>
          </a:p>
          <a:p>
            <a:r>
              <a:rPr lang="en-US" sz="1300" dirty="0"/>
              <a:t>In the context of cloud, the execution environment depends</a:t>
            </a:r>
          </a:p>
          <a:p>
            <a:r>
              <a:rPr lang="en-US" sz="1300" dirty="0"/>
              <a:t>on VM to physical machine mapping, which makes it (a)</a:t>
            </a:r>
          </a:p>
          <a:p>
            <a:r>
              <a:rPr lang="en-US" sz="1300" dirty="0"/>
              <a:t>dynamic and (b) inconsistent across multiple runs. Hence,</a:t>
            </a:r>
          </a:p>
          <a:p>
            <a:pPr defTabSz="966612">
              <a:defRPr/>
            </a:pPr>
            <a:r>
              <a:rPr lang="en-US" sz="1300" dirty="0"/>
              <a:t>would be inefficient. Most existing </a:t>
            </a:r>
            <a:r>
              <a:rPr lang="en-US" sz="1300" dirty="0" err="1"/>
              <a:t>dynama</a:t>
            </a:r>
            <a:r>
              <a:rPr lang="en-US" sz="1300" dirty="0"/>
              <a:t> static allocation of compute tasks to parallel processes</a:t>
            </a:r>
          </a:p>
          <a:p>
            <a:r>
              <a:rPr lang="en-US" sz="1300" dirty="0" err="1"/>
              <a:t>ic</a:t>
            </a:r>
            <a:r>
              <a:rPr lang="en-US" sz="1300" dirty="0"/>
              <a:t> load balancing</a:t>
            </a:r>
          </a:p>
          <a:p>
            <a:r>
              <a:rPr lang="en-US" sz="1300" dirty="0"/>
              <a:t>techniques operate based exclusively on the imbalance internal</a:t>
            </a:r>
          </a:p>
          <a:p>
            <a:r>
              <a:rPr lang="en-US" sz="1300" dirty="0"/>
              <a:t>to the application, whereas in cloud, the imbalance might be</a:t>
            </a:r>
          </a:p>
          <a:p>
            <a:r>
              <a:rPr lang="en-US" sz="1300" dirty="0"/>
              <a:t>due to the effect of extraneous factors. These factor originate</a:t>
            </a:r>
          </a:p>
          <a:p>
            <a:r>
              <a:rPr lang="en-US" sz="1300" dirty="0"/>
              <a:t>from two characteristics, which are intrinsic to cloud:</a:t>
            </a:r>
          </a:p>
          <a:p>
            <a:r>
              <a:rPr lang="en-US" sz="1300" dirty="0"/>
              <a:t>1) Heterogeneity: Cloud economics is based on the creation</a:t>
            </a:r>
          </a:p>
          <a:p>
            <a:r>
              <a:rPr lang="en-US" sz="1300" dirty="0"/>
              <a:t>of a cluster from existing pool of resources and</a:t>
            </a:r>
          </a:p>
          <a:p>
            <a:r>
              <a:rPr lang="en-US" sz="1300" dirty="0"/>
              <a:t>incremental addition of new resources. While doing this,</a:t>
            </a:r>
          </a:p>
          <a:p>
            <a:r>
              <a:rPr lang="en-US" sz="1300" dirty="0"/>
              <a:t>homogeneity is lost.</a:t>
            </a:r>
          </a:p>
          <a:p>
            <a:r>
              <a:rPr lang="en-US" sz="1300" dirty="0"/>
              <a:t>2) Multi-tenancy: Cloud providers run a profitable business</a:t>
            </a:r>
          </a:p>
          <a:p>
            <a:r>
              <a:rPr lang="en-US" sz="1300" dirty="0"/>
              <a:t>by improving utilization of underutilized resources. This</a:t>
            </a:r>
          </a:p>
          <a:p>
            <a:r>
              <a:rPr lang="en-US" sz="1300" dirty="0"/>
              <a:t>is achieved at cluster-level by serving large number</a:t>
            </a:r>
          </a:p>
          <a:p>
            <a:r>
              <a:rPr lang="en-US" sz="1300" dirty="0"/>
              <a:t>of users, and at server-level by consolidating VMs of</a:t>
            </a:r>
          </a:p>
          <a:p>
            <a:r>
              <a:rPr lang="en-US" sz="1300" dirty="0"/>
              <a:t>complementary nature (such as memory- and </a:t>
            </a:r>
            <a:r>
              <a:rPr lang="en-US" sz="1300" dirty="0" err="1"/>
              <a:t>computeintensive</a:t>
            </a:r>
            <a:r>
              <a:rPr lang="en-US" sz="1300" dirty="0"/>
              <a:t>)</a:t>
            </a:r>
          </a:p>
          <a:p>
            <a:r>
              <a:rPr lang="en-US" sz="1300" dirty="0"/>
              <a:t>on same server. Hence, multi-tenancy can be</a:t>
            </a:r>
          </a:p>
          <a:p>
            <a:r>
              <a:rPr lang="en-US" sz="1300" dirty="0"/>
              <a:t>at resource-level (memory, CPU), node-level, rack-level,</a:t>
            </a:r>
          </a:p>
          <a:p>
            <a:r>
              <a:rPr lang="en-US" sz="1300" dirty="0"/>
              <a:t>zone-level, or data center level.</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539867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smtClean="0"/>
              <a:t>Charm++</a:t>
            </a:r>
            <a:r>
              <a:rPr lang="en-US" baseline="0" dirty="0" smtClean="0"/>
              <a:t> is a perfect match for our technique.</a:t>
            </a:r>
          </a:p>
          <a:p>
            <a:r>
              <a:rPr lang="en-US" baseline="0" dirty="0" smtClean="0"/>
              <a:t>Its object based over-decomposition coupled with </a:t>
            </a:r>
            <a:r>
              <a:rPr lang="en-US" baseline="0" dirty="0" err="1" smtClean="0"/>
              <a:t>migrateability</a:t>
            </a:r>
            <a:r>
              <a:rPr lang="en-US" baseline="0" dirty="0" smtClean="0"/>
              <a:t> of objects allows us to </a:t>
            </a:r>
            <a:r>
              <a:rPr lang="en-US" baseline="0" dirty="0" err="1" smtClean="0"/>
              <a:t>trasnfer</a:t>
            </a:r>
            <a:r>
              <a:rPr lang="en-US" baseline="0" dirty="0" smtClean="0"/>
              <a:t> tasks to load balance the application</a:t>
            </a:r>
          </a:p>
          <a:p>
            <a:r>
              <a:rPr lang="en-US" baseline="0" dirty="0" smtClean="0"/>
              <a:t>Time logging of task, provided by charm++, is also an essential part of our scheme. We use these times to come up with decisions about which tasks to migrate in order to restore load balance.</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34</a:t>
            </a:fld>
            <a:endParaRPr lang="en-US"/>
          </a:p>
        </p:txBody>
      </p:sp>
    </p:spTree>
    <p:extLst>
      <p:ext uri="{BB962C8B-B14F-4D97-AF65-F5344CB8AC3E}">
        <p14:creationId xmlns:p14="http://schemas.microsoft.com/office/powerpoint/2010/main" val="647546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300" dirty="0"/>
              <a:t>The main challenge is that the CPU time may include the time taken by interfering VM, so they may be inaccurate.</a:t>
            </a:r>
          </a:p>
          <a:p>
            <a:endParaRPr lang="en-US" sz="1300" dirty="0"/>
          </a:p>
          <a:p>
            <a:r>
              <a:rPr lang="en-US" sz="1300" dirty="0"/>
              <a:t>P is the total number of VCPUs, Np is the number</a:t>
            </a:r>
          </a:p>
          <a:p>
            <a:r>
              <a:rPr lang="en-US" sz="1300" dirty="0"/>
              <a:t>of tasks assigned to VCPU p, ti is the CPU time consumed</a:t>
            </a:r>
          </a:p>
          <a:p>
            <a:r>
              <a:rPr lang="en-US" sz="1300" dirty="0"/>
              <a:t>by task i running on VCPU p, fp is the frequency for VCPU</a:t>
            </a:r>
          </a:p>
          <a:p>
            <a:r>
              <a:rPr lang="en-US" sz="1300" dirty="0"/>
              <a:t>p estimated using the loop in Figure 2, and Op is the total</a:t>
            </a:r>
          </a:p>
          <a:p>
            <a:r>
              <a:rPr lang="en-US" sz="1300" dirty="0"/>
              <a:t>background load for VCPU p.</a:t>
            </a:r>
          </a:p>
          <a:p>
            <a:endParaRPr lang="en-US" sz="1300" dirty="0"/>
          </a:p>
          <a:p>
            <a:r>
              <a:rPr lang="en-US" sz="1300" dirty="0"/>
              <a:t>normalize the execution times to number of ticks by</a:t>
            </a:r>
          </a:p>
          <a:p>
            <a:r>
              <a:rPr lang="en-US" sz="1300" dirty="0"/>
              <a:t>multiplying the execution times for each task and the overhead</a:t>
            </a:r>
          </a:p>
          <a:p>
            <a:r>
              <a:rPr lang="en-US" sz="1300" dirty="0"/>
              <a:t>to the estimated VCPU frequency. The conversion from CPU</a:t>
            </a:r>
          </a:p>
          <a:p>
            <a:r>
              <a:rPr lang="en-US" sz="1300" dirty="0"/>
              <a:t>time to ticks is performed to get a processor-independent</a:t>
            </a:r>
          </a:p>
          <a:p>
            <a:r>
              <a:rPr lang="en-US" sz="1300" dirty="0"/>
              <a:t>measure of task loads, which is necessary for balancing load</a:t>
            </a:r>
          </a:p>
          <a:p>
            <a:r>
              <a:rPr lang="en-US" sz="1300" dirty="0"/>
              <a:t>across heterogeneous configuration, where the same task can</a:t>
            </a:r>
          </a:p>
          <a:p>
            <a:r>
              <a:rPr lang="en-US" sz="1300" dirty="0"/>
              <a:t>take different time when executing on a different CPU.</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36</a:t>
            </a:fld>
            <a:endParaRPr lang="en-US" dirty="0"/>
          </a:p>
        </p:txBody>
      </p:sp>
    </p:spTree>
    <p:extLst>
      <p:ext uri="{BB962C8B-B14F-4D97-AF65-F5344CB8AC3E}">
        <p14:creationId xmlns:p14="http://schemas.microsoft.com/office/powerpoint/2010/main" val="2095770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300" dirty="0"/>
              <a:t>To understand the effect of our load balancer under heterogeneity</a:t>
            </a:r>
          </a:p>
          <a:p>
            <a:r>
              <a:rPr lang="en-US" sz="1300" dirty="0"/>
              <a:t>and interference, we ran 500 iterations of Stencil2D</a:t>
            </a:r>
          </a:p>
          <a:p>
            <a:r>
              <a:rPr lang="en-US" sz="1300" dirty="0"/>
              <a:t>on 32 VMs (8 physical nodes – one Slow, rest Fast), and</a:t>
            </a:r>
          </a:p>
          <a:p>
            <a:r>
              <a:rPr lang="en-US" sz="1300" dirty="0"/>
              <a:t>plotted the iteration time (execution time of an iteration) vs.</a:t>
            </a:r>
          </a:p>
          <a:p>
            <a:r>
              <a:rPr lang="en-US" sz="1300" dirty="0"/>
              <a:t>iteration number in Figure 3. In this experiment, we started the</a:t>
            </a:r>
          </a:p>
          <a:p>
            <a:r>
              <a:rPr lang="en-US" sz="1300" dirty="0"/>
              <a:t>job in interfering VM after 100 iterations of parallel job had</a:t>
            </a:r>
          </a:p>
          <a:p>
            <a:r>
              <a:rPr lang="en-US" sz="1300" dirty="0"/>
              <a:t>completed. Load balancing was performed after every 20 steps,</a:t>
            </a:r>
          </a:p>
          <a:p>
            <a:r>
              <a:rPr lang="en-US" sz="1300" dirty="0"/>
              <a:t>which manifests itself as spikes in the iteration time every</a:t>
            </a:r>
          </a:p>
          <a:p>
            <a:r>
              <a:rPr lang="en-US" sz="1300" dirty="0"/>
              <a:t>20th step. We report execution times averaged across three</a:t>
            </a:r>
          </a:p>
          <a:p>
            <a:r>
              <a:rPr lang="en-US" sz="1300" dirty="0"/>
              <a:t>runs and use wall clock time, which includes the time taken</a:t>
            </a:r>
          </a:p>
          <a:p>
            <a:r>
              <a:rPr lang="en-US" sz="1300" dirty="0"/>
              <a:t>for object migration. The LB curve starts to show benefits</a:t>
            </a:r>
          </a:p>
          <a:p>
            <a:r>
              <a:rPr lang="en-US" sz="1300" dirty="0"/>
              <a:t>as we reach 100 iterations, due to heterogeneity-aware load</a:t>
            </a:r>
          </a:p>
          <a:p>
            <a:r>
              <a:rPr lang="en-US" sz="1300" dirty="0"/>
              <a:t>balancing. After 100 iterations, interfering job starts. When the</a:t>
            </a:r>
          </a:p>
          <a:p>
            <a:r>
              <a:rPr lang="en-US" sz="1300" dirty="0"/>
              <a:t>load balancer kicks in, it restores load balance by redistributing</a:t>
            </a:r>
          </a:p>
          <a:p>
            <a:r>
              <a:rPr lang="en-US" sz="1300" dirty="0"/>
              <a:t>tasks among VMs according to Algorithm 1. Now, there is a</a:t>
            </a:r>
          </a:p>
          <a:p>
            <a:r>
              <a:rPr lang="en-US" sz="1300" dirty="0"/>
              <a:t>large gap between the two curves demonstrating the benefits</a:t>
            </a:r>
          </a:p>
          <a:p>
            <a:r>
              <a:rPr lang="en-US" sz="1300" dirty="0"/>
              <a:t>of our refinement based approach, which takes around 3 load</a:t>
            </a:r>
          </a:p>
          <a:p>
            <a:r>
              <a:rPr lang="en-US" sz="1300" dirty="0"/>
              <a:t>balancing steps to gradually reduce the iteration time after</a:t>
            </a:r>
          </a:p>
          <a:p>
            <a:r>
              <a:rPr lang="en-US" sz="1300" dirty="0"/>
              <a:t>interference appears. The interfering job finishes at iteration</a:t>
            </a:r>
          </a:p>
          <a:p>
            <a:r>
              <a:rPr lang="en-US" sz="1300" dirty="0"/>
              <a:t>300 and hence the NoLB curve comes down. There is little</a:t>
            </a:r>
          </a:p>
          <a:p>
            <a:r>
              <a:rPr lang="en-US" sz="1300" dirty="0"/>
              <a:t>reduction in LB curve, since the previous load balancing steps</a:t>
            </a:r>
          </a:p>
          <a:p>
            <a:r>
              <a:rPr lang="en-US" sz="1300" dirty="0"/>
              <a:t>had reduced the impact of interference to a very small amount.</a:t>
            </a:r>
          </a:p>
          <a:p>
            <a:r>
              <a:rPr lang="en-US" sz="1300" dirty="0"/>
              <a:t>The difference between the two curves after that is due to</a:t>
            </a:r>
          </a:p>
          <a:p>
            <a:r>
              <a:rPr lang="en-US" sz="1300" dirty="0"/>
              <a:t>heterogeneity-awareness in load distribution.</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37</a:t>
            </a:fld>
            <a:endParaRPr lang="en-US" dirty="0"/>
          </a:p>
        </p:txBody>
      </p:sp>
    </p:spTree>
    <p:extLst>
      <p:ext uri="{BB962C8B-B14F-4D97-AF65-F5344CB8AC3E}">
        <p14:creationId xmlns:p14="http://schemas.microsoft.com/office/powerpoint/2010/main" val="277503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300" dirty="0"/>
              <a:t>an interfering VM, we achieve up to 45% improvement in</a:t>
            </a:r>
          </a:p>
          <a:p>
            <a:endParaRPr lang="en-US" sz="1300" dirty="0"/>
          </a:p>
          <a:p>
            <a:endParaRPr lang="en-US" sz="1300" dirty="0"/>
          </a:p>
          <a:p>
            <a:r>
              <a:rPr lang="en-US" dirty="0" smtClean="0"/>
              <a:t>500 iterations for Stencil2D and Wave2D and 200 iterations for</a:t>
            </a:r>
          </a:p>
          <a:p>
            <a:r>
              <a:rPr lang="en-US" dirty="0" smtClean="0"/>
              <a:t>Mol3D, with load balancing every 20th step</a:t>
            </a:r>
          </a:p>
          <a:p>
            <a:endParaRPr lang="en-US" sz="1300" dirty="0"/>
          </a:p>
          <a:p>
            <a:r>
              <a:rPr lang="en-US" sz="1300" dirty="0"/>
              <a:t>execution time (Figure 6a). </a:t>
            </a:r>
          </a:p>
          <a:p>
            <a:endParaRPr lang="en-US" sz="1300" dirty="0"/>
          </a:p>
          <a:p>
            <a:r>
              <a:rPr lang="en-US" sz="1300" dirty="0"/>
              <a:t>The amount of benefits is different</a:t>
            </a:r>
          </a:p>
          <a:p>
            <a:r>
              <a:rPr lang="en-US" sz="1300" dirty="0"/>
              <a:t>for different applications, especially in Figure 6b. We studied</a:t>
            </a:r>
          </a:p>
          <a:p>
            <a:r>
              <a:rPr lang="en-US" sz="1300" dirty="0"/>
              <a:t>this behavior using Projections tool and found that our load</a:t>
            </a:r>
          </a:p>
          <a:p>
            <a:r>
              <a:rPr lang="en-US" sz="1300" dirty="0"/>
              <a:t>balancer is distributing tasks well for all applications, but the</a:t>
            </a:r>
          </a:p>
          <a:p>
            <a:r>
              <a:rPr lang="en-US" sz="1300" dirty="0"/>
              <a:t>difference in achieved benefits is due to the different sensitivity</a:t>
            </a:r>
          </a:p>
          <a:p>
            <a:r>
              <a:rPr lang="en-US" sz="1300" dirty="0"/>
              <a:t>of these applications to CPU type and frequency. It can be</a:t>
            </a:r>
          </a:p>
          <a:p>
            <a:r>
              <a:rPr lang="en-US" sz="1300" dirty="0"/>
              <a:t>inferred from Figure 6b that Mol3D is the most sensitive to</a:t>
            </a:r>
          </a:p>
          <a:p>
            <a:r>
              <a:rPr lang="en-US" sz="1300" dirty="0"/>
              <a:t>CPU frequency, having most scope for improvement. Next,</a:t>
            </a:r>
          </a:p>
          <a:p>
            <a:r>
              <a:rPr lang="en-US" sz="1300" dirty="0"/>
              <a:t>Figure 6c shows that our techniques are also effective in the</a:t>
            </a:r>
          </a:p>
          <a:p>
            <a:r>
              <a:rPr lang="en-US" sz="1300" dirty="0"/>
              <a:t>presence of both the effects – the inherent hardware heterogeneity</a:t>
            </a:r>
          </a:p>
          <a:p>
            <a:r>
              <a:rPr lang="en-US" sz="1300" dirty="0"/>
              <a:t>and the heterogeneity introduced by multi-tenancy.</a:t>
            </a:r>
          </a:p>
          <a:p>
            <a:endParaRPr lang="en-US" sz="1300" dirty="0"/>
          </a:p>
          <a:p>
            <a:endParaRPr lang="en-US" sz="1300" dirty="0"/>
          </a:p>
          <a:p>
            <a:r>
              <a:rPr lang="en-US" sz="1300" dirty="0"/>
              <a:t>Another observation from Figure 6 is the variation in the</a:t>
            </a:r>
          </a:p>
          <a:p>
            <a:r>
              <a:rPr lang="en-US" sz="1300" dirty="0"/>
              <a:t>achieved benefits with increasing number of VMs. This is</a:t>
            </a:r>
          </a:p>
          <a:p>
            <a:r>
              <a:rPr lang="en-US" sz="1300" dirty="0"/>
              <a:t>attributed to the tradeoff between two factors: (1) Since there</a:t>
            </a:r>
          </a:p>
          <a:p>
            <a:r>
              <a:rPr lang="en-US" sz="1300" dirty="0"/>
              <a:t>is only one VM sharing physical CPU with interfering VM,</a:t>
            </a:r>
          </a:p>
          <a:p>
            <a:r>
              <a:rPr lang="en-US" sz="1300" dirty="0"/>
              <a:t>running on larger number of VMs implies distributing the work</a:t>
            </a:r>
          </a:p>
          <a:p>
            <a:r>
              <a:rPr lang="en-US" sz="1300" dirty="0"/>
              <a:t>of the overloaded VM to an increasing number of underutilized</a:t>
            </a:r>
          </a:p>
          <a:p>
            <a:r>
              <a:rPr lang="en-US" sz="1300" dirty="0"/>
              <a:t>VMs, which results in larger reduction in execution time (e.g.</a:t>
            </a:r>
          </a:p>
          <a:p>
            <a:r>
              <a:rPr lang="en-US" sz="1300" dirty="0"/>
              <a:t>Figure 6a Mol3D, 8 VM vs. 16 VM). (2) As we scale, the</a:t>
            </a:r>
          </a:p>
          <a:p>
            <a:r>
              <a:rPr lang="en-US" sz="1300" dirty="0"/>
              <a:t>average compute load per VM decreases. Hence, other factors,</a:t>
            </a:r>
          </a:p>
          <a:p>
            <a:r>
              <a:rPr lang="en-US" sz="1300" dirty="0"/>
              <a:t>such as communication time, dominate the total execution</a:t>
            </a:r>
          </a:p>
          <a:p>
            <a:r>
              <a:rPr lang="en-US" sz="1300" dirty="0"/>
              <a:t>time. This implies that even with better load balance and</a:t>
            </a:r>
          </a:p>
          <a:p>
            <a:r>
              <a:rPr lang="en-US" sz="1300" dirty="0"/>
              <a:t>higher % reduction in compute time, overall benefit is small,</a:t>
            </a:r>
          </a:p>
          <a:p>
            <a:r>
              <a:rPr lang="en-US" sz="1300" dirty="0"/>
              <a:t>since communication time is unaffected. Hence, as we scale</a:t>
            </a:r>
          </a:p>
          <a:p>
            <a:r>
              <a:rPr lang="en-US" sz="1300" dirty="0"/>
              <a:t>further, benefits decrease, but they still remain substantial.</a:t>
            </a:r>
          </a:p>
          <a:p>
            <a:endParaRPr lang="en-US" sz="1300" dirty="0"/>
          </a:p>
          <a:p>
            <a:r>
              <a:rPr lang="en-US" sz="1300" dirty="0"/>
              <a:t>Moreover, as we scale, benefits can actually be more important</a:t>
            </a:r>
          </a:p>
          <a:p>
            <a:r>
              <a:rPr lang="en-US" sz="1300" dirty="0"/>
              <a:t>because we save across larger number of processors. As</a:t>
            </a:r>
          </a:p>
          <a:p>
            <a:r>
              <a:rPr lang="en-US" sz="1300" dirty="0"/>
              <a:t>an example, from Figure 6b Stencil2D, we save 18.8% over 32</a:t>
            </a:r>
          </a:p>
          <a:p>
            <a:r>
              <a:rPr lang="en-US" sz="1300" dirty="0"/>
              <a:t>VMs, with absolute savings = 32  0:188  48:09 = 289:28</a:t>
            </a:r>
          </a:p>
          <a:p>
            <a:r>
              <a:rPr lang="en-US" sz="1300" dirty="0"/>
              <a:t>CPU-seconds, where application took 48.09 seconds on 32</a:t>
            </a:r>
          </a:p>
          <a:p>
            <a:r>
              <a:rPr lang="en-US" sz="1300" dirty="0"/>
              <a:t>VMs. Juxtaposing this with 20.5% reduction in time over 16</a:t>
            </a:r>
          </a:p>
          <a:p>
            <a:r>
              <a:rPr lang="en-US" sz="1300" dirty="0"/>
              <a:t>VMs which results in absolute savings = 160:20586:77 =</a:t>
            </a:r>
          </a:p>
          <a:p>
            <a:r>
              <a:rPr lang="en-US" sz="1300" dirty="0"/>
              <a:t>284:32 CPU-seconds, where application took 86.77 seconds on</a:t>
            </a:r>
          </a:p>
          <a:p>
            <a:r>
              <a:rPr lang="en-US" sz="1300" dirty="0"/>
              <a:t>16 VMs, we see that the overall savings are more for 32 VM</a:t>
            </a:r>
          </a:p>
          <a:p>
            <a:r>
              <a:rPr lang="en-US" sz="1300" dirty="0"/>
              <a:t>case compared to 16 VMs. Also, since we achieve higher %</a:t>
            </a:r>
          </a:p>
          <a:p>
            <a:r>
              <a:rPr lang="en-US" sz="1300" dirty="0"/>
              <a:t>benefits with larger problem sizes (Section VI-A3, Figure 5c),</a:t>
            </a:r>
          </a:p>
          <a:p>
            <a:r>
              <a:rPr lang="en-US" sz="1300" dirty="0"/>
              <a:t>the benefits will be even higher for weak scaling compared to</a:t>
            </a:r>
          </a:p>
          <a:p>
            <a:r>
              <a:rPr lang="en-US" sz="1300" dirty="0"/>
              <a:t>strong scaling as the impact of factor 2 above is minimized.</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38</a:t>
            </a:fld>
            <a:endParaRPr lang="en-US" dirty="0"/>
          </a:p>
        </p:txBody>
      </p:sp>
    </p:spTree>
    <p:extLst>
      <p:ext uri="{BB962C8B-B14F-4D97-AF65-F5344CB8AC3E}">
        <p14:creationId xmlns:p14="http://schemas.microsoft.com/office/powerpoint/2010/main" val="2276914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Increase resource util </a:t>
            </a:r>
            <a:r>
              <a:rPr lang="en-US" dirty="0" smtClean="0">
                <a:sym typeface="Wingdings" pitchFamily="2" charset="2"/>
              </a:rPr>
              <a:t> cost savings</a:t>
            </a:r>
          </a:p>
          <a:p>
            <a:endParaRPr lang="en-US" dirty="0" smtClean="0">
              <a:sym typeface="Wingdings" pitchFamily="2" charset="2"/>
            </a:endParaRPr>
          </a:p>
          <a:p>
            <a:r>
              <a:rPr lang="en-US" dirty="0" smtClean="0">
                <a:sym typeface="Wingdings" pitchFamily="2" charset="2"/>
              </a:rPr>
              <a:t>They appear to be conflicting but as we will see, we can actually do good on both</a:t>
            </a:r>
          </a:p>
          <a:p>
            <a:endParaRPr lang="en-US" dirty="0" smtClean="0">
              <a:sym typeface="Wingdings" pitchFamily="2" charset="2"/>
            </a:endParaRPr>
          </a:p>
          <a:p>
            <a:pPr marL="424304" indent="-424304">
              <a:spcBef>
                <a:spcPts val="742"/>
              </a:spcBef>
            </a:pPr>
            <a:r>
              <a:rPr lang="en-US" dirty="0" smtClean="0"/>
              <a:t>Cloud offerings use application-agnostic VM placement</a:t>
            </a:r>
          </a:p>
          <a:p>
            <a:pPr marL="872843" lvl="1" indent="-424304">
              <a:spcBef>
                <a:spcPts val="742"/>
              </a:spcBef>
            </a:pPr>
            <a:r>
              <a:rPr lang="en-US" sz="2100" dirty="0"/>
              <a:t>Poor performance of HPC apps in Cloud</a:t>
            </a:r>
          </a:p>
          <a:p>
            <a:pPr marL="872843" lvl="1" indent="-424304">
              <a:spcBef>
                <a:spcPts val="742"/>
              </a:spcBef>
            </a:pPr>
            <a:r>
              <a:rPr lang="en-US" sz="2100" dirty="0"/>
              <a:t>Cost savings potential through application aware consolidation</a:t>
            </a:r>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680337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pPr lvl="1"/>
            <a:r>
              <a:rPr lang="en-US" dirty="0" smtClean="0"/>
              <a:t>dynamic expand/shrink capability of a job is invaluable in case of dynamic pricing offered by cloud providers, such as Amazon EC2 spot pricing which is based on variable market demands and supply. Such adaptivity gives the user additional ﬂexibility and helps him in obtaining better value for the money spent based on his priorities and deadlines. </a:t>
            </a:r>
          </a:p>
          <a:p>
            <a:pPr lvl="1"/>
            <a:r>
              <a:rPr lang="en-US" dirty="0" smtClean="0"/>
              <a:t>Secondly, from the cloud provider’s perspective, adaptive jobs along with a smart scheduler are pivotal to attain better system utilization, response time, and throughput while following Quality of Service (</a:t>
            </a:r>
            <a:r>
              <a:rPr lang="en-US" dirty="0" err="1" smtClean="0"/>
              <a:t>QoS</a:t>
            </a:r>
            <a:r>
              <a:rPr lang="en-US" dirty="0" smtClean="0"/>
              <a:t>) agreements such as </a:t>
            </a:r>
            <a:r>
              <a:rPr lang="en-US" dirty="0" err="1" smtClean="0"/>
              <a:t>ﬁxed</a:t>
            </a:r>
            <a:r>
              <a:rPr lang="en-US" dirty="0" smtClean="0"/>
              <a:t> execution time for the agreed budget</a:t>
            </a:r>
          </a:p>
          <a:p>
            <a:endParaRPr lang="en-US" dirty="0"/>
          </a:p>
        </p:txBody>
      </p:sp>
      <p:sp>
        <p:nvSpPr>
          <p:cNvPr id="4" name="Slide Number Placeholder 3"/>
          <p:cNvSpPr>
            <a:spLocks noGrp="1"/>
          </p:cNvSpPr>
          <p:nvPr>
            <p:ph type="sldNum" sz="quarter" idx="10"/>
          </p:nvPr>
        </p:nvSpPr>
        <p:spPr/>
        <p:txBody>
          <a:bodyPr/>
          <a:lstStyle/>
          <a:p>
            <a:fld id="{288A7814-755F-42D6-8407-D13B6493AF30}" type="slidenum">
              <a:rPr lang="en-US" smtClean="0"/>
              <a:pPr/>
              <a:t>41</a:t>
            </a:fld>
            <a:endParaRPr lang="en-US"/>
          </a:p>
        </p:txBody>
      </p:sp>
    </p:spTree>
    <p:extLst>
      <p:ext uri="{BB962C8B-B14F-4D97-AF65-F5344CB8AC3E}">
        <p14:creationId xmlns:p14="http://schemas.microsoft.com/office/powerpoint/2010/main" val="3590085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300" dirty="0" smtClean="0"/>
              <a:t>Downloaded SLURM code and doing preliminary investigation.</a:t>
            </a:r>
            <a:r>
              <a:rPr lang="en-US" dirty="0" smtClean="0"/>
              <a:t/>
            </a:r>
            <a:br>
              <a:rPr lang="en-US" dirty="0" smtClean="0"/>
            </a:br>
            <a:r>
              <a:rPr lang="en-US" dirty="0" smtClean="0"/>
              <a:t/>
            </a:r>
            <a:br>
              <a:rPr lang="en-US" dirty="0" smtClean="0"/>
            </a:br>
            <a:r>
              <a:rPr lang="en-US" sz="1300" dirty="0" smtClean="0"/>
              <a:t>In SLURM, job launch can be done by SLURM (using srun), or by application (e.g. we can use charmrun). Job allocation, that is assignment of nodes to a job request, is separate from job launch. SLURM has a manager daemon and a slurmd daemon on each compute node. slurmd daemons are used by srun. We can decide if we want to use srun or not. I recommend we can stick with charmrun for now.</a:t>
            </a:r>
            <a:r>
              <a:rPr lang="en-US" dirty="0" smtClean="0"/>
              <a:t/>
            </a:r>
            <a:br>
              <a:rPr lang="en-US" dirty="0" smtClean="0"/>
            </a:br>
            <a:r>
              <a:rPr lang="en-US" dirty="0" smtClean="0"/>
              <a:t/>
            </a:r>
            <a:br>
              <a:rPr lang="en-US" dirty="0" smtClean="0"/>
            </a:br>
            <a:r>
              <a:rPr lang="en-US" sz="1300" dirty="0" smtClean="0"/>
              <a:t>For shrink/expand, we can add commands like sexpand, sshrink or srealloc analogous to existing SLURM commands (e.g. salloc). srealloc would:</a:t>
            </a:r>
            <a:r>
              <a:rPr lang="en-US" dirty="0" smtClean="0"/>
              <a:t/>
            </a:r>
            <a:br>
              <a:rPr lang="en-US" dirty="0" smtClean="0"/>
            </a:br>
            <a:r>
              <a:rPr lang="en-US" dirty="0" smtClean="0"/>
              <a:t/>
            </a:r>
            <a:br>
              <a:rPr lang="en-US" dirty="0" smtClean="0"/>
            </a:br>
            <a:r>
              <a:rPr lang="en-US" sz="1300" dirty="0" smtClean="0"/>
              <a:t>1. Do the SLURM pre-processing that happens with salloc (e.g database update)</a:t>
            </a:r>
            <a:r>
              <a:rPr lang="en-US" dirty="0" smtClean="0"/>
              <a:t/>
            </a:r>
            <a:br>
              <a:rPr lang="en-US" dirty="0" smtClean="0"/>
            </a:br>
            <a:r>
              <a:rPr lang="en-US" sz="1300" dirty="0" smtClean="0"/>
              <a:t>2. Communicate with the application using CCS</a:t>
            </a:r>
            <a:r>
              <a:rPr lang="en-US" dirty="0" smtClean="0"/>
              <a:t/>
            </a:r>
            <a:br>
              <a:rPr lang="en-US" dirty="0" smtClean="0"/>
            </a:br>
            <a:r>
              <a:rPr lang="en-US" sz="1300" dirty="0" smtClean="0"/>
              <a:t>3. Wait (block?) for some time or expect a response from aplication</a:t>
            </a:r>
            <a:r>
              <a:rPr lang="en-US" dirty="0" smtClean="0"/>
              <a:t/>
            </a:r>
            <a:br>
              <a:rPr lang="en-US" dirty="0" smtClean="0"/>
            </a:br>
            <a:r>
              <a:rPr lang="en-US" sz="1300" dirty="0" smtClean="0"/>
              <a:t>4. Dp SLURM post-processing e.g that happens when a job exits, here part of nodes are reusable in case of shrink.</a:t>
            </a:r>
            <a:r>
              <a:rPr lang="en-US" dirty="0" smtClean="0"/>
              <a:t/>
            </a:r>
            <a:br>
              <a:rPr lang="en-US" dirty="0" smtClean="0"/>
            </a:br>
            <a:r>
              <a:rPr lang="en-US" dirty="0" smtClean="0"/>
              <a:t/>
            </a:r>
            <a:br>
              <a:rPr lang="en-US" dirty="0" smtClean="0"/>
            </a:br>
            <a:r>
              <a:rPr lang="en-US" sz="1300" dirty="0" smtClean="0"/>
              <a:t>Besides this, we will need to add new scheduling algorithms, I think that can be added as a plugin.</a:t>
            </a:r>
            <a:r>
              <a:rPr lang="en-US" dirty="0" smtClean="0"/>
              <a:t/>
            </a:r>
            <a:br>
              <a:rPr lang="en-US" dirty="0" smtClean="0"/>
            </a:br>
            <a:r>
              <a:rPr lang="en-US" dirty="0" smtClean="0"/>
              <a:t/>
            </a:r>
            <a:br>
              <a:rPr lang="en-US" dirty="0" smtClean="0"/>
            </a:br>
            <a:r>
              <a:rPr lang="en-US" sz="1300" dirty="0" smtClean="0"/>
              <a:t>A link to SLURM quickstart:</a:t>
            </a:r>
            <a:r>
              <a:rPr lang="en-US" dirty="0" smtClean="0"/>
              <a:t/>
            </a:r>
            <a:br>
              <a:rPr lang="en-US" dirty="0" smtClean="0"/>
            </a:br>
            <a:r>
              <a:rPr lang="en-US" sz="1300" dirty="0" smtClean="0"/>
              <a:t>https://computing.llnl.gov/linux/slurm/quickstart.html</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43</a:t>
            </a:fld>
            <a:endParaRPr lang="en-US"/>
          </a:p>
        </p:txBody>
      </p:sp>
    </p:spTree>
    <p:extLst>
      <p:ext uri="{BB962C8B-B14F-4D97-AF65-F5344CB8AC3E}">
        <p14:creationId xmlns:p14="http://schemas.microsoft.com/office/powerpoint/2010/main" val="2039393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cloud, what is HPC</a:t>
            </a:r>
          </a:p>
          <a:p>
            <a:endParaRPr lang="en-US" dirty="0" smtClean="0"/>
          </a:p>
          <a:p>
            <a:r>
              <a:rPr lang="en-US" dirty="0" smtClean="0"/>
              <a:t>A model for </a:t>
            </a:r>
            <a:r>
              <a:rPr lang="en-US" dirty="0" err="1" smtClean="0"/>
              <a:t>provinding</a:t>
            </a:r>
            <a:r>
              <a:rPr lang="en-US" dirty="0" smtClean="0"/>
              <a:t> computing as a service .. Shared pool of resources..</a:t>
            </a:r>
          </a:p>
          <a:p>
            <a:endParaRPr lang="en-US" dirty="0" smtClean="0"/>
          </a:p>
          <a:p>
            <a:r>
              <a:rPr lang="en-US" dirty="0" smtClean="0"/>
              <a:t>Cloud computing is a model for enabling ubiquitous, convenient, on-demand network access to a shared </a:t>
            </a:r>
          </a:p>
          <a:p>
            <a:r>
              <a:rPr lang="en-US" dirty="0" smtClean="0"/>
              <a:t>pool of configurable computing resources (e.g., networks, servers, storage, applications, and services) that </a:t>
            </a:r>
          </a:p>
          <a:p>
            <a:r>
              <a:rPr lang="en-US" dirty="0" smtClean="0"/>
              <a:t>can be rapidly provisioned and released with minimal management effort or service provider interaction. </a:t>
            </a:r>
          </a:p>
          <a:p>
            <a:r>
              <a:rPr lang="en-US" dirty="0" smtClean="0"/>
              <a:t>This cloud model is composed of five essential characteristics, three service models, and four deployment </a:t>
            </a:r>
          </a:p>
          <a:p>
            <a:r>
              <a:rPr lang="en-US" dirty="0" smtClean="0"/>
              <a:t>models.</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674587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300" dirty="0" smtClean="0"/>
              <a:t>Downloaded SLURM code and doing preliminary investigation.</a:t>
            </a:r>
            <a:r>
              <a:rPr lang="en-US" dirty="0" smtClean="0"/>
              <a:t/>
            </a:r>
            <a:br>
              <a:rPr lang="en-US" dirty="0" smtClean="0"/>
            </a:br>
            <a:r>
              <a:rPr lang="en-US" dirty="0" smtClean="0"/>
              <a:t/>
            </a:r>
            <a:br>
              <a:rPr lang="en-US" dirty="0" smtClean="0"/>
            </a:br>
            <a:r>
              <a:rPr lang="en-US" sz="1300" dirty="0" smtClean="0"/>
              <a:t>In SLURM, job launch can be done by SLURM (using srun), or by application (e.g. we can use charmrun). Job allocation, that is assignment of nodes to a job request, is separate from job launch. SLURM has a manager daemon and a slurmd daemon on each compute node. slurmd daemons are used by srun. We can decide if we want to use srun or not. I recommend we can stick with charmrun for now.</a:t>
            </a:r>
            <a:r>
              <a:rPr lang="en-US" dirty="0" smtClean="0"/>
              <a:t/>
            </a:r>
            <a:br>
              <a:rPr lang="en-US" dirty="0" smtClean="0"/>
            </a:br>
            <a:r>
              <a:rPr lang="en-US" dirty="0" smtClean="0"/>
              <a:t/>
            </a:r>
            <a:br>
              <a:rPr lang="en-US" dirty="0" smtClean="0"/>
            </a:br>
            <a:r>
              <a:rPr lang="en-US" sz="1300" dirty="0" smtClean="0"/>
              <a:t>For shrink/expand, we can add commands like sexpand, sshrink or srealloc analogous to existing SLURM commands (e.g. salloc). srealloc would:</a:t>
            </a:r>
            <a:r>
              <a:rPr lang="en-US" dirty="0" smtClean="0"/>
              <a:t/>
            </a:r>
            <a:br>
              <a:rPr lang="en-US" dirty="0" smtClean="0"/>
            </a:br>
            <a:r>
              <a:rPr lang="en-US" dirty="0" smtClean="0"/>
              <a:t/>
            </a:r>
            <a:br>
              <a:rPr lang="en-US" dirty="0" smtClean="0"/>
            </a:br>
            <a:r>
              <a:rPr lang="en-US" sz="1300" dirty="0" smtClean="0"/>
              <a:t>1. Do the SLURM pre-processing that happens with salloc (e.g database update)</a:t>
            </a:r>
            <a:r>
              <a:rPr lang="en-US" dirty="0" smtClean="0"/>
              <a:t/>
            </a:r>
            <a:br>
              <a:rPr lang="en-US" dirty="0" smtClean="0"/>
            </a:br>
            <a:r>
              <a:rPr lang="en-US" sz="1300" dirty="0" smtClean="0"/>
              <a:t>2. Communicate with the application using CCS</a:t>
            </a:r>
            <a:r>
              <a:rPr lang="en-US" dirty="0" smtClean="0"/>
              <a:t/>
            </a:r>
            <a:br>
              <a:rPr lang="en-US" dirty="0" smtClean="0"/>
            </a:br>
            <a:r>
              <a:rPr lang="en-US" sz="1300" dirty="0" smtClean="0"/>
              <a:t>3. Wait (block?) for some time or expect a response from aplication</a:t>
            </a:r>
            <a:r>
              <a:rPr lang="en-US" dirty="0" smtClean="0"/>
              <a:t/>
            </a:r>
            <a:br>
              <a:rPr lang="en-US" dirty="0" smtClean="0"/>
            </a:br>
            <a:r>
              <a:rPr lang="en-US" sz="1300" dirty="0" smtClean="0"/>
              <a:t>4. Dp SLURM post-processing e.g that happens when a job exits, here part of nodes are reusable in case of shrink.</a:t>
            </a:r>
            <a:r>
              <a:rPr lang="en-US" dirty="0" smtClean="0"/>
              <a:t/>
            </a:r>
            <a:br>
              <a:rPr lang="en-US" dirty="0" smtClean="0"/>
            </a:br>
            <a:r>
              <a:rPr lang="en-US" dirty="0" smtClean="0"/>
              <a:t/>
            </a:r>
            <a:br>
              <a:rPr lang="en-US" dirty="0" smtClean="0"/>
            </a:br>
            <a:r>
              <a:rPr lang="en-US" sz="1300" dirty="0" smtClean="0"/>
              <a:t>Besides this, we will need to add new scheduling algorithms, I think that can be added as a plugin.</a:t>
            </a:r>
            <a:r>
              <a:rPr lang="en-US" dirty="0" smtClean="0"/>
              <a:t/>
            </a:r>
            <a:br>
              <a:rPr lang="en-US" dirty="0" smtClean="0"/>
            </a:br>
            <a:r>
              <a:rPr lang="en-US" dirty="0" smtClean="0"/>
              <a:t/>
            </a:r>
            <a:br>
              <a:rPr lang="en-US" dirty="0" smtClean="0"/>
            </a:br>
            <a:r>
              <a:rPr lang="en-US" sz="1300" dirty="0" smtClean="0"/>
              <a:t>A link to SLURM quickstart:</a:t>
            </a:r>
            <a:r>
              <a:rPr lang="en-US" dirty="0" smtClean="0"/>
              <a:t/>
            </a:r>
            <a:br>
              <a:rPr lang="en-US" dirty="0" smtClean="0"/>
            </a:br>
            <a:r>
              <a:rPr lang="en-US" sz="1300" dirty="0" smtClean="0"/>
              <a:t>https://computing.llnl.gov/linux/slurm/quickstart.html</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44</a:t>
            </a:fld>
            <a:endParaRPr lang="en-US"/>
          </a:p>
        </p:txBody>
      </p:sp>
    </p:spTree>
    <p:extLst>
      <p:ext uri="{BB962C8B-B14F-4D97-AF65-F5344CB8AC3E}">
        <p14:creationId xmlns:p14="http://schemas.microsoft.com/office/powerpoint/2010/main" val="2039393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300" dirty="0" smtClean="0"/>
              <a:t>Downloaded SLURM code and doing preliminary investigation.</a:t>
            </a:r>
            <a:r>
              <a:rPr lang="en-US" dirty="0" smtClean="0"/>
              <a:t/>
            </a:r>
            <a:br>
              <a:rPr lang="en-US" dirty="0" smtClean="0"/>
            </a:br>
            <a:r>
              <a:rPr lang="en-US" dirty="0" smtClean="0"/>
              <a:t/>
            </a:r>
            <a:br>
              <a:rPr lang="en-US" dirty="0" smtClean="0"/>
            </a:br>
            <a:r>
              <a:rPr lang="en-US" sz="1300" dirty="0" smtClean="0"/>
              <a:t>In SLURM, job launch can be done by SLURM (using srun), or by application (e.g. we can use charmrun). Job allocation, that is assignment of nodes to a job request, is separate from job launch. SLURM has a manager daemon and a slurmd daemon on each compute node. slurmd daemons are used by srun. We can decide if we want to use srun or not. I recommend we can stick with charmrun for now.</a:t>
            </a:r>
            <a:r>
              <a:rPr lang="en-US" dirty="0" smtClean="0"/>
              <a:t/>
            </a:r>
            <a:br>
              <a:rPr lang="en-US" dirty="0" smtClean="0"/>
            </a:br>
            <a:r>
              <a:rPr lang="en-US" dirty="0" smtClean="0"/>
              <a:t/>
            </a:r>
            <a:br>
              <a:rPr lang="en-US" dirty="0" smtClean="0"/>
            </a:br>
            <a:r>
              <a:rPr lang="en-US" sz="1300" dirty="0" smtClean="0"/>
              <a:t>For shrink/expand, we can add commands like sexpand, sshrink or srealloc analogous to existing SLURM commands (e.g. salloc). srealloc would:</a:t>
            </a:r>
            <a:r>
              <a:rPr lang="en-US" dirty="0" smtClean="0"/>
              <a:t/>
            </a:r>
            <a:br>
              <a:rPr lang="en-US" dirty="0" smtClean="0"/>
            </a:br>
            <a:r>
              <a:rPr lang="en-US" dirty="0" smtClean="0"/>
              <a:t/>
            </a:r>
            <a:br>
              <a:rPr lang="en-US" dirty="0" smtClean="0"/>
            </a:br>
            <a:r>
              <a:rPr lang="en-US" sz="1300" dirty="0" smtClean="0"/>
              <a:t>1. Do the SLURM pre-processing that happens with salloc (e.g database update)</a:t>
            </a:r>
            <a:r>
              <a:rPr lang="en-US" dirty="0" smtClean="0"/>
              <a:t/>
            </a:r>
            <a:br>
              <a:rPr lang="en-US" dirty="0" smtClean="0"/>
            </a:br>
            <a:r>
              <a:rPr lang="en-US" sz="1300" dirty="0" smtClean="0"/>
              <a:t>2. Communicate with the application using CCS</a:t>
            </a:r>
            <a:r>
              <a:rPr lang="en-US" dirty="0" smtClean="0"/>
              <a:t/>
            </a:r>
            <a:br>
              <a:rPr lang="en-US" dirty="0" smtClean="0"/>
            </a:br>
            <a:r>
              <a:rPr lang="en-US" sz="1300" dirty="0" smtClean="0"/>
              <a:t>3. Wait (block?) for some time or expect a response from aplication</a:t>
            </a:r>
            <a:r>
              <a:rPr lang="en-US" dirty="0" smtClean="0"/>
              <a:t/>
            </a:r>
            <a:br>
              <a:rPr lang="en-US" dirty="0" smtClean="0"/>
            </a:br>
            <a:r>
              <a:rPr lang="en-US" sz="1300" dirty="0" smtClean="0"/>
              <a:t>4. Dp SLURM post-processing e.g that happens when a job exits, here part of nodes are reusable in case of shrink.</a:t>
            </a:r>
            <a:r>
              <a:rPr lang="en-US" dirty="0" smtClean="0"/>
              <a:t/>
            </a:r>
            <a:br>
              <a:rPr lang="en-US" dirty="0" smtClean="0"/>
            </a:br>
            <a:r>
              <a:rPr lang="en-US" dirty="0" smtClean="0"/>
              <a:t/>
            </a:r>
            <a:br>
              <a:rPr lang="en-US" dirty="0" smtClean="0"/>
            </a:br>
            <a:r>
              <a:rPr lang="en-US" sz="1300" dirty="0" smtClean="0"/>
              <a:t>Besides this, we will need to add new scheduling algorithms, I think that can be added as a plugin.</a:t>
            </a:r>
            <a:r>
              <a:rPr lang="en-US" dirty="0" smtClean="0"/>
              <a:t/>
            </a:r>
            <a:br>
              <a:rPr lang="en-US" dirty="0" smtClean="0"/>
            </a:br>
            <a:r>
              <a:rPr lang="en-US" dirty="0" smtClean="0"/>
              <a:t/>
            </a:r>
            <a:br>
              <a:rPr lang="en-US" dirty="0" smtClean="0"/>
            </a:br>
            <a:r>
              <a:rPr lang="en-US" sz="1300" dirty="0" smtClean="0"/>
              <a:t>A link to SLURM quickstart:</a:t>
            </a:r>
            <a:r>
              <a:rPr lang="en-US" dirty="0" smtClean="0"/>
              <a:t/>
            </a:r>
            <a:br>
              <a:rPr lang="en-US" dirty="0" smtClean="0"/>
            </a:br>
            <a:r>
              <a:rPr lang="en-US" sz="1300" dirty="0" smtClean="0"/>
              <a:t>https://computing.llnl.gov/linux/slurm/quickstart.html</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45</a:t>
            </a:fld>
            <a:endParaRPr lang="en-US"/>
          </a:p>
        </p:txBody>
      </p:sp>
    </p:spTree>
    <p:extLst>
      <p:ext uri="{BB962C8B-B14F-4D97-AF65-F5344CB8AC3E}">
        <p14:creationId xmlns:p14="http://schemas.microsoft.com/office/powerpoint/2010/main" val="2039393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smtClean="0"/>
          </a:p>
          <a:p>
            <a:r>
              <a:rPr lang="en-US" dirty="0" smtClean="0"/>
              <a:t>Amazon</a:t>
            </a:r>
            <a:r>
              <a:rPr lang="en-US" baseline="0" dirty="0" smtClean="0"/>
              <a:t> offers 2 types of VM instances – reserved/on-demand and spot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Spot instances offer the unused cloud capacity at a dynamically varying</a:t>
            </a:r>
          </a:p>
          <a:p>
            <a:r>
              <a:rPr lang="en-US" sz="1200" kern="1200" baseline="0" dirty="0" smtClean="0">
                <a:solidFill>
                  <a:schemeClr val="tx1"/>
                </a:solidFill>
                <a:latin typeface="+mn-lt"/>
                <a:ea typeface="+mn-ea"/>
                <a:cs typeface="+mn-cs"/>
              </a:rPr>
              <a:t>price, typically very small compared to on-demand instance price.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Spot instances work on a</a:t>
            </a:r>
          </a:p>
          <a:p>
            <a:r>
              <a:rPr lang="en-US" sz="1200" kern="1200" baseline="0" dirty="0" smtClean="0">
                <a:solidFill>
                  <a:schemeClr val="tx1"/>
                </a:solidFill>
                <a:latin typeface="+mn-lt"/>
                <a:ea typeface="+mn-ea"/>
                <a:cs typeface="+mn-cs"/>
              </a:rPr>
              <a:t>bidding based model. A users places her bid for compute power. If and when her bid exceeds</a:t>
            </a:r>
          </a:p>
          <a:p>
            <a:r>
              <a:rPr lang="en-US" sz="1200" kern="1200" baseline="0" dirty="0" smtClean="0">
                <a:solidFill>
                  <a:schemeClr val="tx1"/>
                </a:solidFill>
                <a:latin typeface="+mn-lt"/>
                <a:ea typeface="+mn-ea"/>
                <a:cs typeface="+mn-cs"/>
              </a:rPr>
              <a:t>the current spot price, instances are allocated to the user. When the spot price exceeds the</a:t>
            </a:r>
          </a:p>
          <a:p>
            <a:r>
              <a:rPr lang="en-US" sz="1200" kern="1200" baseline="0" dirty="0" smtClean="0">
                <a:solidFill>
                  <a:schemeClr val="tx1"/>
                </a:solidFill>
                <a:latin typeface="+mn-lt"/>
                <a:ea typeface="+mn-ea"/>
                <a:cs typeface="+mn-cs"/>
              </a:rPr>
              <a:t>bid, the instances are terminated without notice. The user is charged with the spot price</a:t>
            </a:r>
          </a:p>
          <a:p>
            <a:r>
              <a:rPr lang="en-US" sz="1200" kern="1200" baseline="0" dirty="0" smtClean="0">
                <a:solidFill>
                  <a:schemeClr val="tx1"/>
                </a:solidFill>
                <a:latin typeface="+mn-lt"/>
                <a:ea typeface="+mn-ea"/>
                <a:cs typeface="+mn-cs"/>
              </a:rPr>
              <a:t>at the start of each instance-hour.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spot price changes periodically based on supply and</a:t>
            </a:r>
          </a:p>
          <a:p>
            <a:r>
              <a:rPr lang="en-US" sz="1200" kern="1200" baseline="0" dirty="0" smtClean="0">
                <a:solidFill>
                  <a:schemeClr val="tx1"/>
                </a:solidFill>
                <a:latin typeface="+mn-lt"/>
                <a:ea typeface="+mn-ea"/>
                <a:cs typeface="+mn-cs"/>
              </a:rPr>
              <a:t>demand.</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46</a:t>
            </a:fld>
            <a:endParaRPr lang="en-US"/>
          </a:p>
        </p:txBody>
      </p:sp>
    </p:spTree>
    <p:extLst>
      <p:ext uri="{BB962C8B-B14F-4D97-AF65-F5344CB8AC3E}">
        <p14:creationId xmlns:p14="http://schemas.microsoft.com/office/powerpoint/2010/main" val="2039393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300" dirty="0" smtClean="0"/>
              <a:t>Downloaded SLURM code and doing preliminary investigation.</a:t>
            </a:r>
            <a:r>
              <a:rPr lang="en-US" dirty="0" smtClean="0"/>
              <a:t/>
            </a:r>
            <a:br>
              <a:rPr lang="en-US" dirty="0" smtClean="0"/>
            </a:br>
            <a:r>
              <a:rPr lang="en-US" dirty="0" smtClean="0"/>
              <a:t/>
            </a:r>
            <a:br>
              <a:rPr lang="en-US" dirty="0" smtClean="0"/>
            </a:br>
            <a:r>
              <a:rPr lang="en-US" sz="1300" dirty="0" smtClean="0"/>
              <a:t>In SLURM, job launch can be done by SLURM (using srun), or by application (e.g. we can use charmrun). Job allocation, that is assignment of nodes to a job request, is separate from job launch. SLURM has a manager daemon and a slurmd daemon on each compute node. slurmd daemons are used by srun. We can decide if we want to use srun or not. I recommend we can stick with charmrun for now.</a:t>
            </a:r>
            <a:r>
              <a:rPr lang="en-US" dirty="0" smtClean="0"/>
              <a:t/>
            </a:r>
            <a:br>
              <a:rPr lang="en-US" dirty="0" smtClean="0"/>
            </a:br>
            <a:r>
              <a:rPr lang="en-US" dirty="0" smtClean="0"/>
              <a:t/>
            </a:r>
            <a:br>
              <a:rPr lang="en-US" dirty="0" smtClean="0"/>
            </a:br>
            <a:r>
              <a:rPr lang="en-US" sz="1300" dirty="0" smtClean="0"/>
              <a:t>For shrink/expand, we can add commands like sexpand, sshrink or srealloc analogous to existing SLURM commands (e.g. salloc). srealloc would:</a:t>
            </a:r>
            <a:r>
              <a:rPr lang="en-US" dirty="0" smtClean="0"/>
              <a:t/>
            </a:r>
            <a:br>
              <a:rPr lang="en-US" dirty="0" smtClean="0"/>
            </a:br>
            <a:r>
              <a:rPr lang="en-US" dirty="0" smtClean="0"/>
              <a:t/>
            </a:r>
            <a:br>
              <a:rPr lang="en-US" dirty="0" smtClean="0"/>
            </a:br>
            <a:r>
              <a:rPr lang="en-US" sz="1300" dirty="0" smtClean="0"/>
              <a:t>1. Do the SLURM pre-processing that happens with salloc (e.g database update)</a:t>
            </a:r>
            <a:r>
              <a:rPr lang="en-US" dirty="0" smtClean="0"/>
              <a:t/>
            </a:r>
            <a:br>
              <a:rPr lang="en-US" dirty="0" smtClean="0"/>
            </a:br>
            <a:r>
              <a:rPr lang="en-US" sz="1300" dirty="0" smtClean="0"/>
              <a:t>2. Communicate with the application using CCS</a:t>
            </a:r>
            <a:r>
              <a:rPr lang="en-US" dirty="0" smtClean="0"/>
              <a:t/>
            </a:r>
            <a:br>
              <a:rPr lang="en-US" dirty="0" smtClean="0"/>
            </a:br>
            <a:r>
              <a:rPr lang="en-US" sz="1300" dirty="0" smtClean="0"/>
              <a:t>3. Wait (block?) for some time or expect a response from aplication</a:t>
            </a:r>
            <a:r>
              <a:rPr lang="en-US" dirty="0" smtClean="0"/>
              <a:t/>
            </a:r>
            <a:br>
              <a:rPr lang="en-US" dirty="0" smtClean="0"/>
            </a:br>
            <a:r>
              <a:rPr lang="en-US" sz="1300" dirty="0" smtClean="0"/>
              <a:t>4. Dp SLURM post-processing e.g that happens when a job exits, here part of nodes are reusable in case of shrink.</a:t>
            </a:r>
            <a:r>
              <a:rPr lang="en-US" dirty="0" smtClean="0"/>
              <a:t/>
            </a:r>
            <a:br>
              <a:rPr lang="en-US" dirty="0" smtClean="0"/>
            </a:br>
            <a:r>
              <a:rPr lang="en-US" dirty="0" smtClean="0"/>
              <a:t/>
            </a:r>
            <a:br>
              <a:rPr lang="en-US" dirty="0" smtClean="0"/>
            </a:br>
            <a:r>
              <a:rPr lang="en-US" sz="1300" dirty="0" smtClean="0"/>
              <a:t>Besides this, we will need to add new scheduling algorithms, I think that can be added as a plugin.</a:t>
            </a:r>
            <a:r>
              <a:rPr lang="en-US" dirty="0" smtClean="0"/>
              <a:t/>
            </a:r>
            <a:br>
              <a:rPr lang="en-US" dirty="0" smtClean="0"/>
            </a:br>
            <a:r>
              <a:rPr lang="en-US" dirty="0" smtClean="0"/>
              <a:t/>
            </a:r>
            <a:br>
              <a:rPr lang="en-US" dirty="0" smtClean="0"/>
            </a:br>
            <a:r>
              <a:rPr lang="en-US" sz="1300" dirty="0" smtClean="0"/>
              <a:t>A link to SLURM quickstart:</a:t>
            </a:r>
            <a:r>
              <a:rPr lang="en-US" dirty="0" smtClean="0"/>
              <a:t/>
            </a:r>
            <a:br>
              <a:rPr lang="en-US" dirty="0" smtClean="0"/>
            </a:br>
            <a:r>
              <a:rPr lang="en-US" sz="1300" dirty="0" smtClean="0"/>
              <a:t>https://computing.llnl.gov/linux/slurm/quickstart.html</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47</a:t>
            </a:fld>
            <a:endParaRPr lang="en-US"/>
          </a:p>
        </p:txBody>
      </p:sp>
    </p:spTree>
    <p:extLst>
      <p:ext uri="{BB962C8B-B14F-4D97-AF65-F5344CB8AC3E}">
        <p14:creationId xmlns:p14="http://schemas.microsoft.com/office/powerpoint/2010/main" val="2039393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So far we discussed the </a:t>
            </a:r>
            <a:r>
              <a:rPr lang="en-US" dirty="0" err="1" smtClean="0"/>
              <a:t>perf</a:t>
            </a:r>
            <a:r>
              <a:rPr lang="en-US" dirty="0" smtClean="0"/>
              <a:t> evaluation</a:t>
            </a:r>
            <a:r>
              <a:rPr lang="en-US" baseline="0" dirty="0" smtClean="0"/>
              <a:t> results and some </a:t>
            </a:r>
            <a:r>
              <a:rPr lang="en-US" dirty="0" smtClean="0"/>
              <a:t>techniques for bridging</a:t>
            </a:r>
            <a:r>
              <a:rPr lang="en-US" baseline="0" dirty="0" smtClean="0"/>
              <a:t> the gap.. Does that mean we can use a model for </a:t>
            </a:r>
            <a:r>
              <a:rPr lang="en-US" baseline="0" dirty="0" err="1" smtClean="0"/>
              <a:t>hpc</a:t>
            </a:r>
            <a:r>
              <a:rPr lang="en-US" baseline="0" dirty="0" smtClean="0"/>
              <a:t> in </a:t>
            </a:r>
            <a:r>
              <a:rPr lang="en-US" baseline="0" dirty="0" err="1" smtClean="0"/>
              <a:t>clpud</a:t>
            </a:r>
            <a:r>
              <a:rPr lang="en-US" baseline="0" dirty="0" smtClean="0"/>
              <a:t> where sc can be substituted by clouds?</a:t>
            </a:r>
            <a:endParaRPr lang="en-US" dirty="0" smtClean="0"/>
          </a:p>
          <a:p>
            <a:endParaRPr lang="en-US" dirty="0" smtClean="0"/>
          </a:p>
          <a:p>
            <a:endParaRPr lang="en-US" dirty="0" smtClean="0"/>
          </a:p>
          <a:p>
            <a:r>
              <a:rPr lang="en-US" dirty="0" smtClean="0"/>
              <a:t>Increase resource util </a:t>
            </a:r>
            <a:r>
              <a:rPr lang="en-US" dirty="0" smtClean="0">
                <a:sym typeface="Wingdings" pitchFamily="2" charset="2"/>
              </a:rPr>
              <a:t> cost savings</a:t>
            </a:r>
          </a:p>
          <a:p>
            <a:endParaRPr lang="en-US" dirty="0" smtClean="0">
              <a:sym typeface="Wingdings" pitchFamily="2" charset="2"/>
            </a:endParaRPr>
          </a:p>
          <a:p>
            <a:r>
              <a:rPr lang="en-US" dirty="0" smtClean="0">
                <a:sym typeface="Wingdings" pitchFamily="2" charset="2"/>
              </a:rPr>
              <a:t>They appear to be conflicting but as we will see, we can actually do good on both</a:t>
            </a:r>
          </a:p>
          <a:p>
            <a:endParaRPr lang="en-US" dirty="0" smtClean="0">
              <a:sym typeface="Wingdings" pitchFamily="2" charset="2"/>
            </a:endParaRPr>
          </a:p>
          <a:p>
            <a:pPr marL="424304" indent="-424304">
              <a:spcBef>
                <a:spcPts val="742"/>
              </a:spcBef>
            </a:pPr>
            <a:r>
              <a:rPr lang="en-US" dirty="0" smtClean="0"/>
              <a:t>Cloud offerings use application-agnostic VM placement</a:t>
            </a:r>
          </a:p>
          <a:p>
            <a:pPr marL="872843" lvl="1" indent="-424304">
              <a:spcBef>
                <a:spcPts val="742"/>
              </a:spcBef>
            </a:pPr>
            <a:r>
              <a:rPr lang="en-US" sz="2100" dirty="0"/>
              <a:t>Poor performance of HPC apps in Cloud</a:t>
            </a:r>
          </a:p>
          <a:p>
            <a:pPr marL="872843" lvl="1" indent="-424304">
              <a:spcBef>
                <a:spcPts val="742"/>
              </a:spcBef>
            </a:pPr>
            <a:r>
              <a:rPr lang="en-US" sz="2100" dirty="0"/>
              <a:t>Cost savings potential through application aware consolidation</a:t>
            </a:r>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680337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a:buNone/>
            </a:pPr>
            <a:r>
              <a:rPr lang="en-US" dirty="0" smtClean="0"/>
              <a:t>To justify</a:t>
            </a:r>
            <a:r>
              <a:rPr lang="en-US" baseline="0" dirty="0" smtClean="0"/>
              <a:t> our position and evaluate the benefits.. We present both perspectives..</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49</a:t>
            </a:fld>
            <a:endParaRPr lang="en-US" dirty="0"/>
          </a:p>
        </p:txBody>
      </p:sp>
    </p:spTree>
    <p:extLst>
      <p:ext uri="{BB962C8B-B14F-4D97-AF65-F5344CB8AC3E}">
        <p14:creationId xmlns:p14="http://schemas.microsoft.com/office/powerpoint/2010/main" val="2460569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Application to</a:t>
            </a:r>
            <a:r>
              <a:rPr lang="en-US" baseline="0" dirty="0" smtClean="0"/>
              <a:t> app</a:t>
            </a:r>
          </a:p>
          <a:p>
            <a:r>
              <a:rPr lang="en-US" baseline="0" dirty="0" smtClean="0"/>
              <a:t>scale</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50</a:t>
            </a:fld>
            <a:endParaRPr lang="en-US" dirty="0"/>
          </a:p>
        </p:txBody>
      </p:sp>
    </p:spTree>
    <p:extLst>
      <p:ext uri="{BB962C8B-B14F-4D97-AF65-F5344CB8AC3E}">
        <p14:creationId xmlns:p14="http://schemas.microsoft.com/office/powerpoint/2010/main" val="1815090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We will come back to this point in proposed work section.</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51</a:t>
            </a:fld>
            <a:endParaRPr lang="en-US"/>
          </a:p>
        </p:txBody>
      </p:sp>
    </p:spTree>
    <p:extLst>
      <p:ext uri="{BB962C8B-B14F-4D97-AF65-F5344CB8AC3E}">
        <p14:creationId xmlns:p14="http://schemas.microsoft.com/office/powerpoint/2010/main" val="1596216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300" dirty="0" smtClean="0"/>
              <a:t>App</a:t>
            </a:r>
            <a:r>
              <a:rPr lang="en-US" sz="1300" baseline="0" dirty="0" smtClean="0"/>
              <a:t> </a:t>
            </a:r>
            <a:r>
              <a:rPr lang="en-US" sz="1300" baseline="0" dirty="0" err="1" smtClean="0"/>
              <a:t>charact</a:t>
            </a:r>
            <a:r>
              <a:rPr lang="en-US" sz="1300" baseline="0" dirty="0" smtClean="0"/>
              <a:t> for complex </a:t>
            </a:r>
            <a:r>
              <a:rPr lang="en-US" sz="1300" baseline="0" dirty="0" err="1" smtClean="0"/>
              <a:t>hpc</a:t>
            </a:r>
            <a:r>
              <a:rPr lang="en-US" sz="1300" baseline="0" dirty="0" smtClean="0"/>
              <a:t> apps is extremely challenging problem.. In this thesis, we focus on the mapping issues.. That is you have some benchmarking data..</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52</a:t>
            </a:fld>
            <a:endParaRPr lang="en-US" dirty="0"/>
          </a:p>
        </p:txBody>
      </p:sp>
    </p:spTree>
    <p:extLst>
      <p:ext uri="{BB962C8B-B14F-4D97-AF65-F5344CB8AC3E}">
        <p14:creationId xmlns:p14="http://schemas.microsoft.com/office/powerpoint/2010/main" val="20393937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For</a:t>
            </a:r>
            <a:r>
              <a:rPr lang="en-US" baseline="0" dirty="0" smtClean="0"/>
              <a:t> </a:t>
            </a:r>
            <a:r>
              <a:rPr lang="en-US" baseline="0" dirty="0" err="1" smtClean="0"/>
              <a:t>AppPartition</a:t>
            </a:r>
            <a:r>
              <a:rPr lang="en-US" baseline="0" dirty="0" smtClean="0"/>
              <a:t> –</a:t>
            </a:r>
          </a:p>
          <a:p>
            <a:endParaRPr lang="en-US" baseline="0" dirty="0" smtClean="0"/>
          </a:p>
          <a:p>
            <a:r>
              <a:rPr lang="en-US" baseline="0" dirty="0" smtClean="0"/>
              <a:t>Take </a:t>
            </a:r>
            <a:r>
              <a:rPr lang="en-US" baseline="0" dirty="0" err="1" smtClean="0"/>
              <a:t>avg</a:t>
            </a:r>
            <a:r>
              <a:rPr lang="en-US" baseline="0" dirty="0" smtClean="0"/>
              <a:t> slowdown along vertical dimension.. Sort cloud </a:t>
            </a:r>
            <a:r>
              <a:rPr lang="en-US" baseline="0" dirty="0" err="1" smtClean="0"/>
              <a:t>vs</a:t>
            </a:r>
            <a:r>
              <a:rPr lang="en-US" baseline="0" dirty="0" smtClean="0"/>
              <a:t> sc.. Assign lowest according to </a:t>
            </a:r>
            <a:r>
              <a:rPr lang="en-US" baseline="0" dirty="0" err="1" smtClean="0"/>
              <a:t>equi</a:t>
            </a:r>
            <a:r>
              <a:rPr lang="en-US" baseline="0" dirty="0" smtClean="0"/>
              <a:t>-partition</a:t>
            </a:r>
          </a:p>
          <a:p>
            <a:r>
              <a:rPr lang="en-US" baseline="0" dirty="0" smtClean="0"/>
              <a:t>Then cluster </a:t>
            </a:r>
            <a:r>
              <a:rPr lang="en-US" baseline="0" dirty="0" err="1" smtClean="0"/>
              <a:t>vs</a:t>
            </a:r>
            <a:r>
              <a:rPr lang="en-US" baseline="0" dirty="0" smtClean="0"/>
              <a:t> sc and assign lowest according to equip</a:t>
            </a:r>
          </a:p>
          <a:p>
            <a:endParaRPr lang="en-US" baseline="0" dirty="0" smtClean="0"/>
          </a:p>
          <a:p>
            <a:r>
              <a:rPr lang="en-US" baseline="0" dirty="0" smtClean="0"/>
              <a:t>For </a:t>
            </a:r>
            <a:r>
              <a:rPr lang="en-US" baseline="0" dirty="0" err="1" smtClean="0"/>
              <a:t>scalePartition</a:t>
            </a:r>
            <a:r>
              <a:rPr lang="en-US" baseline="0" dirty="0" smtClean="0"/>
              <a:t>.. </a:t>
            </a:r>
            <a:r>
              <a:rPr lang="en-US" baseline="0" dirty="0" err="1" smtClean="0"/>
              <a:t>Equipart</a:t>
            </a:r>
            <a:r>
              <a:rPr lang="en-US" baseline="0" dirty="0" smtClean="0"/>
              <a:t>..</a:t>
            </a:r>
          </a:p>
          <a:p>
            <a:endParaRPr lang="en-US" baseline="0" dirty="0" smtClean="0"/>
          </a:p>
          <a:p>
            <a:r>
              <a:rPr lang="en-US" baseline="0" dirty="0" smtClean="0"/>
              <a:t>Diagonal </a:t>
            </a:r>
            <a:r>
              <a:rPr lang="en-US" baseline="0" dirty="0" err="1" smtClean="0"/>
              <a:t>heurstic</a:t>
            </a:r>
            <a:r>
              <a:rPr lang="en-US" baseline="0" dirty="0" smtClean="0"/>
              <a:t>…</a:t>
            </a:r>
          </a:p>
        </p:txBody>
      </p:sp>
      <p:sp>
        <p:nvSpPr>
          <p:cNvPr id="4" name="Slide Number Placeholder 3"/>
          <p:cNvSpPr>
            <a:spLocks noGrp="1"/>
          </p:cNvSpPr>
          <p:nvPr>
            <p:ph type="sldNum" sz="quarter" idx="10"/>
          </p:nvPr>
        </p:nvSpPr>
        <p:spPr/>
        <p:txBody>
          <a:bodyPr/>
          <a:lstStyle/>
          <a:p>
            <a:fld id="{45799506-F4B2-49EF-A1F8-F1D79E5D869B}" type="slidenum">
              <a:rPr lang="en-US" smtClean="0"/>
              <a:pPr/>
              <a:t>53</a:t>
            </a:fld>
            <a:endParaRPr lang="en-US" dirty="0"/>
          </a:p>
        </p:txBody>
      </p:sp>
    </p:spTree>
    <p:extLst>
      <p:ext uri="{BB962C8B-B14F-4D97-AF65-F5344CB8AC3E}">
        <p14:creationId xmlns:p14="http://schemas.microsoft.com/office/powerpoint/2010/main" val="2039393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High Performance Computing (HPC) refers to the practice of aggregating computing power</a:t>
            </a:r>
          </a:p>
          <a:p>
            <a:r>
              <a:rPr lang="en-US" sz="1200" b="0" i="0" u="none" strike="noStrike" kern="1200" baseline="0" dirty="0" smtClean="0">
                <a:solidFill>
                  <a:schemeClr val="tx1"/>
                </a:solidFill>
                <a:latin typeface="+mn-lt"/>
                <a:ea typeface="+mn-ea"/>
                <a:cs typeface="+mn-cs"/>
              </a:rPr>
              <a:t>to deliver much higher performance than typical desktop/laptop computers with the goals</a:t>
            </a:r>
          </a:p>
          <a:p>
            <a:r>
              <a:rPr lang="en-US" sz="1200" b="0" i="0" u="none" strike="noStrike" kern="1200" baseline="0" dirty="0" smtClean="0">
                <a:solidFill>
                  <a:schemeClr val="tx1"/>
                </a:solidFill>
                <a:latin typeface="+mn-lt"/>
                <a:ea typeface="+mn-ea"/>
                <a:cs typeface="+mn-cs"/>
              </a:rPr>
              <a:t>of solving computationally intensive applications in science, engineering, or business. HPC</a:t>
            </a:r>
          </a:p>
          <a:p>
            <a:r>
              <a:rPr lang="en-US" sz="1200" b="0" i="0" u="none" strike="noStrike" kern="1200" baseline="0" dirty="0" smtClean="0">
                <a:solidFill>
                  <a:schemeClr val="tx1"/>
                </a:solidFill>
                <a:latin typeface="+mn-lt"/>
                <a:ea typeface="+mn-ea"/>
                <a:cs typeface="+mn-cs"/>
              </a:rPr>
              <a:t>has traditionally been restricted to a niche segment comprising scientists who use super-</a:t>
            </a:r>
          </a:p>
          <a:p>
            <a:r>
              <a:rPr lang="en-US" sz="1200" b="0" i="0" u="none" strike="noStrike" kern="1200" baseline="0" dirty="0" smtClean="0">
                <a:solidFill>
                  <a:schemeClr val="tx1"/>
                </a:solidFill>
                <a:latin typeface="+mn-lt"/>
                <a:ea typeface="+mn-ea"/>
                <a:cs typeface="+mn-cs"/>
              </a:rPr>
              <a:t>computers at national laboratories to enhance human knowledge by understanding how the</a:t>
            </a:r>
          </a:p>
          <a:p>
            <a:r>
              <a:rPr lang="en-US" sz="1200" b="0" i="0" u="none" strike="noStrike" kern="1200" baseline="0" dirty="0" smtClean="0">
                <a:solidFill>
                  <a:schemeClr val="tx1"/>
                </a:solidFill>
                <a:latin typeface="+mn-lt"/>
                <a:ea typeface="+mn-ea"/>
                <a:cs typeface="+mn-cs"/>
              </a:rPr>
              <a:t>universe works. They use the tremendous computational power to understand how </a:t>
            </a:r>
            <a:r>
              <a:rPr lang="en-US" sz="1200" b="0" i="0" u="none" strike="noStrike" kern="1200" baseline="0" dirty="0" err="1" smtClean="0">
                <a:solidFill>
                  <a:schemeClr val="tx1"/>
                </a:solidFill>
                <a:latin typeface="+mn-lt"/>
                <a:ea typeface="+mn-ea"/>
                <a:cs typeface="+mn-cs"/>
              </a:rPr>
              <a:t>scientic</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phenomena operate and evolve in </a:t>
            </a:r>
            <a:r>
              <a:rPr lang="en-US" sz="1200" b="0" i="0" u="none" strike="noStrike" kern="1200" baseline="0" dirty="0" err="1" smtClean="0">
                <a:solidFill>
                  <a:schemeClr val="tx1"/>
                </a:solidFill>
                <a:latin typeface="+mn-lt"/>
                <a:ea typeface="+mn-ea"/>
                <a:cs typeface="+mn-cs"/>
              </a:rPr>
              <a:t>scientic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elds</a:t>
            </a:r>
            <a:r>
              <a:rPr lang="en-US" sz="1200" b="0" i="0" u="none" strike="noStrike" kern="1200" baseline="0" dirty="0" smtClean="0">
                <a:solidFill>
                  <a:schemeClr val="tx1"/>
                </a:solidFill>
                <a:latin typeface="+mn-lt"/>
                <a:ea typeface="+mn-ea"/>
                <a:cs typeface="+mn-cs"/>
              </a:rPr>
              <a:t> such as cosmology, molecular dynamics,</a:t>
            </a:r>
          </a:p>
          <a:p>
            <a:r>
              <a:rPr lang="en-US" sz="1200" b="0" i="0" u="none" strike="noStrike" kern="1200" baseline="0" dirty="0" smtClean="0">
                <a:solidFill>
                  <a:schemeClr val="tx1"/>
                </a:solidFill>
                <a:latin typeface="+mn-lt"/>
                <a:ea typeface="+mn-ea"/>
                <a:cs typeface="+mn-cs"/>
              </a:rPr>
              <a:t>quantum chemistry, climate, and human genetics. More recently, HPC is also being used in</a:t>
            </a:r>
          </a:p>
          <a:p>
            <a:r>
              <a:rPr lang="en-US" sz="1200" b="0" i="0" u="none" strike="noStrike" kern="1200" baseline="0" dirty="0" smtClean="0">
                <a:solidFill>
                  <a:schemeClr val="tx1"/>
                </a:solidFill>
                <a:latin typeface="+mn-lt"/>
                <a:ea typeface="+mn-ea"/>
                <a:cs typeface="+mn-cs"/>
              </a:rPr>
              <a:t>industry for business and analytics. According to November 2013 top500 list, 56.4% of top</a:t>
            </a:r>
          </a:p>
          <a:p>
            <a:r>
              <a:rPr lang="en-US" sz="1200" b="0" i="0" u="none" strike="noStrike" kern="1200" baseline="0" dirty="0" smtClean="0">
                <a:solidFill>
                  <a:schemeClr val="tx1"/>
                </a:solidFill>
                <a:latin typeface="+mn-lt"/>
                <a:ea typeface="+mn-ea"/>
                <a:cs typeface="+mn-cs"/>
              </a:rPr>
              <a:t>500 supercomputing systems are used by industry</a:t>
            </a:r>
            <a:endParaRPr lang="en-US" dirty="0" smtClean="0"/>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8</a:t>
            </a:fld>
            <a:endParaRPr lang="en-US"/>
          </a:p>
        </p:txBody>
      </p:sp>
    </p:spTree>
    <p:extLst>
      <p:ext uri="{BB962C8B-B14F-4D97-AF65-F5344CB8AC3E}">
        <p14:creationId xmlns:p14="http://schemas.microsoft.com/office/powerpoint/2010/main" val="17532085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300" dirty="0" smtClean="0"/>
              <a:t>Downloaded SLURM code and doing preliminary investigation.</a:t>
            </a:r>
            <a:r>
              <a:rPr lang="en-US" dirty="0" smtClean="0"/>
              <a:t/>
            </a:r>
            <a:br>
              <a:rPr lang="en-US" dirty="0" smtClean="0"/>
            </a:br>
            <a:r>
              <a:rPr lang="en-US" dirty="0" smtClean="0"/>
              <a:t/>
            </a:r>
            <a:br>
              <a:rPr lang="en-US" dirty="0" smtClean="0"/>
            </a:br>
            <a:r>
              <a:rPr lang="en-US" sz="1300" dirty="0" smtClean="0"/>
              <a:t>In SLURM, job launch can be done by SLURM (using srun), or by application (e.g. we can use charmrun). Job allocation, that is assignment of nodes to a job request, is separate from job launch. SLURM has a manager daemon and a slurmd daemon on each compute node. slurmd daemons are used by srun. We can decide if we want to use srun or not. I recommend we can stick with charmrun for now.</a:t>
            </a:r>
            <a:r>
              <a:rPr lang="en-US" dirty="0" smtClean="0"/>
              <a:t/>
            </a:r>
            <a:br>
              <a:rPr lang="en-US" dirty="0" smtClean="0"/>
            </a:br>
            <a:r>
              <a:rPr lang="en-US" dirty="0" smtClean="0"/>
              <a:t/>
            </a:r>
            <a:br>
              <a:rPr lang="en-US" dirty="0" smtClean="0"/>
            </a:br>
            <a:r>
              <a:rPr lang="en-US" sz="1300" dirty="0" smtClean="0"/>
              <a:t>For shrink/expand, we can add commands like sexpand, sshrink or srealloc analogous to existing SLURM commands (e.g. salloc). srealloc would:</a:t>
            </a:r>
            <a:r>
              <a:rPr lang="en-US" dirty="0" smtClean="0"/>
              <a:t/>
            </a:r>
            <a:br>
              <a:rPr lang="en-US" dirty="0" smtClean="0"/>
            </a:br>
            <a:r>
              <a:rPr lang="en-US" dirty="0" smtClean="0"/>
              <a:t/>
            </a:r>
            <a:br>
              <a:rPr lang="en-US" dirty="0" smtClean="0"/>
            </a:br>
            <a:r>
              <a:rPr lang="en-US" sz="1300" dirty="0" smtClean="0"/>
              <a:t>1. Do the SLURM pre-processing that happens with salloc (e.g database update)</a:t>
            </a:r>
            <a:r>
              <a:rPr lang="en-US" dirty="0" smtClean="0"/>
              <a:t/>
            </a:r>
            <a:br>
              <a:rPr lang="en-US" dirty="0" smtClean="0"/>
            </a:br>
            <a:r>
              <a:rPr lang="en-US" sz="1300" dirty="0" smtClean="0"/>
              <a:t>2. Communicate with the application using CCS</a:t>
            </a:r>
            <a:r>
              <a:rPr lang="en-US" dirty="0" smtClean="0"/>
              <a:t/>
            </a:r>
            <a:br>
              <a:rPr lang="en-US" dirty="0" smtClean="0"/>
            </a:br>
            <a:r>
              <a:rPr lang="en-US" sz="1300" dirty="0" smtClean="0"/>
              <a:t>3. Wait (block?) for some time or expect a response from aplication</a:t>
            </a:r>
            <a:r>
              <a:rPr lang="en-US" dirty="0" smtClean="0"/>
              <a:t/>
            </a:r>
            <a:br>
              <a:rPr lang="en-US" dirty="0" smtClean="0"/>
            </a:br>
            <a:r>
              <a:rPr lang="en-US" sz="1300" dirty="0" smtClean="0"/>
              <a:t>4. Dp SLURM post-processing e.g that happens when a job exits, here part of nodes are reusable in case of shrink.</a:t>
            </a:r>
            <a:r>
              <a:rPr lang="en-US" dirty="0" smtClean="0"/>
              <a:t/>
            </a:r>
            <a:br>
              <a:rPr lang="en-US" dirty="0" smtClean="0"/>
            </a:br>
            <a:r>
              <a:rPr lang="en-US" dirty="0" smtClean="0"/>
              <a:t/>
            </a:r>
            <a:br>
              <a:rPr lang="en-US" dirty="0" smtClean="0"/>
            </a:br>
            <a:r>
              <a:rPr lang="en-US" sz="1300" dirty="0" smtClean="0"/>
              <a:t>Besides this, we will need to add new scheduling algorithms, I think that can be added as a plugin.</a:t>
            </a:r>
            <a:r>
              <a:rPr lang="en-US" dirty="0" smtClean="0"/>
              <a:t/>
            </a:r>
            <a:br>
              <a:rPr lang="en-US" dirty="0" smtClean="0"/>
            </a:br>
            <a:r>
              <a:rPr lang="en-US" dirty="0" smtClean="0"/>
              <a:t/>
            </a:r>
            <a:br>
              <a:rPr lang="en-US" dirty="0" smtClean="0"/>
            </a:br>
            <a:r>
              <a:rPr lang="en-US" sz="1300" dirty="0" smtClean="0"/>
              <a:t>A link to SLURM quickstart:</a:t>
            </a:r>
            <a:r>
              <a:rPr lang="en-US" dirty="0" smtClean="0"/>
              <a:t/>
            </a:r>
            <a:br>
              <a:rPr lang="en-US" dirty="0" smtClean="0"/>
            </a:br>
            <a:r>
              <a:rPr lang="en-US" sz="1300" dirty="0" smtClean="0"/>
              <a:t>https://computing.llnl.gov/linux/slurm/quickstart.html</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54</a:t>
            </a:fld>
            <a:endParaRPr lang="en-US" dirty="0"/>
          </a:p>
        </p:txBody>
      </p:sp>
    </p:spTree>
    <p:extLst>
      <p:ext uri="{BB962C8B-B14F-4D97-AF65-F5344CB8AC3E}">
        <p14:creationId xmlns:p14="http://schemas.microsoft.com/office/powerpoint/2010/main" val="20393937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300" dirty="0" smtClean="0"/>
              <a:t>Downloaded SLURM code and doing preliminary investigation.</a:t>
            </a:r>
            <a:r>
              <a:rPr lang="en-US" dirty="0" smtClean="0"/>
              <a:t/>
            </a:r>
            <a:br>
              <a:rPr lang="en-US" dirty="0" smtClean="0"/>
            </a:br>
            <a:r>
              <a:rPr lang="en-US" dirty="0" smtClean="0"/>
              <a:t/>
            </a:r>
            <a:br>
              <a:rPr lang="en-US" dirty="0" smtClean="0"/>
            </a:br>
            <a:r>
              <a:rPr lang="en-US" sz="1300" dirty="0" smtClean="0"/>
              <a:t>In SLURM, job launch can be done by SLURM (using srun), or by application (e.g. we can use charmrun). Job allocation, that is assignment of nodes to a job request, is separate from job launch. SLURM has a manager daemon and a slurmd daemon on each compute node. slurmd daemons are used by srun. We can decide if we want to use srun or not. I recommend we can stick with charmrun for now.</a:t>
            </a:r>
            <a:r>
              <a:rPr lang="en-US" dirty="0" smtClean="0"/>
              <a:t/>
            </a:r>
            <a:br>
              <a:rPr lang="en-US" dirty="0" smtClean="0"/>
            </a:br>
            <a:r>
              <a:rPr lang="en-US" dirty="0" smtClean="0"/>
              <a:t/>
            </a:r>
            <a:br>
              <a:rPr lang="en-US" dirty="0" smtClean="0"/>
            </a:br>
            <a:r>
              <a:rPr lang="en-US" sz="1300" dirty="0" smtClean="0"/>
              <a:t>For shrink/expand, we can add commands like sexpand, sshrink or srealloc analogous to existing SLURM commands (e.g. salloc). srealloc would:</a:t>
            </a:r>
            <a:r>
              <a:rPr lang="en-US" dirty="0" smtClean="0"/>
              <a:t/>
            </a:r>
            <a:br>
              <a:rPr lang="en-US" dirty="0" smtClean="0"/>
            </a:br>
            <a:r>
              <a:rPr lang="en-US" dirty="0" smtClean="0"/>
              <a:t/>
            </a:r>
            <a:br>
              <a:rPr lang="en-US" dirty="0" smtClean="0"/>
            </a:br>
            <a:r>
              <a:rPr lang="en-US" sz="1300" dirty="0" smtClean="0"/>
              <a:t>1. Do the SLURM pre-processing that happens with salloc (e.g database update)</a:t>
            </a:r>
            <a:r>
              <a:rPr lang="en-US" dirty="0" smtClean="0"/>
              <a:t/>
            </a:r>
            <a:br>
              <a:rPr lang="en-US" dirty="0" smtClean="0"/>
            </a:br>
            <a:r>
              <a:rPr lang="en-US" sz="1300" dirty="0" smtClean="0"/>
              <a:t>2. Communicate with the application using CCS</a:t>
            </a:r>
            <a:r>
              <a:rPr lang="en-US" dirty="0" smtClean="0"/>
              <a:t/>
            </a:r>
            <a:br>
              <a:rPr lang="en-US" dirty="0" smtClean="0"/>
            </a:br>
            <a:r>
              <a:rPr lang="en-US" sz="1300" dirty="0" smtClean="0"/>
              <a:t>3. Wait (block?) for some time or expect a response from aplication</a:t>
            </a:r>
            <a:r>
              <a:rPr lang="en-US" dirty="0" smtClean="0"/>
              <a:t/>
            </a:r>
            <a:br>
              <a:rPr lang="en-US" dirty="0" smtClean="0"/>
            </a:br>
            <a:r>
              <a:rPr lang="en-US" sz="1300" dirty="0" smtClean="0"/>
              <a:t>4. Dp SLURM post-processing e.g that happens when a job exits, here part of nodes are reusable in case of shrink.</a:t>
            </a:r>
            <a:r>
              <a:rPr lang="en-US" dirty="0" smtClean="0"/>
              <a:t/>
            </a:r>
            <a:br>
              <a:rPr lang="en-US" dirty="0" smtClean="0"/>
            </a:br>
            <a:r>
              <a:rPr lang="en-US" dirty="0" smtClean="0"/>
              <a:t/>
            </a:r>
            <a:br>
              <a:rPr lang="en-US" dirty="0" smtClean="0"/>
            </a:br>
            <a:r>
              <a:rPr lang="en-US" sz="1300" dirty="0" smtClean="0"/>
              <a:t>Besides this, we will need to add new scheduling algorithms, I think that can be added as a plugin.</a:t>
            </a:r>
            <a:r>
              <a:rPr lang="en-US" dirty="0" smtClean="0"/>
              <a:t/>
            </a:r>
            <a:br>
              <a:rPr lang="en-US" dirty="0" smtClean="0"/>
            </a:br>
            <a:r>
              <a:rPr lang="en-US" dirty="0" smtClean="0"/>
              <a:t/>
            </a:r>
            <a:br>
              <a:rPr lang="en-US" dirty="0" smtClean="0"/>
            </a:br>
            <a:r>
              <a:rPr lang="en-US" sz="1300" dirty="0" smtClean="0"/>
              <a:t>A link to SLURM quickstart:</a:t>
            </a:r>
            <a:r>
              <a:rPr lang="en-US" dirty="0" smtClean="0"/>
              <a:t/>
            </a:r>
            <a:br>
              <a:rPr lang="en-US" dirty="0" smtClean="0"/>
            </a:br>
            <a:r>
              <a:rPr lang="en-US" sz="1300" dirty="0" smtClean="0"/>
              <a:t>https://computing.llnl.gov/linux/slurm/quickstart.html</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55</a:t>
            </a:fld>
            <a:endParaRPr lang="en-US" dirty="0"/>
          </a:p>
        </p:txBody>
      </p:sp>
    </p:spTree>
    <p:extLst>
      <p:ext uri="{BB962C8B-B14F-4D97-AF65-F5344CB8AC3E}">
        <p14:creationId xmlns:p14="http://schemas.microsoft.com/office/powerpoint/2010/main" val="20393937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300" dirty="0" smtClean="0"/>
              <a:t>Downloaded SLURM code and doing preliminary investigation.</a:t>
            </a:r>
            <a:r>
              <a:rPr lang="en-US" dirty="0" smtClean="0"/>
              <a:t/>
            </a:r>
            <a:br>
              <a:rPr lang="en-US" dirty="0" smtClean="0"/>
            </a:br>
            <a:r>
              <a:rPr lang="en-US" dirty="0" smtClean="0"/>
              <a:t/>
            </a:r>
            <a:br>
              <a:rPr lang="en-US" dirty="0" smtClean="0"/>
            </a:br>
            <a:r>
              <a:rPr lang="en-US" sz="1300" dirty="0" smtClean="0"/>
              <a:t>In SLURM, job launch can be done by SLURM (using srun), or by application (e.g. we can use charmrun). Job allocation, that is assignment of nodes to a job request, is separate from job launch. SLURM has a manager daemon and a slurmd daemon on each compute node. slurmd daemons are used by srun. We can decide if we want to use srun or not. I recommend we can stick with charmrun for now.</a:t>
            </a:r>
            <a:r>
              <a:rPr lang="en-US" dirty="0" smtClean="0"/>
              <a:t/>
            </a:r>
            <a:br>
              <a:rPr lang="en-US" dirty="0" smtClean="0"/>
            </a:br>
            <a:r>
              <a:rPr lang="en-US" dirty="0" smtClean="0"/>
              <a:t/>
            </a:r>
            <a:br>
              <a:rPr lang="en-US" dirty="0" smtClean="0"/>
            </a:br>
            <a:r>
              <a:rPr lang="en-US" sz="1300" dirty="0" smtClean="0"/>
              <a:t>For shrink/expand, we can add commands like sexpand, sshrink or srealloc analogous to existing SLURM commands (e.g. salloc). srealloc would:</a:t>
            </a:r>
            <a:r>
              <a:rPr lang="en-US" dirty="0" smtClean="0"/>
              <a:t/>
            </a:r>
            <a:br>
              <a:rPr lang="en-US" dirty="0" smtClean="0"/>
            </a:br>
            <a:r>
              <a:rPr lang="en-US" dirty="0" smtClean="0"/>
              <a:t/>
            </a:r>
            <a:br>
              <a:rPr lang="en-US" dirty="0" smtClean="0"/>
            </a:br>
            <a:r>
              <a:rPr lang="en-US" sz="1300" dirty="0" smtClean="0"/>
              <a:t>1. Do the SLURM pre-processing that happens with salloc (e.g database update)</a:t>
            </a:r>
            <a:r>
              <a:rPr lang="en-US" dirty="0" smtClean="0"/>
              <a:t/>
            </a:r>
            <a:br>
              <a:rPr lang="en-US" dirty="0" smtClean="0"/>
            </a:br>
            <a:r>
              <a:rPr lang="en-US" sz="1300" dirty="0" smtClean="0"/>
              <a:t>2. Communicate with the application using CCS</a:t>
            </a:r>
            <a:r>
              <a:rPr lang="en-US" dirty="0" smtClean="0"/>
              <a:t/>
            </a:r>
            <a:br>
              <a:rPr lang="en-US" dirty="0" smtClean="0"/>
            </a:br>
            <a:r>
              <a:rPr lang="en-US" sz="1300" dirty="0" smtClean="0"/>
              <a:t>3. Wait (block?) for some time or expect a response from aplication</a:t>
            </a:r>
            <a:r>
              <a:rPr lang="en-US" dirty="0" smtClean="0"/>
              <a:t/>
            </a:r>
            <a:br>
              <a:rPr lang="en-US" dirty="0" smtClean="0"/>
            </a:br>
            <a:r>
              <a:rPr lang="en-US" sz="1300" dirty="0" smtClean="0"/>
              <a:t>4. Dp SLURM post-processing e.g that happens when a job exits, here part of nodes are reusable in case of shrink.</a:t>
            </a:r>
            <a:r>
              <a:rPr lang="en-US" dirty="0" smtClean="0"/>
              <a:t/>
            </a:r>
            <a:br>
              <a:rPr lang="en-US" dirty="0" smtClean="0"/>
            </a:br>
            <a:r>
              <a:rPr lang="en-US" dirty="0" smtClean="0"/>
              <a:t/>
            </a:r>
            <a:br>
              <a:rPr lang="en-US" dirty="0" smtClean="0"/>
            </a:br>
            <a:r>
              <a:rPr lang="en-US" sz="1300" dirty="0" smtClean="0"/>
              <a:t>Besides this, we will need to add new scheduling algorithms, I think that can be added as a plugin.</a:t>
            </a:r>
            <a:r>
              <a:rPr lang="en-US" dirty="0" smtClean="0"/>
              <a:t/>
            </a:r>
            <a:br>
              <a:rPr lang="en-US" dirty="0" smtClean="0"/>
            </a:br>
            <a:r>
              <a:rPr lang="en-US" dirty="0" smtClean="0"/>
              <a:t/>
            </a:r>
            <a:br>
              <a:rPr lang="en-US" dirty="0" smtClean="0"/>
            </a:br>
            <a:r>
              <a:rPr lang="en-US" sz="1300" dirty="0" smtClean="0"/>
              <a:t>A link to SLURM quickstart:</a:t>
            </a:r>
            <a:r>
              <a:rPr lang="en-US" dirty="0" smtClean="0"/>
              <a:t/>
            </a:r>
            <a:br>
              <a:rPr lang="en-US" dirty="0" smtClean="0"/>
            </a:br>
            <a:r>
              <a:rPr lang="en-US" sz="1300" dirty="0" smtClean="0"/>
              <a:t>https://computing.llnl.gov/linux/slurm/quickstart.html</a:t>
            </a:r>
            <a:endParaRPr lang="en-US" dirty="0"/>
          </a:p>
        </p:txBody>
      </p:sp>
      <p:sp>
        <p:nvSpPr>
          <p:cNvPr id="4" name="Slide Number Placeholder 3"/>
          <p:cNvSpPr>
            <a:spLocks noGrp="1"/>
          </p:cNvSpPr>
          <p:nvPr>
            <p:ph type="sldNum" sz="quarter" idx="10"/>
          </p:nvPr>
        </p:nvSpPr>
        <p:spPr/>
        <p:txBody>
          <a:bodyPr/>
          <a:lstStyle/>
          <a:p>
            <a:fld id="{45799506-F4B2-49EF-A1F8-F1D79E5D869B}" type="slidenum">
              <a:rPr lang="en-US" smtClean="0"/>
              <a:pPr/>
              <a:t>56</a:t>
            </a:fld>
            <a:endParaRPr lang="en-US" dirty="0"/>
          </a:p>
        </p:txBody>
      </p:sp>
    </p:spTree>
    <p:extLst>
      <p:ext uri="{BB962C8B-B14F-4D97-AF65-F5344CB8AC3E}">
        <p14:creationId xmlns:p14="http://schemas.microsoft.com/office/powerpoint/2010/main" val="20393937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57</a:t>
            </a:fld>
            <a:endParaRPr lang="en-US"/>
          </a:p>
        </p:txBody>
      </p:sp>
    </p:spTree>
    <p:extLst>
      <p:ext uri="{BB962C8B-B14F-4D97-AF65-F5344CB8AC3E}">
        <p14:creationId xmlns:p14="http://schemas.microsoft.com/office/powerpoint/2010/main" val="1817859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High Performance Computing (HPC) refers to the practice of aggregating computing power</a:t>
            </a:r>
          </a:p>
          <a:p>
            <a:r>
              <a:rPr lang="en-US" sz="1200" b="0" i="0" u="none" strike="noStrike" kern="1200" baseline="0" dirty="0" smtClean="0">
                <a:solidFill>
                  <a:schemeClr val="tx1"/>
                </a:solidFill>
                <a:latin typeface="+mn-lt"/>
                <a:ea typeface="+mn-ea"/>
                <a:cs typeface="+mn-cs"/>
              </a:rPr>
              <a:t>to deliver much higher performance than typical desktop/laptop computers with the goals</a:t>
            </a:r>
          </a:p>
          <a:p>
            <a:r>
              <a:rPr lang="en-US" sz="1200" b="0" i="0" u="none" strike="noStrike" kern="1200" baseline="0" dirty="0" smtClean="0">
                <a:solidFill>
                  <a:schemeClr val="tx1"/>
                </a:solidFill>
                <a:latin typeface="+mn-lt"/>
                <a:ea typeface="+mn-ea"/>
                <a:cs typeface="+mn-cs"/>
              </a:rPr>
              <a:t>of solving computationally intensive applications in science, engineering, or business. HPC</a:t>
            </a:r>
          </a:p>
          <a:p>
            <a:r>
              <a:rPr lang="en-US" sz="1200" b="0" i="0" u="none" strike="noStrike" kern="1200" baseline="0" dirty="0" smtClean="0">
                <a:solidFill>
                  <a:schemeClr val="tx1"/>
                </a:solidFill>
                <a:latin typeface="+mn-lt"/>
                <a:ea typeface="+mn-ea"/>
                <a:cs typeface="+mn-cs"/>
              </a:rPr>
              <a:t>has traditionally been restricted to a niche segment comprising scientists who use super-</a:t>
            </a:r>
          </a:p>
          <a:p>
            <a:r>
              <a:rPr lang="en-US" sz="1200" b="0" i="0" u="none" strike="noStrike" kern="1200" baseline="0" dirty="0" smtClean="0">
                <a:solidFill>
                  <a:schemeClr val="tx1"/>
                </a:solidFill>
                <a:latin typeface="+mn-lt"/>
                <a:ea typeface="+mn-ea"/>
                <a:cs typeface="+mn-cs"/>
              </a:rPr>
              <a:t>computers at national laboratories to enhance human knowledge by understanding how the</a:t>
            </a:r>
          </a:p>
          <a:p>
            <a:r>
              <a:rPr lang="en-US" sz="1200" b="0" i="0" u="none" strike="noStrike" kern="1200" baseline="0" dirty="0" smtClean="0">
                <a:solidFill>
                  <a:schemeClr val="tx1"/>
                </a:solidFill>
                <a:latin typeface="+mn-lt"/>
                <a:ea typeface="+mn-ea"/>
                <a:cs typeface="+mn-cs"/>
              </a:rPr>
              <a:t>universe works. They use the tremendous computational power to understand how </a:t>
            </a:r>
            <a:r>
              <a:rPr lang="en-US" sz="1200" b="0" i="0" u="none" strike="noStrike" kern="1200" baseline="0" dirty="0" err="1" smtClean="0">
                <a:solidFill>
                  <a:schemeClr val="tx1"/>
                </a:solidFill>
                <a:latin typeface="+mn-lt"/>
                <a:ea typeface="+mn-ea"/>
                <a:cs typeface="+mn-cs"/>
              </a:rPr>
              <a:t>scientic</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phenomena operate and evolve in </a:t>
            </a:r>
            <a:r>
              <a:rPr lang="en-US" sz="1200" b="0" i="0" u="none" strike="noStrike" kern="1200" baseline="0" dirty="0" err="1" smtClean="0">
                <a:solidFill>
                  <a:schemeClr val="tx1"/>
                </a:solidFill>
                <a:latin typeface="+mn-lt"/>
                <a:ea typeface="+mn-ea"/>
                <a:cs typeface="+mn-cs"/>
              </a:rPr>
              <a:t>scientic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elds</a:t>
            </a:r>
            <a:r>
              <a:rPr lang="en-US" sz="1200" b="0" i="0" u="none" strike="noStrike" kern="1200" baseline="0" dirty="0" smtClean="0">
                <a:solidFill>
                  <a:schemeClr val="tx1"/>
                </a:solidFill>
                <a:latin typeface="+mn-lt"/>
                <a:ea typeface="+mn-ea"/>
                <a:cs typeface="+mn-cs"/>
              </a:rPr>
              <a:t> such as cosmology, molecular dynamics,</a:t>
            </a:r>
          </a:p>
          <a:p>
            <a:r>
              <a:rPr lang="en-US" sz="1200" b="0" i="0" u="none" strike="noStrike" kern="1200" baseline="0" dirty="0" smtClean="0">
                <a:solidFill>
                  <a:schemeClr val="tx1"/>
                </a:solidFill>
                <a:latin typeface="+mn-lt"/>
                <a:ea typeface="+mn-ea"/>
                <a:cs typeface="+mn-cs"/>
              </a:rPr>
              <a:t>quantum chemistry, climate, and human genetics. More recently, HPC is also being used in</a:t>
            </a:r>
          </a:p>
          <a:p>
            <a:r>
              <a:rPr lang="en-US" sz="1200" b="0" i="0" u="none" strike="noStrike" kern="1200" baseline="0" dirty="0" smtClean="0">
                <a:solidFill>
                  <a:schemeClr val="tx1"/>
                </a:solidFill>
                <a:latin typeface="+mn-lt"/>
                <a:ea typeface="+mn-ea"/>
                <a:cs typeface="+mn-cs"/>
              </a:rPr>
              <a:t>industry for business and analytics. According to November 2013 top500 list, 56.4% of top</a:t>
            </a:r>
          </a:p>
          <a:p>
            <a:r>
              <a:rPr lang="en-US" sz="1200" b="0" i="0" u="none" strike="noStrike" kern="1200" baseline="0" dirty="0" smtClean="0">
                <a:solidFill>
                  <a:schemeClr val="tx1"/>
                </a:solidFill>
                <a:latin typeface="+mn-lt"/>
                <a:ea typeface="+mn-ea"/>
                <a:cs typeface="+mn-cs"/>
              </a:rPr>
              <a:t>500 supercomputing systems are used by industry</a:t>
            </a:r>
            <a:endParaRPr lang="en-US" dirty="0" smtClean="0"/>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58</a:t>
            </a:fld>
            <a:endParaRPr lang="en-US"/>
          </a:p>
        </p:txBody>
      </p:sp>
    </p:spTree>
    <p:extLst>
      <p:ext uri="{BB962C8B-B14F-4D97-AF65-F5344CB8AC3E}">
        <p14:creationId xmlns:p14="http://schemas.microsoft.com/office/powerpoint/2010/main" val="3494923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High Performance Computing (HPC) refers to the practice of aggregating computing power</a:t>
            </a:r>
          </a:p>
          <a:p>
            <a:r>
              <a:rPr lang="en-US" sz="1200" b="0" i="0" u="none" strike="noStrike" kern="1200" baseline="0" dirty="0" smtClean="0">
                <a:solidFill>
                  <a:schemeClr val="tx1"/>
                </a:solidFill>
                <a:latin typeface="+mn-lt"/>
                <a:ea typeface="+mn-ea"/>
                <a:cs typeface="+mn-cs"/>
              </a:rPr>
              <a:t>to deliver much higher performance than typical desktop/laptop computers with the goals</a:t>
            </a:r>
          </a:p>
          <a:p>
            <a:r>
              <a:rPr lang="en-US" sz="1200" b="0" i="0" u="none" strike="noStrike" kern="1200" baseline="0" dirty="0" smtClean="0">
                <a:solidFill>
                  <a:schemeClr val="tx1"/>
                </a:solidFill>
                <a:latin typeface="+mn-lt"/>
                <a:ea typeface="+mn-ea"/>
                <a:cs typeface="+mn-cs"/>
              </a:rPr>
              <a:t>of solving computationally intensive applications in science, engineering, or business. HPC</a:t>
            </a:r>
          </a:p>
          <a:p>
            <a:r>
              <a:rPr lang="en-US" sz="1200" b="0" i="0" u="none" strike="noStrike" kern="1200" baseline="0" dirty="0" smtClean="0">
                <a:solidFill>
                  <a:schemeClr val="tx1"/>
                </a:solidFill>
                <a:latin typeface="+mn-lt"/>
                <a:ea typeface="+mn-ea"/>
                <a:cs typeface="+mn-cs"/>
              </a:rPr>
              <a:t>has traditionally been restricted to a niche segment comprising scientists who use super-</a:t>
            </a:r>
          </a:p>
          <a:p>
            <a:r>
              <a:rPr lang="en-US" sz="1200" b="0" i="0" u="none" strike="noStrike" kern="1200" baseline="0" dirty="0" smtClean="0">
                <a:solidFill>
                  <a:schemeClr val="tx1"/>
                </a:solidFill>
                <a:latin typeface="+mn-lt"/>
                <a:ea typeface="+mn-ea"/>
                <a:cs typeface="+mn-cs"/>
              </a:rPr>
              <a:t>computers at national laboratories to enhance human knowledge by understanding how the</a:t>
            </a:r>
          </a:p>
          <a:p>
            <a:r>
              <a:rPr lang="en-US" sz="1200" b="0" i="0" u="none" strike="noStrike" kern="1200" baseline="0" dirty="0" smtClean="0">
                <a:solidFill>
                  <a:schemeClr val="tx1"/>
                </a:solidFill>
                <a:latin typeface="+mn-lt"/>
                <a:ea typeface="+mn-ea"/>
                <a:cs typeface="+mn-cs"/>
              </a:rPr>
              <a:t>universe works. They use the tremendous computational power to understand how </a:t>
            </a:r>
            <a:r>
              <a:rPr lang="en-US" sz="1200" b="0" i="0" u="none" strike="noStrike" kern="1200" baseline="0" dirty="0" err="1" smtClean="0">
                <a:solidFill>
                  <a:schemeClr val="tx1"/>
                </a:solidFill>
                <a:latin typeface="+mn-lt"/>
                <a:ea typeface="+mn-ea"/>
                <a:cs typeface="+mn-cs"/>
              </a:rPr>
              <a:t>scientic</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phenomena operate and evolve in </a:t>
            </a:r>
            <a:r>
              <a:rPr lang="en-US" sz="1200" b="0" i="0" u="none" strike="noStrike" kern="1200" baseline="0" dirty="0" err="1" smtClean="0">
                <a:solidFill>
                  <a:schemeClr val="tx1"/>
                </a:solidFill>
                <a:latin typeface="+mn-lt"/>
                <a:ea typeface="+mn-ea"/>
                <a:cs typeface="+mn-cs"/>
              </a:rPr>
              <a:t>scientic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elds</a:t>
            </a:r>
            <a:r>
              <a:rPr lang="en-US" sz="1200" b="0" i="0" u="none" strike="noStrike" kern="1200" baseline="0" dirty="0" smtClean="0">
                <a:solidFill>
                  <a:schemeClr val="tx1"/>
                </a:solidFill>
                <a:latin typeface="+mn-lt"/>
                <a:ea typeface="+mn-ea"/>
                <a:cs typeface="+mn-cs"/>
              </a:rPr>
              <a:t> such as cosmology, molecular dynamics,</a:t>
            </a:r>
          </a:p>
          <a:p>
            <a:r>
              <a:rPr lang="en-US" sz="1200" b="0" i="0" u="none" strike="noStrike" kern="1200" baseline="0" dirty="0" smtClean="0">
                <a:solidFill>
                  <a:schemeClr val="tx1"/>
                </a:solidFill>
                <a:latin typeface="+mn-lt"/>
                <a:ea typeface="+mn-ea"/>
                <a:cs typeface="+mn-cs"/>
              </a:rPr>
              <a:t>quantum chemistry, climate, and human genetics. More recently, HPC is also being used in</a:t>
            </a:r>
          </a:p>
          <a:p>
            <a:r>
              <a:rPr lang="en-US" sz="1200" b="0" i="0" u="none" strike="noStrike" kern="1200" baseline="0" dirty="0" smtClean="0">
                <a:solidFill>
                  <a:schemeClr val="tx1"/>
                </a:solidFill>
                <a:latin typeface="+mn-lt"/>
                <a:ea typeface="+mn-ea"/>
                <a:cs typeface="+mn-cs"/>
              </a:rPr>
              <a:t>industry for business and analytics. According to November 2013 top500 list, 56.4% of top</a:t>
            </a:r>
          </a:p>
          <a:p>
            <a:r>
              <a:rPr lang="en-US" sz="1200" b="0" i="0" u="none" strike="noStrike" kern="1200" baseline="0" dirty="0" smtClean="0">
                <a:solidFill>
                  <a:schemeClr val="tx1"/>
                </a:solidFill>
                <a:latin typeface="+mn-lt"/>
                <a:ea typeface="+mn-ea"/>
                <a:cs typeface="+mn-cs"/>
              </a:rPr>
              <a:t>500 supercomputing systems are used by industry</a:t>
            </a:r>
            <a:endParaRPr lang="en-US" dirty="0" smtClean="0"/>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59</a:t>
            </a:fld>
            <a:endParaRPr lang="en-US"/>
          </a:p>
        </p:txBody>
      </p:sp>
    </p:spTree>
    <p:extLst>
      <p:ext uri="{BB962C8B-B14F-4D97-AF65-F5344CB8AC3E}">
        <p14:creationId xmlns:p14="http://schemas.microsoft.com/office/powerpoint/2010/main" val="23659536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300" dirty="0"/>
              <a:t>Goal of increasing the utilization of underutilized resources through </a:t>
            </a:r>
            <a:endParaRPr lang="en-US" sz="1300" dirty="0" smtClean="0"/>
          </a:p>
          <a:p>
            <a:endParaRPr lang="en-US" sz="13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high-level question I wanted to answer in this talk is, can we build a large-scale update-intensive Internet service using and make it cheap, fast, manageable, available at the same time. And I think I answered the question affirmatively. The key insight I used to answer this question is the exploitation of A. S. For example, ….. By using application-specific requirements, we can achieve goals that are often contradicting, such as in cheapness and availability.</a:t>
            </a:r>
          </a:p>
          <a:p>
            <a:endParaRPr lang="en-US" dirty="0" smtClean="0"/>
          </a:p>
          <a:p>
            <a:endParaRPr lang="en-US" dirty="0" smtClean="0"/>
          </a:p>
          <a:p>
            <a:r>
              <a:rPr lang="en-US" dirty="0" smtClean="0"/>
              <a:t>A system for cloud providers..</a:t>
            </a:r>
          </a:p>
          <a:p>
            <a:endParaRPr lang="en-US" dirty="0" smtClean="0"/>
          </a:p>
          <a:p>
            <a:r>
              <a:rPr lang="en-US" dirty="0" smtClean="0"/>
              <a:t>A system for HPC-cloud</a:t>
            </a:r>
            <a:r>
              <a:rPr lang="en-US" baseline="0" dirty="0" smtClean="0"/>
              <a:t> users..</a:t>
            </a:r>
          </a:p>
          <a:p>
            <a:endParaRPr lang="en-US" baseline="0" dirty="0" smtClean="0"/>
          </a:p>
          <a:p>
            <a:r>
              <a:rPr lang="en-US" baseline="0" dirty="0" smtClean="0"/>
              <a:t>Many ideas </a:t>
            </a:r>
            <a:r>
              <a:rPr lang="en-US" baseline="0" dirty="0" err="1" smtClean="0"/>
              <a:t>applicaton</a:t>
            </a:r>
            <a:r>
              <a:rPr lang="en-US" baseline="0" dirty="0" smtClean="0"/>
              <a:t> to </a:t>
            </a:r>
            <a:r>
              <a:rPr lang="en-US" baseline="0" dirty="0" err="1" smtClean="0"/>
              <a:t>exascale</a:t>
            </a:r>
            <a:r>
              <a:rPr lang="en-US" baseline="0" dirty="0" smtClean="0"/>
              <a:t> RTS..</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60</a:t>
            </a:fld>
            <a:endParaRPr lang="en-US"/>
          </a:p>
        </p:txBody>
      </p:sp>
    </p:spTree>
    <p:extLst>
      <p:ext uri="{BB962C8B-B14F-4D97-AF65-F5344CB8AC3E}">
        <p14:creationId xmlns:p14="http://schemas.microsoft.com/office/powerpoint/2010/main" val="17774534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300" dirty="0"/>
              <a:t>Goal of increasing the utilization of underutilized resources through </a:t>
            </a:r>
            <a:endParaRPr lang="en-US" sz="1300" dirty="0" smtClean="0"/>
          </a:p>
          <a:p>
            <a:endParaRPr lang="en-US" sz="13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high-level question I wanted to answer in this talk is, can we build a large-scale update-intensive Internet service using and make it cheap, fast, manageable, available at the same time. And I think I answered the question affirmatively. The key insight I used to answer this question is the exploitation of A. S. For example, ….. By using application-specific requirements, we can achieve goals that are often contradicting, such as in cheapness and availability.</a:t>
            </a:r>
          </a:p>
          <a:p>
            <a:endParaRPr lang="en-US" dirty="0" smtClean="0"/>
          </a:p>
          <a:p>
            <a:endParaRPr lang="en-US" dirty="0" smtClean="0"/>
          </a:p>
          <a:p>
            <a:r>
              <a:rPr lang="en-US" dirty="0" smtClean="0"/>
              <a:t>A system for cloud providers..</a:t>
            </a:r>
          </a:p>
          <a:p>
            <a:endParaRPr lang="en-US" dirty="0" smtClean="0"/>
          </a:p>
          <a:p>
            <a:r>
              <a:rPr lang="en-US" dirty="0" smtClean="0"/>
              <a:t>A system for HPC-cloud</a:t>
            </a:r>
            <a:r>
              <a:rPr lang="en-US" baseline="0" dirty="0" smtClean="0"/>
              <a:t> users..</a:t>
            </a:r>
          </a:p>
          <a:p>
            <a:endParaRPr lang="en-US" baseline="0" dirty="0" smtClean="0"/>
          </a:p>
          <a:p>
            <a:r>
              <a:rPr lang="en-US" baseline="0" dirty="0" smtClean="0"/>
              <a:t>Many ideas </a:t>
            </a:r>
            <a:r>
              <a:rPr lang="en-US" baseline="0" dirty="0" err="1" smtClean="0"/>
              <a:t>applicaton</a:t>
            </a:r>
            <a:r>
              <a:rPr lang="en-US" baseline="0" dirty="0" smtClean="0"/>
              <a:t> to </a:t>
            </a:r>
            <a:r>
              <a:rPr lang="en-US" baseline="0" dirty="0" err="1" smtClean="0"/>
              <a:t>exascale</a:t>
            </a:r>
            <a:r>
              <a:rPr lang="en-US" baseline="0" dirty="0" smtClean="0"/>
              <a:t> RTS..</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61</a:t>
            </a:fld>
            <a:endParaRPr lang="en-US"/>
          </a:p>
        </p:txBody>
      </p:sp>
    </p:spTree>
    <p:extLst>
      <p:ext uri="{BB962C8B-B14F-4D97-AF65-F5344CB8AC3E}">
        <p14:creationId xmlns:p14="http://schemas.microsoft.com/office/powerpoint/2010/main" val="17774534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300" dirty="0"/>
              <a:t>Goal of increasing the utilization of underutilized resources through </a:t>
            </a:r>
            <a:endParaRPr lang="en-US" sz="1300" dirty="0" smtClean="0"/>
          </a:p>
          <a:p>
            <a:endParaRPr lang="en-US" sz="13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high-level question I wanted to answer in this talk is, can we build a large-scale update-intensive Internet service using and make it cheap, fast, manageable, available at the same time. And I think I answered the question affirmatively. The key insight I used to answer this question is the exploitation of A. S. For example, ….. By using application-specific requirements, we can achieve goals that are often contradicting, such as in cheapness and availability.</a:t>
            </a:r>
          </a:p>
          <a:p>
            <a:endParaRPr lang="en-US" dirty="0" smtClean="0"/>
          </a:p>
          <a:p>
            <a:endParaRPr lang="en-US" dirty="0" smtClean="0"/>
          </a:p>
          <a:p>
            <a:r>
              <a:rPr lang="en-US" dirty="0" smtClean="0"/>
              <a:t>A system for cloud providers..</a:t>
            </a:r>
          </a:p>
          <a:p>
            <a:endParaRPr lang="en-US" dirty="0" smtClean="0"/>
          </a:p>
          <a:p>
            <a:r>
              <a:rPr lang="en-US" dirty="0" smtClean="0"/>
              <a:t>A system for HPC-cloud</a:t>
            </a:r>
            <a:r>
              <a:rPr lang="en-US" baseline="0" dirty="0" smtClean="0"/>
              <a:t> users..</a:t>
            </a:r>
          </a:p>
          <a:p>
            <a:endParaRPr lang="en-US" baseline="0" dirty="0" smtClean="0"/>
          </a:p>
          <a:p>
            <a:r>
              <a:rPr lang="en-US" baseline="0" dirty="0" smtClean="0"/>
              <a:t>Many ideas </a:t>
            </a:r>
            <a:r>
              <a:rPr lang="en-US" baseline="0" dirty="0" err="1" smtClean="0"/>
              <a:t>applicaton</a:t>
            </a:r>
            <a:r>
              <a:rPr lang="en-US" baseline="0" dirty="0" smtClean="0"/>
              <a:t> to </a:t>
            </a:r>
            <a:r>
              <a:rPr lang="en-US" baseline="0" dirty="0" err="1" smtClean="0"/>
              <a:t>exascale</a:t>
            </a:r>
            <a:r>
              <a:rPr lang="en-US" baseline="0" dirty="0" smtClean="0"/>
              <a:t> RTS..</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62</a:t>
            </a:fld>
            <a:endParaRPr lang="en-US"/>
          </a:p>
        </p:txBody>
      </p:sp>
    </p:spTree>
    <p:extLst>
      <p:ext uri="{BB962C8B-B14F-4D97-AF65-F5344CB8AC3E}">
        <p14:creationId xmlns:p14="http://schemas.microsoft.com/office/powerpoint/2010/main" val="21552866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300" dirty="0"/>
              <a:t>Goal of increasing the utilization of underutilized resources through </a:t>
            </a:r>
            <a:endParaRPr lang="en-US" sz="1300" dirty="0" smtClean="0"/>
          </a:p>
          <a:p>
            <a:endParaRPr lang="en-US" sz="13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high-level question I wanted to answer in this talk is, can we build a large-scale update-intensive Internet service using and make it cheap, fast, manageable, available at the same time. And I think I answered the question affirmatively. The key insight I used to answer this question is the exploitation of A. S. For example, ….. By using application-specific requirements, we can achieve goals that are often contradicting, such as in cheapness and availability.</a:t>
            </a:r>
          </a:p>
          <a:p>
            <a:endParaRPr lang="en-US" dirty="0" smtClean="0"/>
          </a:p>
          <a:p>
            <a:endParaRPr lang="en-US" dirty="0" smtClean="0"/>
          </a:p>
          <a:p>
            <a:r>
              <a:rPr lang="en-US" dirty="0" smtClean="0"/>
              <a:t>A system for cloud providers..</a:t>
            </a:r>
          </a:p>
          <a:p>
            <a:endParaRPr lang="en-US" dirty="0" smtClean="0"/>
          </a:p>
          <a:p>
            <a:r>
              <a:rPr lang="en-US" dirty="0" smtClean="0"/>
              <a:t>A system for HPC-cloud</a:t>
            </a:r>
            <a:r>
              <a:rPr lang="en-US" baseline="0" dirty="0" smtClean="0"/>
              <a:t> users..</a:t>
            </a:r>
          </a:p>
          <a:p>
            <a:endParaRPr lang="en-US" baseline="0" dirty="0" smtClean="0"/>
          </a:p>
          <a:p>
            <a:r>
              <a:rPr lang="en-US" baseline="0" dirty="0" smtClean="0"/>
              <a:t>Many ideas </a:t>
            </a:r>
            <a:r>
              <a:rPr lang="en-US" baseline="0" dirty="0" err="1" smtClean="0"/>
              <a:t>applicaton</a:t>
            </a:r>
            <a:r>
              <a:rPr lang="en-US" baseline="0" dirty="0" smtClean="0"/>
              <a:t> to </a:t>
            </a:r>
            <a:r>
              <a:rPr lang="en-US" baseline="0" dirty="0" err="1" smtClean="0"/>
              <a:t>exascale</a:t>
            </a:r>
            <a:r>
              <a:rPr lang="en-US" baseline="0" dirty="0" smtClean="0"/>
              <a:t> RTS..</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63</a:t>
            </a:fld>
            <a:endParaRPr lang="en-US"/>
          </a:p>
        </p:txBody>
      </p:sp>
    </p:spTree>
    <p:extLst>
      <p:ext uri="{BB962C8B-B14F-4D97-AF65-F5344CB8AC3E}">
        <p14:creationId xmlns:p14="http://schemas.microsoft.com/office/powerpoint/2010/main" val="198390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High Performance Computing (HPC) refers to the practice of aggregating computing power</a:t>
            </a:r>
          </a:p>
          <a:p>
            <a:r>
              <a:rPr lang="en-US" sz="1200" b="0" i="0" u="none" strike="noStrike" kern="1200" baseline="0" dirty="0" smtClean="0">
                <a:solidFill>
                  <a:schemeClr val="tx1"/>
                </a:solidFill>
                <a:latin typeface="+mn-lt"/>
                <a:ea typeface="+mn-ea"/>
                <a:cs typeface="+mn-cs"/>
              </a:rPr>
              <a:t>to deliver much higher performance than typical desktop/laptop computers with the goals</a:t>
            </a:r>
          </a:p>
          <a:p>
            <a:r>
              <a:rPr lang="en-US" sz="1200" b="0" i="0" u="none" strike="noStrike" kern="1200" baseline="0" dirty="0" smtClean="0">
                <a:solidFill>
                  <a:schemeClr val="tx1"/>
                </a:solidFill>
                <a:latin typeface="+mn-lt"/>
                <a:ea typeface="+mn-ea"/>
                <a:cs typeface="+mn-cs"/>
              </a:rPr>
              <a:t>of solving computationally intensive applications in science, engineering, or business. HPC</a:t>
            </a:r>
          </a:p>
          <a:p>
            <a:r>
              <a:rPr lang="en-US" sz="1200" b="0" i="0" u="none" strike="noStrike" kern="1200" baseline="0" dirty="0" smtClean="0">
                <a:solidFill>
                  <a:schemeClr val="tx1"/>
                </a:solidFill>
                <a:latin typeface="+mn-lt"/>
                <a:ea typeface="+mn-ea"/>
                <a:cs typeface="+mn-cs"/>
              </a:rPr>
              <a:t>has traditionally been restricted to a niche segment comprising scientists who use super-</a:t>
            </a:r>
          </a:p>
          <a:p>
            <a:r>
              <a:rPr lang="en-US" sz="1200" b="0" i="0" u="none" strike="noStrike" kern="1200" baseline="0" dirty="0" smtClean="0">
                <a:solidFill>
                  <a:schemeClr val="tx1"/>
                </a:solidFill>
                <a:latin typeface="+mn-lt"/>
                <a:ea typeface="+mn-ea"/>
                <a:cs typeface="+mn-cs"/>
              </a:rPr>
              <a:t>computers at national laboratories to enhance human knowledge by understanding how the</a:t>
            </a:r>
          </a:p>
          <a:p>
            <a:r>
              <a:rPr lang="en-US" sz="1200" b="0" i="0" u="none" strike="noStrike" kern="1200" baseline="0" dirty="0" smtClean="0">
                <a:solidFill>
                  <a:schemeClr val="tx1"/>
                </a:solidFill>
                <a:latin typeface="+mn-lt"/>
                <a:ea typeface="+mn-ea"/>
                <a:cs typeface="+mn-cs"/>
              </a:rPr>
              <a:t>universe works. They use the tremendous computational power to understand how </a:t>
            </a:r>
            <a:r>
              <a:rPr lang="en-US" sz="1200" b="0" i="0" u="none" strike="noStrike" kern="1200" baseline="0" dirty="0" err="1" smtClean="0">
                <a:solidFill>
                  <a:schemeClr val="tx1"/>
                </a:solidFill>
                <a:latin typeface="+mn-lt"/>
                <a:ea typeface="+mn-ea"/>
                <a:cs typeface="+mn-cs"/>
              </a:rPr>
              <a:t>scientic</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phenomena operate and evolve in </a:t>
            </a:r>
            <a:r>
              <a:rPr lang="en-US" sz="1200" b="0" i="0" u="none" strike="noStrike" kern="1200" baseline="0" dirty="0" err="1" smtClean="0">
                <a:solidFill>
                  <a:schemeClr val="tx1"/>
                </a:solidFill>
                <a:latin typeface="+mn-lt"/>
                <a:ea typeface="+mn-ea"/>
                <a:cs typeface="+mn-cs"/>
              </a:rPr>
              <a:t>scientic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elds</a:t>
            </a:r>
            <a:r>
              <a:rPr lang="en-US" sz="1200" b="0" i="0" u="none" strike="noStrike" kern="1200" baseline="0" dirty="0" smtClean="0">
                <a:solidFill>
                  <a:schemeClr val="tx1"/>
                </a:solidFill>
                <a:latin typeface="+mn-lt"/>
                <a:ea typeface="+mn-ea"/>
                <a:cs typeface="+mn-cs"/>
              </a:rPr>
              <a:t> such as cosmology, molecular dynamics,</a:t>
            </a:r>
          </a:p>
          <a:p>
            <a:r>
              <a:rPr lang="en-US" sz="1200" b="0" i="0" u="none" strike="noStrike" kern="1200" baseline="0" dirty="0" smtClean="0">
                <a:solidFill>
                  <a:schemeClr val="tx1"/>
                </a:solidFill>
                <a:latin typeface="+mn-lt"/>
                <a:ea typeface="+mn-ea"/>
                <a:cs typeface="+mn-cs"/>
              </a:rPr>
              <a:t>quantum chemistry, climate, and human genetics. More recently, HPC is also being used in</a:t>
            </a:r>
          </a:p>
          <a:p>
            <a:r>
              <a:rPr lang="en-US" sz="1200" b="0" i="0" u="none" strike="noStrike" kern="1200" baseline="0" dirty="0" smtClean="0">
                <a:solidFill>
                  <a:schemeClr val="tx1"/>
                </a:solidFill>
                <a:latin typeface="+mn-lt"/>
                <a:ea typeface="+mn-ea"/>
                <a:cs typeface="+mn-cs"/>
              </a:rPr>
              <a:t>industry for business and analytics. According to November 2013 top500 list, 56.4% of top</a:t>
            </a:r>
          </a:p>
          <a:p>
            <a:r>
              <a:rPr lang="en-US" sz="1200" b="0" i="0" u="none" strike="noStrike" kern="1200" baseline="0" dirty="0" smtClean="0">
                <a:solidFill>
                  <a:schemeClr val="tx1"/>
                </a:solidFill>
                <a:latin typeface="+mn-lt"/>
                <a:ea typeface="+mn-ea"/>
                <a:cs typeface="+mn-cs"/>
              </a:rPr>
              <a:t>500 supercomputing systems are used by industry</a:t>
            </a:r>
            <a:endParaRPr lang="en-US" dirty="0" smtClean="0"/>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9</a:t>
            </a:fld>
            <a:endParaRPr lang="en-US"/>
          </a:p>
        </p:txBody>
      </p:sp>
    </p:spTree>
    <p:extLst>
      <p:ext uri="{BB962C8B-B14F-4D97-AF65-F5344CB8AC3E}">
        <p14:creationId xmlns:p14="http://schemas.microsoft.com/office/powerpoint/2010/main" val="3997429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High Performance Computing (HPC) refers to the practice of aggregating computing power</a:t>
            </a:r>
          </a:p>
          <a:p>
            <a:r>
              <a:rPr lang="en-US" sz="1200" b="0" i="0" u="none" strike="noStrike" kern="1200" baseline="0" dirty="0" smtClean="0">
                <a:solidFill>
                  <a:schemeClr val="tx1"/>
                </a:solidFill>
                <a:latin typeface="+mn-lt"/>
                <a:ea typeface="+mn-ea"/>
                <a:cs typeface="+mn-cs"/>
              </a:rPr>
              <a:t>to deliver much higher performance than typical desktop/laptop computers with the goals</a:t>
            </a:r>
          </a:p>
          <a:p>
            <a:r>
              <a:rPr lang="en-US" sz="1200" b="0" i="0" u="none" strike="noStrike" kern="1200" baseline="0" dirty="0" smtClean="0">
                <a:solidFill>
                  <a:schemeClr val="tx1"/>
                </a:solidFill>
                <a:latin typeface="+mn-lt"/>
                <a:ea typeface="+mn-ea"/>
                <a:cs typeface="+mn-cs"/>
              </a:rPr>
              <a:t>of solving computationally intensive applications in science, engineering, or business. HPC</a:t>
            </a:r>
          </a:p>
          <a:p>
            <a:r>
              <a:rPr lang="en-US" sz="1200" b="0" i="0" u="none" strike="noStrike" kern="1200" baseline="0" dirty="0" smtClean="0">
                <a:solidFill>
                  <a:schemeClr val="tx1"/>
                </a:solidFill>
                <a:latin typeface="+mn-lt"/>
                <a:ea typeface="+mn-ea"/>
                <a:cs typeface="+mn-cs"/>
              </a:rPr>
              <a:t>has traditionally been restricted to a niche segment comprising scientists who use super-</a:t>
            </a:r>
          </a:p>
          <a:p>
            <a:r>
              <a:rPr lang="en-US" sz="1200" b="0" i="0" u="none" strike="noStrike" kern="1200" baseline="0" dirty="0" smtClean="0">
                <a:solidFill>
                  <a:schemeClr val="tx1"/>
                </a:solidFill>
                <a:latin typeface="+mn-lt"/>
                <a:ea typeface="+mn-ea"/>
                <a:cs typeface="+mn-cs"/>
              </a:rPr>
              <a:t>computers at national laboratories to enhance human knowledge by understanding how the</a:t>
            </a:r>
          </a:p>
          <a:p>
            <a:r>
              <a:rPr lang="en-US" sz="1200" b="0" i="0" u="none" strike="noStrike" kern="1200" baseline="0" dirty="0" smtClean="0">
                <a:solidFill>
                  <a:schemeClr val="tx1"/>
                </a:solidFill>
                <a:latin typeface="+mn-lt"/>
                <a:ea typeface="+mn-ea"/>
                <a:cs typeface="+mn-cs"/>
              </a:rPr>
              <a:t>universe works. They use the tremendous computational power to understand how </a:t>
            </a:r>
            <a:r>
              <a:rPr lang="en-US" sz="1200" b="0" i="0" u="none" strike="noStrike" kern="1200" baseline="0" dirty="0" err="1" smtClean="0">
                <a:solidFill>
                  <a:schemeClr val="tx1"/>
                </a:solidFill>
                <a:latin typeface="+mn-lt"/>
                <a:ea typeface="+mn-ea"/>
                <a:cs typeface="+mn-cs"/>
              </a:rPr>
              <a:t>scientic</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phenomena operate and evolve in </a:t>
            </a:r>
            <a:r>
              <a:rPr lang="en-US" sz="1200" b="0" i="0" u="none" strike="noStrike" kern="1200" baseline="0" dirty="0" err="1" smtClean="0">
                <a:solidFill>
                  <a:schemeClr val="tx1"/>
                </a:solidFill>
                <a:latin typeface="+mn-lt"/>
                <a:ea typeface="+mn-ea"/>
                <a:cs typeface="+mn-cs"/>
              </a:rPr>
              <a:t>scientic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elds</a:t>
            </a:r>
            <a:r>
              <a:rPr lang="en-US" sz="1200" b="0" i="0" u="none" strike="noStrike" kern="1200" baseline="0" dirty="0" smtClean="0">
                <a:solidFill>
                  <a:schemeClr val="tx1"/>
                </a:solidFill>
                <a:latin typeface="+mn-lt"/>
                <a:ea typeface="+mn-ea"/>
                <a:cs typeface="+mn-cs"/>
              </a:rPr>
              <a:t> such as cosmology, molecular dynamics,</a:t>
            </a:r>
          </a:p>
          <a:p>
            <a:r>
              <a:rPr lang="en-US" sz="1200" b="0" i="0" u="none" strike="noStrike" kern="1200" baseline="0" dirty="0" smtClean="0">
                <a:solidFill>
                  <a:schemeClr val="tx1"/>
                </a:solidFill>
                <a:latin typeface="+mn-lt"/>
                <a:ea typeface="+mn-ea"/>
                <a:cs typeface="+mn-cs"/>
              </a:rPr>
              <a:t>quantum chemistry, climate, and human genetics. More recently, HPC is also being used in</a:t>
            </a:r>
          </a:p>
          <a:p>
            <a:r>
              <a:rPr lang="en-US" sz="1200" b="0" i="0" u="none" strike="noStrike" kern="1200" baseline="0" dirty="0" smtClean="0">
                <a:solidFill>
                  <a:schemeClr val="tx1"/>
                </a:solidFill>
                <a:latin typeface="+mn-lt"/>
                <a:ea typeface="+mn-ea"/>
                <a:cs typeface="+mn-cs"/>
              </a:rPr>
              <a:t>industry for business and analytics. According to November 2013 top500 list, 56.4% of top</a:t>
            </a:r>
          </a:p>
          <a:p>
            <a:r>
              <a:rPr lang="en-US" sz="1200" b="0" i="0" u="none" strike="noStrike" kern="1200" baseline="0" dirty="0" smtClean="0">
                <a:solidFill>
                  <a:schemeClr val="tx1"/>
                </a:solidFill>
                <a:latin typeface="+mn-lt"/>
                <a:ea typeface="+mn-ea"/>
                <a:cs typeface="+mn-cs"/>
              </a:rPr>
              <a:t>500 supercomputing systems are used by industry</a:t>
            </a:r>
            <a:endParaRPr lang="en-US" dirty="0" smtClean="0"/>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10</a:t>
            </a:fld>
            <a:endParaRPr lang="en-US"/>
          </a:p>
        </p:txBody>
      </p:sp>
    </p:spTree>
    <p:extLst>
      <p:ext uri="{BB962C8B-B14F-4D97-AF65-F5344CB8AC3E}">
        <p14:creationId xmlns:p14="http://schemas.microsoft.com/office/powerpoint/2010/main" val="2046100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High Performance Computing (HPC) refers to the practice of aggregating computing power</a:t>
            </a:r>
          </a:p>
          <a:p>
            <a:r>
              <a:rPr lang="en-US" sz="1200" b="0" i="0" u="none" strike="noStrike" kern="1200" baseline="0" dirty="0" smtClean="0">
                <a:solidFill>
                  <a:schemeClr val="tx1"/>
                </a:solidFill>
                <a:latin typeface="+mn-lt"/>
                <a:ea typeface="+mn-ea"/>
                <a:cs typeface="+mn-cs"/>
              </a:rPr>
              <a:t>to deliver much higher performance than typical desktop/laptop computers with the goals</a:t>
            </a:r>
          </a:p>
          <a:p>
            <a:r>
              <a:rPr lang="en-US" sz="1200" b="0" i="0" u="none" strike="noStrike" kern="1200" baseline="0" dirty="0" smtClean="0">
                <a:solidFill>
                  <a:schemeClr val="tx1"/>
                </a:solidFill>
                <a:latin typeface="+mn-lt"/>
                <a:ea typeface="+mn-ea"/>
                <a:cs typeface="+mn-cs"/>
              </a:rPr>
              <a:t>of solving computationally intensive applications in science, engineering, or business. HPC</a:t>
            </a:r>
          </a:p>
          <a:p>
            <a:r>
              <a:rPr lang="en-US" sz="1200" b="0" i="0" u="none" strike="noStrike" kern="1200" baseline="0" dirty="0" smtClean="0">
                <a:solidFill>
                  <a:schemeClr val="tx1"/>
                </a:solidFill>
                <a:latin typeface="+mn-lt"/>
                <a:ea typeface="+mn-ea"/>
                <a:cs typeface="+mn-cs"/>
              </a:rPr>
              <a:t>has traditionally been restricted to a niche segment comprising scientists who use super-</a:t>
            </a:r>
          </a:p>
          <a:p>
            <a:r>
              <a:rPr lang="en-US" sz="1200" b="0" i="0" u="none" strike="noStrike" kern="1200" baseline="0" dirty="0" smtClean="0">
                <a:solidFill>
                  <a:schemeClr val="tx1"/>
                </a:solidFill>
                <a:latin typeface="+mn-lt"/>
                <a:ea typeface="+mn-ea"/>
                <a:cs typeface="+mn-cs"/>
              </a:rPr>
              <a:t>computers at national laboratories to enhance human knowledge by understanding how the</a:t>
            </a:r>
          </a:p>
          <a:p>
            <a:r>
              <a:rPr lang="en-US" sz="1200" b="0" i="0" u="none" strike="noStrike" kern="1200" baseline="0" dirty="0" smtClean="0">
                <a:solidFill>
                  <a:schemeClr val="tx1"/>
                </a:solidFill>
                <a:latin typeface="+mn-lt"/>
                <a:ea typeface="+mn-ea"/>
                <a:cs typeface="+mn-cs"/>
              </a:rPr>
              <a:t>universe works. They use the tremendous computational power to understand how </a:t>
            </a:r>
            <a:r>
              <a:rPr lang="en-US" sz="1200" b="0" i="0" u="none" strike="noStrike" kern="1200" baseline="0" dirty="0" err="1" smtClean="0">
                <a:solidFill>
                  <a:schemeClr val="tx1"/>
                </a:solidFill>
                <a:latin typeface="+mn-lt"/>
                <a:ea typeface="+mn-ea"/>
                <a:cs typeface="+mn-cs"/>
              </a:rPr>
              <a:t>scientic</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phenomena operate and evolve in </a:t>
            </a:r>
            <a:r>
              <a:rPr lang="en-US" sz="1200" b="0" i="0" u="none" strike="noStrike" kern="1200" baseline="0" dirty="0" err="1" smtClean="0">
                <a:solidFill>
                  <a:schemeClr val="tx1"/>
                </a:solidFill>
                <a:latin typeface="+mn-lt"/>
                <a:ea typeface="+mn-ea"/>
                <a:cs typeface="+mn-cs"/>
              </a:rPr>
              <a:t>scientic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elds</a:t>
            </a:r>
            <a:r>
              <a:rPr lang="en-US" sz="1200" b="0" i="0" u="none" strike="noStrike" kern="1200" baseline="0" dirty="0" smtClean="0">
                <a:solidFill>
                  <a:schemeClr val="tx1"/>
                </a:solidFill>
                <a:latin typeface="+mn-lt"/>
                <a:ea typeface="+mn-ea"/>
                <a:cs typeface="+mn-cs"/>
              </a:rPr>
              <a:t> such as cosmology, molecular dynamics,</a:t>
            </a:r>
          </a:p>
          <a:p>
            <a:r>
              <a:rPr lang="en-US" sz="1200" b="0" i="0" u="none" strike="noStrike" kern="1200" baseline="0" dirty="0" smtClean="0">
                <a:solidFill>
                  <a:schemeClr val="tx1"/>
                </a:solidFill>
                <a:latin typeface="+mn-lt"/>
                <a:ea typeface="+mn-ea"/>
                <a:cs typeface="+mn-cs"/>
              </a:rPr>
              <a:t>quantum chemistry, climate, and human genetics. More recently, HPC is also being used in</a:t>
            </a:r>
          </a:p>
          <a:p>
            <a:r>
              <a:rPr lang="en-US" sz="1200" b="0" i="0" u="none" strike="noStrike" kern="1200" baseline="0" dirty="0" smtClean="0">
                <a:solidFill>
                  <a:schemeClr val="tx1"/>
                </a:solidFill>
                <a:latin typeface="+mn-lt"/>
                <a:ea typeface="+mn-ea"/>
                <a:cs typeface="+mn-cs"/>
              </a:rPr>
              <a:t>industry for business and analytics. According to November 2013 top500 list, 56.4% of top</a:t>
            </a:r>
          </a:p>
          <a:p>
            <a:r>
              <a:rPr lang="en-US" sz="1200" b="0" i="0" u="none" strike="noStrike" kern="1200" baseline="0" dirty="0" smtClean="0">
                <a:solidFill>
                  <a:schemeClr val="tx1"/>
                </a:solidFill>
                <a:latin typeface="+mn-lt"/>
                <a:ea typeface="+mn-ea"/>
                <a:cs typeface="+mn-cs"/>
              </a:rPr>
              <a:t>500 supercomputing systems are used by industry</a:t>
            </a:r>
            <a:endParaRPr lang="en-US" dirty="0" smtClean="0"/>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11</a:t>
            </a:fld>
            <a:endParaRPr lang="en-US"/>
          </a:p>
        </p:txBody>
      </p:sp>
    </p:spTree>
    <p:extLst>
      <p:ext uri="{BB962C8B-B14F-4D97-AF65-F5344CB8AC3E}">
        <p14:creationId xmlns:p14="http://schemas.microsoft.com/office/powerpoint/2010/main" val="861830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Cloud-aware HPC runtime</a:t>
            </a:r>
          </a:p>
          <a:p>
            <a:r>
              <a:rPr lang="en-US" dirty="0" smtClean="0"/>
              <a:t>HPC-aware Clouds</a:t>
            </a:r>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12</a:t>
            </a:fld>
            <a:endParaRPr lang="en-US"/>
          </a:p>
        </p:txBody>
      </p:sp>
    </p:spTree>
    <p:extLst>
      <p:ext uri="{BB962C8B-B14F-4D97-AF65-F5344CB8AC3E}">
        <p14:creationId xmlns:p14="http://schemas.microsoft.com/office/powerpoint/2010/main" val="1691297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66612">
              <a:defRPr/>
            </a:pPr>
            <a:r>
              <a:rPr lang="en-US" dirty="0" smtClean="0"/>
              <a:t>Prior work focus</a:t>
            </a:r>
            <a:r>
              <a:rPr lang="en-US" baseline="0" dirty="0" smtClean="0"/>
              <a:t> only on </a:t>
            </a:r>
            <a:r>
              <a:rPr lang="en-US" baseline="0" dirty="0" err="1" smtClean="0"/>
              <a:t>perf</a:t>
            </a:r>
            <a:r>
              <a:rPr lang="en-US" baseline="0" dirty="0" smtClean="0"/>
              <a:t> </a:t>
            </a:r>
            <a:r>
              <a:rPr lang="en-US" baseline="0" dirty="0" err="1" smtClean="0"/>
              <a:t>eval</a:t>
            </a:r>
            <a:r>
              <a:rPr lang="en-US" baseline="0" dirty="0" smtClean="0"/>
              <a:t>.. We take holistic perspective.. . Doe </a:t>
            </a:r>
            <a:r>
              <a:rPr lang="en-US" baseline="0" dirty="0" err="1" smtClean="0"/>
              <a:t>Megellan</a:t>
            </a:r>
            <a:r>
              <a:rPr lang="en-US" baseline="0" dirty="0" smtClean="0"/>
              <a:t> project</a:t>
            </a:r>
            <a:endParaRPr lang="en-US" dirty="0" smtClean="0"/>
          </a:p>
          <a:p>
            <a:pPr defTabSz="966612">
              <a:defRPr/>
            </a:pPr>
            <a:endParaRPr lang="en-US" dirty="0" smtClean="0"/>
          </a:p>
          <a:p>
            <a:pPr defTabSz="966612">
              <a:defRPr/>
            </a:pPr>
            <a:r>
              <a:rPr lang="en-US" dirty="0" smtClean="0"/>
              <a:t>Cloud provider + User perspective </a:t>
            </a:r>
          </a:p>
          <a:p>
            <a:pPr defTabSz="966612">
              <a:defRPr/>
            </a:pPr>
            <a:r>
              <a:rPr lang="en-US" dirty="0" smtClean="0"/>
              <a:t>HPC-aware Cloud + Cloud-aware HPC</a:t>
            </a:r>
          </a:p>
          <a:p>
            <a:pPr defTabSz="966612">
              <a:defRPr/>
            </a:pPr>
            <a:endParaRPr lang="en-US" dirty="0" smtClean="0"/>
          </a:p>
          <a:p>
            <a:pPr defTabSz="966612">
              <a:defRPr/>
            </a:pPr>
            <a:endParaRPr lang="en-US" dirty="0" smtClean="0"/>
          </a:p>
          <a:p>
            <a:r>
              <a:rPr lang="en-US" dirty="0" smtClean="0"/>
              <a:t>Performance achieved on cloud vs. supercomputer?</a:t>
            </a:r>
          </a:p>
          <a:p>
            <a:r>
              <a:rPr lang="en-US" b="1" dirty="0" smtClean="0"/>
              <a:t>The bigger and more important question</a:t>
            </a:r>
            <a:r>
              <a:rPr lang="en-US" dirty="0" smtClean="0"/>
              <a:t>:   </a:t>
            </a:r>
            <a:r>
              <a:rPr lang="en-US" b="1" i="1" dirty="0" smtClean="0"/>
              <a:t>why</a:t>
            </a:r>
            <a:r>
              <a:rPr lang="en-US" i="1" dirty="0" smtClean="0"/>
              <a:t> and </a:t>
            </a:r>
            <a:r>
              <a:rPr lang="en-US" b="1" i="1" dirty="0" smtClean="0"/>
              <a:t>who</a:t>
            </a:r>
            <a:r>
              <a:rPr lang="en-US" i="1" dirty="0" smtClean="0"/>
              <a:t> should choose (or not choose) cloud for HPC, for </a:t>
            </a:r>
            <a:r>
              <a:rPr lang="en-US" b="1" i="1" dirty="0" smtClean="0"/>
              <a:t>what</a:t>
            </a:r>
            <a:r>
              <a:rPr lang="en-US" i="1" dirty="0" smtClean="0"/>
              <a:t> applications, and </a:t>
            </a:r>
            <a:r>
              <a:rPr lang="en-US" b="1" i="1" dirty="0" smtClean="0"/>
              <a:t>how</a:t>
            </a:r>
            <a:r>
              <a:rPr lang="en-US" i="1" dirty="0" smtClean="0"/>
              <a:t> should cloud be used for HPC?</a:t>
            </a:r>
          </a:p>
          <a:p>
            <a:endParaRPr lang="en-US" i="1" dirty="0" smtClean="0"/>
          </a:p>
          <a:p>
            <a:r>
              <a:rPr lang="en-US" i="0" dirty="0" smtClean="0"/>
              <a:t>2 ways how : improve performance or</a:t>
            </a:r>
            <a:r>
              <a:rPr lang="en-US" i="0" baseline="0" dirty="0" smtClean="0"/>
              <a:t> reduce cost by improving utilization</a:t>
            </a:r>
            <a:endParaRPr lang="en-US" i="0" dirty="0" smtClean="0"/>
          </a:p>
          <a:p>
            <a:pPr defTabSz="96661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pPr/>
              <a:t>14</a:t>
            </a:fld>
            <a:endParaRPr lang="en-US" dirty="0"/>
          </a:p>
        </p:txBody>
      </p:sp>
    </p:spTree>
    <p:extLst>
      <p:ext uri="{BB962C8B-B14F-4D97-AF65-F5344CB8AC3E}">
        <p14:creationId xmlns:p14="http://schemas.microsoft.com/office/powerpoint/2010/main" val="1019620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660F2F1-D921-4EB5-AAAF-A06EAC06E951}" type="datetime1">
              <a:rPr lang="en-US" smtClean="0"/>
              <a:pPr/>
              <a:t>6/15/2015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51DE96-5C97-417B-A429-47DFF6A353DA}" type="datetime1">
              <a:rPr lang="en-US" smtClean="0"/>
              <a:pPr/>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E008E6-39FD-47AB-BC1D-B0ABDF9DBDC9}" type="datetime1">
              <a:rPr lang="en-US" smtClean="0"/>
              <a:pPr/>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918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04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975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741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6/15/2015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961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6/15/2015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846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6/15/2015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761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1"/>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34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B04EDF7-F0B6-431E-B67F-90D8DB268B68}" type="datetime1">
              <a:rPr lang="en-US" smtClean="0"/>
              <a:pPr/>
              <a:t>6/15/2015</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45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735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646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660F2F1-D921-4EB5-AAAF-A06EAC06E951}" type="datetime1">
              <a:rPr lang="en-US" smtClean="0">
                <a:solidFill>
                  <a:srgbClr val="575F6D"/>
                </a:solidFill>
              </a:rPr>
              <a:pPr/>
              <a:t>6/15/2015</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023893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B04EDF7-F0B6-431E-B67F-90D8DB268B68}" type="datetime1">
              <a:rPr lang="en-US" smtClean="0">
                <a:solidFill>
                  <a:srgbClr val="575F6D"/>
                </a:solidFill>
              </a:rPr>
              <a:pPr/>
              <a:t>6/15/2015</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995533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8ADBF93-C31D-454B-85B2-B108A66DFC8A}" type="datetime1">
              <a:rPr lang="en-US" smtClean="0">
                <a:solidFill>
                  <a:srgbClr val="FFF39D"/>
                </a:solidFill>
              </a:rPr>
              <a:pPr/>
              <a:t>6/15/2015</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441302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7394DF0-D066-4FDD-B7F3-3C5BCFE9845A}" type="datetime1">
              <a:rPr lang="en-US" smtClean="0">
                <a:solidFill>
                  <a:srgbClr val="575F6D"/>
                </a:solidFill>
              </a:rPr>
              <a:pPr/>
              <a:t>6/15/2015</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641351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979B8C2-F22A-4C2E-91A0-83E370C22C84}" type="datetime1">
              <a:rPr lang="en-US" smtClean="0">
                <a:solidFill>
                  <a:srgbClr val="575F6D"/>
                </a:solidFill>
              </a:rPr>
              <a:pPr/>
              <a:t>6/15/2015</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882130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D4A5919-35F1-44B4-833F-26FA4CAEB8E3}" type="datetime1">
              <a:rPr lang="en-US" smtClean="0">
                <a:solidFill>
                  <a:srgbClr val="575F6D"/>
                </a:solidFill>
              </a:rPr>
              <a:pPr/>
              <a:t>6/15/2015</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3224144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0BD94-145E-4033-ABE9-D97F87B4E885}" type="datetime1">
              <a:rPr lang="en-US" smtClean="0">
                <a:solidFill>
                  <a:srgbClr val="575F6D"/>
                </a:solidFill>
              </a:rPr>
              <a:pPr/>
              <a:t>6/15/2015</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186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8ADBF93-C31D-454B-85B2-B108A66DFC8A}" type="datetime1">
              <a:rPr lang="en-US" smtClean="0"/>
              <a:pPr/>
              <a:t>6/15/2015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1"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010F4F6-9B7E-4441-89E9-E875CC08E588}" type="datetime1">
              <a:rPr lang="en-US" smtClean="0">
                <a:solidFill>
                  <a:srgbClr val="575F6D"/>
                </a:solidFill>
              </a:rPr>
              <a:pPr/>
              <a:t>6/15/2015</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46464895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9"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3FB4906E-F24C-488A-950D-2A318258CC2C}" type="datetime1">
              <a:rPr lang="en-US" smtClean="0">
                <a:solidFill>
                  <a:srgbClr val="575F6D"/>
                </a:solidFill>
              </a:rPr>
              <a:pPr/>
              <a:t>6/15/2015</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85626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51DE96-5C97-417B-A429-47DFF6A353DA}" type="datetime1">
              <a:rPr lang="en-US" smtClean="0">
                <a:solidFill>
                  <a:srgbClr val="575F6D"/>
                </a:solidFill>
              </a:rPr>
              <a:pPr/>
              <a:t>6/15/2015</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8240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E008E6-39FD-47AB-BC1D-B0ABDF9DBDC9}" type="datetime1">
              <a:rPr lang="en-US" smtClean="0">
                <a:solidFill>
                  <a:srgbClr val="575F6D"/>
                </a:solidFill>
              </a:rPr>
              <a:pPr/>
              <a:t>6/15/2015</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99889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bwMode="auto">
          <a:xfrm>
            <a:off x="276227"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auto">
          <a:xfrm>
            <a:off x="990601"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5" name="Straight Connector 14"/>
          <p:cNvSpPr>
            <a:spLocks noChangeShapeType="1"/>
          </p:cNvSpPr>
          <p:nvPr/>
        </p:nvSpPr>
        <p:spPr bwMode="auto">
          <a:xfrm>
            <a:off x="9113839"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8" name="Oval 17"/>
          <p:cNvSpPr/>
          <p:nvPr/>
        </p:nvSpPr>
        <p:spPr bwMode="auto">
          <a:xfrm>
            <a:off x="1309690" y="4867275"/>
            <a:ext cx="6413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9" name="Oval 18"/>
          <p:cNvSpPr/>
          <p:nvPr/>
        </p:nvSpPr>
        <p:spPr bwMode="auto">
          <a:xfrm>
            <a:off x="1090613" y="5500690"/>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0" name="Oval 19"/>
          <p:cNvSpPr/>
          <p:nvPr/>
        </p:nvSpPr>
        <p:spPr bwMode="auto">
          <a:xfrm>
            <a:off x="1663702" y="5788025"/>
            <a:ext cx="274639"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1" name="Oval 20"/>
          <p:cNvSpPr/>
          <p:nvPr/>
        </p:nvSpPr>
        <p:spPr>
          <a:xfrm>
            <a:off x="1905000" y="4495802"/>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solidFill>
                <a:srgbClr val="575F6D"/>
              </a:solidFill>
            </a:endParaRPr>
          </a:p>
        </p:txBody>
      </p:sp>
      <p:sp>
        <p:nvSpPr>
          <p:cNvPr id="23" name="Footer Placeholder 16"/>
          <p:cNvSpPr>
            <a:spLocks noGrp="1"/>
          </p:cNvSpPr>
          <p:nvPr>
            <p:ph type="ftr" sz="quarter" idx="11"/>
          </p:nvPr>
        </p:nvSpPr>
        <p:spPr bwMode="auto">
          <a:xfrm rot="5400000">
            <a:off x="7077076" y="4181477"/>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90"/>
            <a:ext cx="609600" cy="517525"/>
          </a:xfrm>
        </p:spPr>
        <p:txBody>
          <a:bodyPr/>
          <a:lstStyle>
            <a:lvl1pPr>
              <a:defRPr/>
            </a:lvl1pPr>
          </a:lstStyle>
          <a:p>
            <a:pPr>
              <a:defRPr/>
            </a:pPr>
            <a:fld id="{FE6F38AA-716A-49A5-B3A8-BBD13F8EDC2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5" name="Slide Number Placeholder 8"/>
          <p:cNvSpPr>
            <a:spLocks noGrp="1"/>
          </p:cNvSpPr>
          <p:nvPr>
            <p:ph type="sldNum" sz="quarter" idx="11"/>
          </p:nvPr>
        </p:nvSpPr>
        <p:spPr/>
        <p:txBody>
          <a:bodyPr rtlCol="0"/>
          <a:lstStyle>
            <a:lvl1pPr>
              <a:defRPr/>
            </a:lvl1pPr>
          </a:lstStyle>
          <a:p>
            <a:pPr>
              <a:defRPr/>
            </a:pPr>
            <a:fld id="{21EF063A-D55F-46A6-9045-9932BD3AAC31}"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bwMode="auto">
          <a:xfrm>
            <a:off x="276227"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auto">
          <a:xfrm>
            <a:off x="990601"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Oval 14"/>
          <p:cNvSpPr/>
          <p:nvPr/>
        </p:nvSpPr>
        <p:spPr bwMode="auto">
          <a:xfrm>
            <a:off x="1323976" y="4867275"/>
            <a:ext cx="642939"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6" name="Oval 15"/>
          <p:cNvSpPr/>
          <p:nvPr/>
        </p:nvSpPr>
        <p:spPr bwMode="auto">
          <a:xfrm>
            <a:off x="1090613" y="5500690"/>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Oval 16"/>
          <p:cNvSpPr/>
          <p:nvPr/>
        </p:nvSpPr>
        <p:spPr bwMode="auto">
          <a:xfrm>
            <a:off x="1663702" y="5791200"/>
            <a:ext cx="274639"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8" name="Oval 17"/>
          <p:cNvSpPr/>
          <p:nvPr/>
        </p:nvSpPr>
        <p:spPr bwMode="auto">
          <a:xfrm>
            <a:off x="1879600" y="4479927"/>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solidFill>
                <a:prstClr val="white"/>
              </a:solidFill>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solidFill>
                <a:srgbClr val="FFF39D"/>
              </a:solidFill>
            </a:endParaRPr>
          </a:p>
        </p:txBody>
      </p:sp>
      <p:sp>
        <p:nvSpPr>
          <p:cNvPr id="21" name="Footer Placeholder 4"/>
          <p:cNvSpPr>
            <a:spLocks noGrp="1"/>
          </p:cNvSpPr>
          <p:nvPr>
            <p:ph type="ftr" sz="quarter" idx="11"/>
          </p:nvPr>
        </p:nvSpPr>
        <p:spPr bwMode="auto">
          <a:xfrm rot="5400000">
            <a:off x="7077076" y="4178302"/>
            <a:ext cx="36576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1" y="4929190"/>
            <a:ext cx="609600" cy="517525"/>
          </a:xfrm>
        </p:spPr>
        <p:txBody>
          <a:bodyPr/>
          <a:lstStyle>
            <a:lvl1pPr>
              <a:defRPr/>
            </a:lvl1pPr>
          </a:lstStyle>
          <a:p>
            <a:pPr>
              <a:defRPr/>
            </a:pPr>
            <a:fld id="{B3F7500B-9225-4319-95C4-3C202590625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pPr>
              <a:defRPr/>
            </a:pPr>
            <a:fld id="{7DA66FDE-AD6E-4C47-BC90-2B4BA959C4F3}"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pPr>
              <a:defRPr/>
            </a:pPr>
            <a:fld id="{B6F0C121-754C-4979-8917-C1158B73191B}"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4" name="Slide Number Placeholder 6"/>
          <p:cNvSpPr>
            <a:spLocks noGrp="1"/>
          </p:cNvSpPr>
          <p:nvPr>
            <p:ph type="sldNum" sz="quarter" idx="11"/>
          </p:nvPr>
        </p:nvSpPr>
        <p:spPr/>
        <p:txBody>
          <a:bodyPr rtlCol="0"/>
          <a:lstStyle>
            <a:lvl1pPr>
              <a:defRPr/>
            </a:lvl1pPr>
          </a:lstStyle>
          <a:p>
            <a:pPr>
              <a:defRPr/>
            </a:pPr>
            <a:fld id="{DA5313AF-63E3-471D-86E7-8EC4ACEDA116}"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7394DF0-D066-4FDD-B7F3-3C5BCFE9845A}" type="datetime1">
              <a:rPr lang="en-US" smtClean="0"/>
              <a:pPr/>
              <a:t>6/15/2015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pPr>
              <a:defRPr/>
            </a:pPr>
            <a:fld id="{4CB78CDB-FCC2-4D57-AB70-27F767E9AC44}"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7" name="Straight Connector 6"/>
          <p:cNvSpPr>
            <a:spLocks noChangeShapeType="1"/>
          </p:cNvSpPr>
          <p:nvPr/>
        </p:nvSpPr>
        <p:spPr bwMode="auto">
          <a:xfrm>
            <a:off x="6192839"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endParaRPr>
          </a:p>
        </p:txBody>
      </p:sp>
      <p:sp>
        <p:nvSpPr>
          <p:cNvPr id="11" name="Oval 10"/>
          <p:cNvSpPr/>
          <p:nvPr/>
        </p:nvSpPr>
        <p:spPr>
          <a:xfrm>
            <a:off x="8156577" y="5715002"/>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rot="5400000">
            <a:off x="3371851"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13" name="Slide Number Placeholder 21"/>
          <p:cNvSpPr>
            <a:spLocks noGrp="1"/>
          </p:cNvSpPr>
          <p:nvPr>
            <p:ph type="sldNum" sz="quarter" idx="11"/>
          </p:nvPr>
        </p:nvSpPr>
        <p:spPr/>
        <p:txBody>
          <a:bodyPr rtlCol="0"/>
          <a:lstStyle>
            <a:lvl1pPr>
              <a:defRPr/>
            </a:lvl1pPr>
          </a:lstStyle>
          <a:p>
            <a:pPr>
              <a:defRPr/>
            </a:pPr>
            <a:fld id="{20EDB48F-1D7D-4E98-A254-A47D0D4607BE}"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6" name="Oval 5"/>
          <p:cNvSpPr/>
          <p:nvPr/>
        </p:nvSpPr>
        <p:spPr>
          <a:xfrm>
            <a:off x="8156577" y="5715002"/>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solidFill>
                <a:prstClr val="black"/>
              </a:solidFill>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11" name="Straight Connector 10"/>
          <p:cNvSpPr>
            <a:spLocks noChangeShapeType="1"/>
          </p:cNvSpPr>
          <p:nvPr/>
        </p:nvSpPr>
        <p:spPr bwMode="auto">
          <a:xfrm>
            <a:off x="6192839"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9"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13" name="Slide Number Placeholder 17"/>
          <p:cNvSpPr>
            <a:spLocks noGrp="1"/>
          </p:cNvSpPr>
          <p:nvPr>
            <p:ph type="sldNum" sz="quarter" idx="11"/>
          </p:nvPr>
        </p:nvSpPr>
        <p:spPr/>
        <p:txBody>
          <a:bodyPr rtlCol="0"/>
          <a:lstStyle>
            <a:lvl1pPr>
              <a:defRPr/>
            </a:lvl1pPr>
          </a:lstStyle>
          <a:p>
            <a:pPr>
              <a:defRPr/>
            </a:pPr>
            <a:fld id="{B00ED830-4B86-49FA-808F-2C5478CD07D2}"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65C0CD0F-782E-48C7-A008-8B1EE532A6A0}"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3B82599D-C092-40AA-8A02-C6806A1B69D2}"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921E41B-430A-456F-ABD1-5263D6DD5B98}" type="datetimeFigureOut">
              <a:rPr lang="en-US"/>
              <a:pPr>
                <a:defRPr/>
              </a:pPr>
              <a:t>6/15/2015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AE228F-C994-4D75-8655-618D4E20FE9E}"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992A65-B656-4B80-B611-10501DD85623}" type="datetimeFigureOut">
              <a:rPr lang="en-US"/>
              <a:pPr>
                <a:defRPr/>
              </a:pPr>
              <a:t>6/15/2015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43F0EE-4F82-4F38-B8C2-56BF7A413437}"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694921-3A2F-411E-9F23-B0790026420F}" type="datetimeFigureOut">
              <a:rPr lang="en-US"/>
              <a:pPr>
                <a:defRPr/>
              </a:pPr>
              <a:t>6/15/2015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3FEF0D-5672-44C2-B0DE-3C96EAA1F20C}"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1BA08C5-7358-461B-98D7-80F4759F22EA}" type="datetimeFigureOut">
              <a:rPr lang="en-US"/>
              <a:pPr>
                <a:defRPr/>
              </a:pPr>
              <a:t>6/15/2015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A650D8-B01E-4BBB-9EE2-85DA04E3B074}"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8AD00C-87AF-4763-AC91-15552B9824A7}" type="datetimeFigureOut">
              <a:rPr lang="en-US"/>
              <a:pPr>
                <a:defRPr/>
              </a:pPr>
              <a:t>6/15/2015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E44FA0-0D72-43D0-96DE-65F112E0DCD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979B8C2-F22A-4C2E-91A0-83E370C22C84}" type="datetime1">
              <a:rPr lang="en-US" smtClean="0"/>
              <a:pPr/>
              <a:t>6/15/2015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34620C8-8F15-4584-AABB-C0BFFA292CA2}" type="datetimeFigureOut">
              <a:rPr lang="en-US"/>
              <a:pPr>
                <a:defRPr/>
              </a:pPr>
              <a:t>6/15/2015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E6D2578-2388-46D9-A99C-E8FF00CC6692}"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BB927B-AF3E-4A12-AAB7-DF6AA396CE2F}" type="datetimeFigureOut">
              <a:rPr lang="en-US"/>
              <a:pPr>
                <a:defRPr/>
              </a:pPr>
              <a:t>6/15/2015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9FE9E6B-580F-485D-B36B-F853A0163E48}"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FE75C0-CEE2-4941-8790-840CAADFBBE7}" type="datetimeFigureOut">
              <a:rPr lang="en-US"/>
              <a:pPr>
                <a:defRPr/>
              </a:pPr>
              <a:t>6/15/2015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F1435D-B762-4F8E-8F03-A2A45C15FD5F}"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22318F-C2AB-468E-91A0-BA9E2F40D3B6}" type="datetimeFigureOut">
              <a:rPr lang="en-US"/>
              <a:pPr>
                <a:defRPr/>
              </a:pPr>
              <a:t>6/15/2015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0D5D06-B4B1-4F63-B6FC-B08EF8620A05}"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6D7F60-913F-40F5-B857-E86A9386F4B0}" type="datetimeFigureOut">
              <a:rPr lang="en-US"/>
              <a:pPr>
                <a:defRPr/>
              </a:pPr>
              <a:t>6/15/2015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F49076-962E-428D-ABB7-C30F82BB27AB}"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3152E2-2439-408F-8EF5-20AFC61FD61B}" type="datetimeFigureOut">
              <a:rPr lang="en-US"/>
              <a:pPr>
                <a:defRPr/>
              </a:pPr>
              <a:t>6/15/2015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5802F7-694A-4C71-ADA7-08FA4931C099}"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D76000-BCEB-3943-B87F-65C1D52C9BB8}" type="datetimeFigureOut">
              <a:rPr lang="en-US" smtClean="0">
                <a:solidFill>
                  <a:prstClr val="black">
                    <a:tint val="75000"/>
                  </a:prstClr>
                </a:solidFill>
              </a:rPr>
              <a:pPr/>
              <a:t>6/15/2015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EE5236-642D-1247-8017-7AFCAD8C9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5819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D76000-BCEB-3943-B87F-65C1D52C9BB8}" type="datetimeFigureOut">
              <a:rPr lang="en-US" smtClean="0">
                <a:solidFill>
                  <a:prstClr val="black">
                    <a:tint val="75000"/>
                  </a:prstClr>
                </a:solidFill>
              </a:rPr>
              <a:pPr/>
              <a:t>6/15/2015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EE5236-642D-1247-8017-7AFCAD8C9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20992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D76000-BCEB-3943-B87F-65C1D52C9BB8}" type="datetimeFigureOut">
              <a:rPr lang="en-US" smtClean="0">
                <a:solidFill>
                  <a:prstClr val="black">
                    <a:tint val="75000"/>
                  </a:prstClr>
                </a:solidFill>
              </a:rPr>
              <a:pPr/>
              <a:t>6/15/2015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EE5236-642D-1247-8017-7AFCAD8C9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6637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D76000-BCEB-3943-B87F-65C1D52C9BB8}" type="datetimeFigureOut">
              <a:rPr lang="en-US" smtClean="0">
                <a:solidFill>
                  <a:prstClr val="black">
                    <a:tint val="75000"/>
                  </a:prstClr>
                </a:solidFill>
              </a:rPr>
              <a:pPr/>
              <a:t>6/15/2015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EE5236-642D-1247-8017-7AFCAD8C9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312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D4A5919-35F1-44B4-833F-26FA4CAEB8E3}" type="datetime1">
              <a:rPr lang="en-US" smtClean="0"/>
              <a:pPr/>
              <a:t>6/15/2015</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D76000-BCEB-3943-B87F-65C1D52C9BB8}" type="datetimeFigureOut">
              <a:rPr lang="en-US" smtClean="0">
                <a:solidFill>
                  <a:prstClr val="black">
                    <a:tint val="75000"/>
                  </a:prstClr>
                </a:solidFill>
              </a:rPr>
              <a:pPr/>
              <a:t>6/15/2015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0EE5236-642D-1247-8017-7AFCAD8C9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4976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D76000-BCEB-3943-B87F-65C1D52C9BB8}" type="datetimeFigureOut">
              <a:rPr lang="en-US" smtClean="0">
                <a:solidFill>
                  <a:prstClr val="black">
                    <a:tint val="75000"/>
                  </a:prstClr>
                </a:solidFill>
              </a:rPr>
              <a:pPr/>
              <a:t>6/15/2015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0EE5236-642D-1247-8017-7AFCAD8C9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540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76000-BCEB-3943-B87F-65C1D52C9BB8}" type="datetimeFigureOut">
              <a:rPr lang="en-US" smtClean="0">
                <a:solidFill>
                  <a:prstClr val="black">
                    <a:tint val="75000"/>
                  </a:prstClr>
                </a:solidFill>
              </a:rPr>
              <a:pPr/>
              <a:t>6/15/2015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0EE5236-642D-1247-8017-7AFCAD8C9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5192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76000-BCEB-3943-B87F-65C1D52C9BB8}" type="datetimeFigureOut">
              <a:rPr lang="en-US" smtClean="0">
                <a:solidFill>
                  <a:prstClr val="black">
                    <a:tint val="75000"/>
                  </a:prstClr>
                </a:solidFill>
              </a:rPr>
              <a:pPr/>
              <a:t>6/15/2015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EE5236-642D-1247-8017-7AFCAD8C9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3378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76000-BCEB-3943-B87F-65C1D52C9BB8}" type="datetimeFigureOut">
              <a:rPr lang="en-US" smtClean="0">
                <a:solidFill>
                  <a:prstClr val="black">
                    <a:tint val="75000"/>
                  </a:prstClr>
                </a:solidFill>
              </a:rPr>
              <a:pPr/>
              <a:t>6/15/2015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EE5236-642D-1247-8017-7AFCAD8C9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842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D76000-BCEB-3943-B87F-65C1D52C9BB8}" type="datetimeFigureOut">
              <a:rPr lang="en-US" smtClean="0">
                <a:solidFill>
                  <a:prstClr val="black">
                    <a:tint val="75000"/>
                  </a:prstClr>
                </a:solidFill>
              </a:rPr>
              <a:pPr/>
              <a:t>6/15/2015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EE5236-642D-1247-8017-7AFCAD8C9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5292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D76000-BCEB-3943-B87F-65C1D52C9BB8}" type="datetimeFigureOut">
              <a:rPr lang="en-US" smtClean="0">
                <a:solidFill>
                  <a:prstClr val="black">
                    <a:tint val="75000"/>
                  </a:prstClr>
                </a:solidFill>
              </a:rPr>
              <a:pPr/>
              <a:t>6/15/2015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EE5236-642D-1247-8017-7AFCAD8C9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186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0BD94-145E-4033-ABE9-D97F87B4E885}" type="datetime1">
              <a:rPr lang="en-US" smtClean="0"/>
              <a:pPr/>
              <a:t>6/15/2015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1"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010F4F6-9B7E-4441-89E9-E875CC08E588}" type="datetime1">
              <a:rPr lang="en-US" smtClean="0"/>
              <a:pPr/>
              <a:t>6/15/2015</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9"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FB4906E-F24C-488A-950D-2A318258CC2C}" type="datetime1">
              <a:rPr lang="en-US" smtClean="0"/>
              <a:pPr/>
              <a:t>6/15/2015</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A05D082-80A3-45CA-90D1-D7449E71710E}" type="datetime1">
              <a:rPr lang="en-US" smtClean="0"/>
              <a:pPr/>
              <a:t>6/15/2015</a:t>
            </a:fld>
            <a:endParaRPr lang="en-US"/>
          </a:p>
        </p:txBody>
      </p:sp>
      <p:sp>
        <p:nvSpPr>
          <p:cNvPr id="3" name="Footer Placeholder 2"/>
          <p:cNvSpPr>
            <a:spLocks noGrp="1"/>
          </p:cNvSpPr>
          <p:nvPr>
            <p:ph type="ftr" sz="quarter" idx="3"/>
          </p:nvPr>
        </p:nvSpPr>
        <p:spPr>
          <a:xfrm rot="5400000">
            <a:off x="6990187"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6/15/2015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4591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A05D082-80A3-45CA-90D1-D7449E71710E}" type="datetime1">
              <a:rPr lang="en-US" smtClean="0">
                <a:solidFill>
                  <a:srgbClr val="575F6D"/>
                </a:solidFill>
              </a:rPr>
              <a:pPr/>
              <a:t>6/15/2015</a:t>
            </a:fld>
            <a:endParaRPr lang="en-US">
              <a:solidFill>
                <a:srgbClr val="575F6D"/>
              </a:solidFill>
            </a:endParaRPr>
          </a:p>
        </p:txBody>
      </p:sp>
      <p:sp>
        <p:nvSpPr>
          <p:cNvPr id="3" name="Footer Placeholder 2"/>
          <p:cNvSpPr>
            <a:spLocks noGrp="1"/>
          </p:cNvSpPr>
          <p:nvPr>
            <p:ph type="ftr" sz="quarter" idx="3"/>
          </p:nvPr>
        </p:nvSpPr>
        <p:spPr>
          <a:xfrm rot="5400000">
            <a:off x="6990187"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548608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2"/>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6" y="1081883"/>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solidFill>
                <a:srgbClr val="575F6D"/>
              </a:solidFill>
            </a:endParaRPr>
          </a:p>
        </p:txBody>
      </p:sp>
      <p:sp>
        <p:nvSpPr>
          <p:cNvPr id="3" name="Footer Placeholder 2"/>
          <p:cNvSpPr>
            <a:spLocks noGrp="1"/>
          </p:cNvSpPr>
          <p:nvPr>
            <p:ph type="ftr" sz="quarter" idx="3"/>
          </p:nvPr>
        </p:nvSpPr>
        <p:spPr>
          <a:xfrm rot="5400000">
            <a:off x="6989763" y="3736976"/>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endParaRPr>
          </a:p>
        </p:txBody>
      </p:sp>
      <p:sp>
        <p:nvSpPr>
          <p:cNvPr id="12" name="Oval 11"/>
          <p:cNvSpPr/>
          <p:nvPr/>
        </p:nvSpPr>
        <p:spPr>
          <a:xfrm>
            <a:off x="8156577" y="5715002"/>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1"/>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D1479445-23C7-42AF-8DA4-826AB102E9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EB7F6BE-CAFC-456B-92B2-E3E038C24FF3}" type="datetimeFigureOut">
              <a:rPr lang="en-US"/>
              <a:pPr>
                <a:defRPr/>
              </a:pPr>
              <a:t>6/15/2015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4E1CA91-5AD6-4728-AB77-413F47B22C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76000-BCEB-3943-B87F-65C1D52C9BB8}" type="datetimeFigureOut">
              <a:rPr lang="en-US" smtClean="0">
                <a:solidFill>
                  <a:prstClr val="black">
                    <a:tint val="75000"/>
                  </a:prstClr>
                </a:solidFill>
              </a:rPr>
              <a:pPr/>
              <a:t>6/15/2015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E5236-642D-1247-8017-7AFCAD8C9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61017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notesSlide" Target="../notesSlides/notesSlide6.xml"/><Relationship Id="rId7"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 Id="rId9" Type="http://schemas.openxmlformats.org/officeDocument/2006/relationships/image" Target="../media/image8.jpg"/></Relationships>
</file>

<file path=ppt/slides/_rels/slide1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notesSlide" Target="../notesSlides/notesSlide7.xml"/><Relationship Id="rId7"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 Id="rId9"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4.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notesSlide" Target="../notesSlides/notesSlide2.xml"/><Relationship Id="rId7"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 Id="rId9"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4.xml"/><Relationship Id="rId1" Type="http://schemas.openxmlformats.org/officeDocument/2006/relationships/tags" Target="../tags/tag18.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gi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5.xml"/><Relationship Id="rId1" Type="http://schemas.openxmlformats.org/officeDocument/2006/relationships/tags" Target="../tags/tag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5.xml"/><Relationship Id="rId1" Type="http://schemas.openxmlformats.org/officeDocument/2006/relationships/tags" Target="../tags/tag21.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5.xml"/><Relationship Id="rId1" Type="http://schemas.openxmlformats.org/officeDocument/2006/relationships/tags" Target="../tags/tag22.xm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5.xml"/><Relationship Id="rId1" Type="http://schemas.openxmlformats.org/officeDocument/2006/relationships/tags" Target="../tags/tag23.xml"/><Relationship Id="rId5" Type="http://schemas.openxmlformats.org/officeDocument/2006/relationships/image" Target="../media/image53.png"/><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4.xml"/><Relationship Id="rId1" Type="http://schemas.openxmlformats.org/officeDocument/2006/relationships/tags" Target="../tags/tag2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1" Type="http://schemas.openxmlformats.org/officeDocument/2006/relationships/slideLayout" Target="../slideLayouts/slideLayout5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4.xml"/><Relationship Id="rId1" Type="http://schemas.openxmlformats.org/officeDocument/2006/relationships/tags" Target="../tags/tag25.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24.xml"/><Relationship Id="rId4" Type="http://schemas.openxmlformats.org/officeDocument/2006/relationships/image" Target="../media/image34.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4.xml"/><Relationship Id="rId1" Type="http://schemas.openxmlformats.org/officeDocument/2006/relationships/tags" Target="../tags/tag26.xml"/><Relationship Id="rId4" Type="http://schemas.openxmlformats.org/officeDocument/2006/relationships/image" Target="../media/image57.png"/></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4.xml"/><Relationship Id="rId1" Type="http://schemas.openxmlformats.org/officeDocument/2006/relationships/tags" Target="../tags/tag27.xml"/><Relationship Id="rId5" Type="http://schemas.openxmlformats.org/officeDocument/2006/relationships/image" Target="../media/image59.png"/><Relationship Id="rId4" Type="http://schemas.openxmlformats.org/officeDocument/2006/relationships/image" Target="../media/image58.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5.xml"/><Relationship Id="rId1" Type="http://schemas.openxmlformats.org/officeDocument/2006/relationships/tags" Target="../tags/tag28.xml"/></Relationships>
</file>

<file path=ppt/slides/_rels/slide5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notesSlide" Target="../notesSlides/notesSlide44.xml"/><Relationship Id="rId7" Type="http://schemas.openxmlformats.org/officeDocument/2006/relationships/image" Target="../media/image6.jpg"/><Relationship Id="rId2" Type="http://schemas.openxmlformats.org/officeDocument/2006/relationships/slideLayout" Target="../slideLayouts/slideLayout35.xml"/><Relationship Id="rId1" Type="http://schemas.openxmlformats.org/officeDocument/2006/relationships/tags" Target="../tags/tag29.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 Id="rId9" Type="http://schemas.openxmlformats.org/officeDocument/2006/relationships/image" Target="../media/image8.jpg"/></Relationships>
</file>

<file path=ppt/slides/_rels/slide5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notesSlide" Target="../notesSlides/notesSlide45.xml"/><Relationship Id="rId7" Type="http://schemas.openxmlformats.org/officeDocument/2006/relationships/image" Target="../media/image7.jpg"/><Relationship Id="rId2" Type="http://schemas.openxmlformats.org/officeDocument/2006/relationships/slideLayout" Target="../slideLayouts/slideLayout35.xml"/><Relationship Id="rId1" Type="http://schemas.openxmlformats.org/officeDocument/2006/relationships/tags" Target="../tags/tag30.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hyperlink" Target="http://www.linkedin.com/in/abhishekguptauiuc" TargetMode="External"/><Relationship Id="rId5" Type="http://schemas.openxmlformats.org/officeDocument/2006/relationships/hyperlink" Target="mailto:gupta59@Illinois.edu" TargetMode="External"/><Relationship Id="rId4" Type="http://schemas.openxmlformats.org/officeDocument/2006/relationships/hyperlink" Target="http://charm.cs.uiuc.edu/research/cloud" TargetMode="Externa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notesSlide" Target="../notesSlides/notesSlide4.xml"/><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e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notesSlide" Target="../notesSlides/notesSlide5.xml"/><Relationship Id="rId7" Type="http://schemas.openxmlformats.org/officeDocument/2006/relationships/image" Target="../media/image7.jpg"/><Relationship Id="rId12"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6.jpg"/><Relationship Id="rId11" Type="http://schemas.openxmlformats.org/officeDocument/2006/relationships/image" Target="../media/image14.jpg"/><Relationship Id="rId5" Type="http://schemas.openxmlformats.org/officeDocument/2006/relationships/image" Target="../media/image5.jpg"/><Relationship Id="rId10" Type="http://schemas.openxmlformats.org/officeDocument/2006/relationships/image" Target="../media/image13.jpg"/><Relationship Id="rId4" Type="http://schemas.openxmlformats.org/officeDocument/2006/relationships/image" Target="../media/image4.jpe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0" y="609600"/>
            <a:ext cx="7696200" cy="1893888"/>
          </a:xfrm>
        </p:spPr>
        <p:txBody>
          <a:bodyPr>
            <a:noAutofit/>
          </a:bodyPr>
          <a:lstStyle/>
          <a:p>
            <a:pPr algn="ctr"/>
            <a:r>
              <a:rPr lang="en-US" sz="3200" b="0" dirty="0" smtClean="0"/>
              <a:t>Efficient High Performance Computing in the Cloud</a:t>
            </a:r>
            <a:br>
              <a:rPr lang="en-US" sz="3200" b="0" dirty="0" smtClean="0"/>
            </a:br>
            <a:r>
              <a:rPr lang="en-US" sz="2800" b="0" smtClean="0"/>
              <a:t/>
            </a:r>
            <a:br>
              <a:rPr lang="en-US" sz="2800" b="0" smtClean="0"/>
            </a:br>
            <a:r>
              <a:rPr lang="en-US" sz="2800" b="0" smtClean="0"/>
              <a:t>Keynote, V</a:t>
            </a:r>
            <a:r>
              <a:rPr lang="en-US" sz="2400" b="0" smtClean="0"/>
              <a:t>TDC’15 </a:t>
            </a:r>
            <a:endParaRPr lang="en-US" sz="2800" dirty="0"/>
          </a:p>
        </p:txBody>
      </p:sp>
      <p:sp>
        <p:nvSpPr>
          <p:cNvPr id="8195" name="Rectangle 3"/>
          <p:cNvSpPr>
            <a:spLocks noGrp="1" noChangeArrowheads="1"/>
          </p:cNvSpPr>
          <p:nvPr>
            <p:ph type="subTitle" idx="1"/>
          </p:nvPr>
        </p:nvSpPr>
        <p:spPr>
          <a:xfrm>
            <a:off x="2286000" y="3886200"/>
            <a:ext cx="6705600" cy="1752600"/>
          </a:xfrm>
        </p:spPr>
        <p:txBody>
          <a:bodyPr>
            <a:normAutofit/>
          </a:bodyPr>
          <a:lstStyle/>
          <a:p>
            <a:r>
              <a:rPr lang="en-US" dirty="0" smtClean="0">
                <a:solidFill>
                  <a:srgbClr val="000000"/>
                </a:solidFill>
              </a:rPr>
              <a:t>Dr. Abhishek Gupta</a:t>
            </a:r>
          </a:p>
          <a:p>
            <a:r>
              <a:rPr lang="en-US" dirty="0" smtClean="0">
                <a:solidFill>
                  <a:srgbClr val="000000"/>
                </a:solidFill>
              </a:rPr>
              <a:t>PhD, University of Illinois at Urbana Champaign</a:t>
            </a:r>
          </a:p>
          <a:p>
            <a:r>
              <a:rPr lang="en-US" dirty="0" smtClean="0">
                <a:solidFill>
                  <a:srgbClr val="000000"/>
                </a:solidFill>
              </a:rPr>
              <a:t>gupta59@Illinois.edu</a:t>
            </a:r>
          </a:p>
          <a:p>
            <a:r>
              <a:rPr lang="en-US" dirty="0" smtClean="0">
                <a:solidFill>
                  <a:srgbClr val="000000"/>
                </a:solidFill>
              </a:rPr>
              <a:t>06/15/2015</a:t>
            </a:r>
            <a:endParaRPr lang="en-US" dirty="0"/>
          </a:p>
        </p:txBody>
      </p:sp>
      <p:sp>
        <p:nvSpPr>
          <p:cNvPr id="8196" name="Slide Number Placeholder 3"/>
          <p:cNvSpPr>
            <a:spLocks noGrp="1"/>
          </p:cNvSpPr>
          <p:nvPr>
            <p:ph type="sldNum" sz="quarter" idx="12"/>
          </p:nvPr>
        </p:nvSpPr>
        <p:spPr>
          <a:noFill/>
          <a:ln>
            <a:miter lim="800000"/>
            <a:headEnd/>
            <a:tailEnd/>
          </a:ln>
        </p:spPr>
        <p:txBody>
          <a:bodyPr wrap="square" lIns="91440" tIns="45720" rIns="91440" bIns="45720" numCol="1" anchorCtr="0" compatLnSpc="1">
            <a:prstTxWarp prst="textNoShape">
              <a:avLst/>
            </a:prstTxWarp>
          </a:bodyPr>
          <a:lstStyle/>
          <a:p>
            <a:fld id="{B8017049-0CB5-4499-BC84-8C5CFCE97C07}" type="slidenum">
              <a:rPr lang="en-US" smtClean="0"/>
              <a:pPr/>
              <a:t>1</a:t>
            </a:fld>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2601670"/>
            <a:ext cx="1981200" cy="742950"/>
          </a:xfrm>
          <a:prstGeom prst="rect">
            <a:avLst/>
          </a:prstGeom>
        </p:spPr>
      </p:pic>
    </p:spTree>
    <p:extLst>
      <p:ext uri="{BB962C8B-B14F-4D97-AF65-F5344CB8AC3E}">
        <p14:creationId xmlns:p14="http://schemas.microsoft.com/office/powerpoint/2010/main" val="208407346"/>
      </p:ext>
    </p:extLst>
  </p:cSld>
  <p:clrMapOvr>
    <a:masterClrMapping/>
  </p:clrMapOvr>
  <p:transition spd="slow" advTm="4747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2619" y="0"/>
            <a:ext cx="7467600" cy="960438"/>
          </a:xfrm>
        </p:spPr>
        <p:txBody>
          <a:bodyPr/>
          <a:lstStyle/>
          <a:p>
            <a:r>
              <a:rPr lang="en-US" dirty="0"/>
              <a:t>HPC and Clouds </a:t>
            </a:r>
            <a:r>
              <a:rPr lang="en-US" dirty="0" smtClean="0"/>
              <a:t>(</a:t>
            </a:r>
            <a:r>
              <a:rPr lang="en-US" dirty="0"/>
              <a:t>3</a:t>
            </a:r>
            <a:r>
              <a:rPr lang="en-US" dirty="0" smtClean="0"/>
              <a:t>)</a:t>
            </a:r>
            <a:endParaRPr lang="en-US" dirty="0"/>
          </a:p>
        </p:txBody>
      </p:sp>
      <p:sp>
        <p:nvSpPr>
          <p:cNvPr id="4" name="Slide Number Placeholder 3"/>
          <p:cNvSpPr>
            <a:spLocks noGrp="1"/>
          </p:cNvSpPr>
          <p:nvPr>
            <p:ph type="sldNum" sz="quarter" idx="15"/>
          </p:nvPr>
        </p:nvSpPr>
        <p:spPr/>
        <p:txBody>
          <a:bodyPr/>
          <a:lstStyle/>
          <a:p>
            <a:pPr>
              <a:defRPr/>
            </a:pPr>
            <a:fld id="{21EF063A-D55F-46A6-9045-9932BD3AAC31}" type="slidenum">
              <a:rPr lang="en-US" smtClean="0"/>
              <a:pPr>
                <a:defRPr/>
              </a:pPr>
              <a:t>10</a:t>
            </a:fld>
            <a:endParaRPr lang="en-US" dirty="0"/>
          </a:p>
        </p:txBody>
      </p:sp>
      <p:pic>
        <p:nvPicPr>
          <p:cNvPr id="7" name="Content Placeholder 6"/>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5486400" y="449287"/>
            <a:ext cx="2983192" cy="2186155"/>
          </a:xfrm>
        </p:spPr>
      </p:pic>
      <p:grpSp>
        <p:nvGrpSpPr>
          <p:cNvPr id="16" name="Group 15"/>
          <p:cNvGrpSpPr/>
          <p:nvPr/>
        </p:nvGrpSpPr>
        <p:grpSpPr>
          <a:xfrm>
            <a:off x="497930" y="3048000"/>
            <a:ext cx="3962401" cy="2209800"/>
            <a:chOff x="1546380" y="3590255"/>
            <a:chExt cx="4702020" cy="2850369"/>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8099" y="3590255"/>
              <a:ext cx="1533902" cy="121034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6380" y="3715161"/>
              <a:ext cx="1089098" cy="108909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6176" y="5105400"/>
              <a:ext cx="1335224" cy="1335224"/>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16653" y="3657600"/>
              <a:ext cx="1331747" cy="1015651"/>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14800" y="5193671"/>
              <a:ext cx="1747374" cy="978529"/>
            </a:xfrm>
            <a:prstGeom prst="rect">
              <a:avLst/>
            </a:prstGeom>
          </p:spPr>
        </p:pic>
      </p:grpSp>
      <p:sp>
        <p:nvSpPr>
          <p:cNvPr id="14" name="Rectangle 13"/>
          <p:cNvSpPr/>
          <p:nvPr/>
        </p:nvSpPr>
        <p:spPr>
          <a:xfrm>
            <a:off x="4750770" y="3425547"/>
            <a:ext cx="4088430" cy="1200329"/>
          </a:xfrm>
          <a:prstGeom prst="rect">
            <a:avLst/>
          </a:prstGeom>
        </p:spPr>
        <p:txBody>
          <a:bodyPr wrap="square">
            <a:spAutoFit/>
          </a:bodyPr>
          <a:lstStyle/>
          <a:p>
            <a:pPr lvl="1"/>
            <a:r>
              <a:rPr lang="en-US" dirty="0"/>
              <a:t>Renting Supercomputer on a cloud </a:t>
            </a:r>
            <a:r>
              <a:rPr lang="en-US" dirty="0" smtClean="0"/>
              <a:t>model - virtualization</a:t>
            </a:r>
            <a:r>
              <a:rPr lang="en-US" dirty="0"/>
              <a:t>, elasticity, pay-as-you-go model</a:t>
            </a:r>
          </a:p>
          <a:p>
            <a:pPr lvl="1"/>
            <a:endParaRPr lang="en-US" dirty="0"/>
          </a:p>
        </p:txBody>
      </p:sp>
      <p:sp>
        <p:nvSpPr>
          <p:cNvPr id="15" name="Rectangle 14"/>
          <p:cNvSpPr/>
          <p:nvPr/>
        </p:nvSpPr>
        <p:spPr>
          <a:xfrm>
            <a:off x="589322" y="1645419"/>
            <a:ext cx="2458303" cy="646331"/>
          </a:xfrm>
          <a:prstGeom prst="rect">
            <a:avLst/>
          </a:prstGeom>
        </p:spPr>
        <p:txBody>
          <a:bodyPr wrap="square">
            <a:spAutoFit/>
          </a:bodyPr>
          <a:lstStyle/>
          <a:p>
            <a:r>
              <a:rPr lang="en-US" dirty="0" smtClean="0"/>
              <a:t>Computationally </a:t>
            </a:r>
            <a:r>
              <a:rPr lang="en-US" dirty="0"/>
              <a:t>intensive applications</a:t>
            </a:r>
          </a:p>
        </p:txBody>
      </p:sp>
      <p:sp>
        <p:nvSpPr>
          <p:cNvPr id="19" name="Bent Arrow 18"/>
          <p:cNvSpPr/>
          <p:nvPr/>
        </p:nvSpPr>
        <p:spPr>
          <a:xfrm>
            <a:off x="3124200" y="1784158"/>
            <a:ext cx="1919735" cy="882842"/>
          </a:xfrm>
          <a:prstGeom prst="bentArrow">
            <a:avLst>
              <a:gd name="adj1" fmla="val 25000"/>
              <a:gd name="adj2" fmla="val 2774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481804" y="5471440"/>
            <a:ext cx="7498415" cy="461665"/>
          </a:xfrm>
          <a:prstGeom prst="rect">
            <a:avLst/>
          </a:prstGeom>
          <a:solidFill>
            <a:schemeClr val="accent1">
              <a:lumMod val="60000"/>
              <a:lumOff val="40000"/>
            </a:schemeClr>
          </a:solidFill>
        </p:spPr>
        <p:txBody>
          <a:bodyPr wrap="square">
            <a:spAutoFit/>
          </a:bodyPr>
          <a:lstStyle/>
          <a:p>
            <a:r>
              <a:rPr lang="en-US" sz="2400" dirty="0"/>
              <a:t>Cloud technologies on existing HPC infrastructure</a:t>
            </a:r>
          </a:p>
        </p:txBody>
      </p:sp>
      <p:sp>
        <p:nvSpPr>
          <p:cNvPr id="17" name="Cloud 16"/>
          <p:cNvSpPr/>
          <p:nvPr/>
        </p:nvSpPr>
        <p:spPr>
          <a:xfrm>
            <a:off x="5058953" y="152400"/>
            <a:ext cx="3627847" cy="2819400"/>
          </a:xfrm>
          <a:prstGeom prst="cloud">
            <a:avLst/>
          </a:prstGeom>
          <a:gradFill rotWithShape="1">
            <a:gsLst>
              <a:gs pos="0">
                <a:srgbClr val="4F81BD">
                  <a:tint val="100000"/>
                  <a:shade val="100000"/>
                  <a:satMod val="130000"/>
                  <a:alpha val="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018934760"/>
      </p:ext>
    </p:extLst>
  </p:cSld>
  <p:clrMapOvr>
    <a:masterClrMapping/>
  </p:clrMapOvr>
  <p:transition spd="slow" advTm="2581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9" y="0"/>
            <a:ext cx="7467600" cy="960438"/>
          </a:xfrm>
        </p:spPr>
        <p:txBody>
          <a:bodyPr/>
          <a:lstStyle/>
          <a:p>
            <a:r>
              <a:rPr lang="en-US" dirty="0"/>
              <a:t>HPC and Clouds </a:t>
            </a:r>
            <a:r>
              <a:rPr lang="en-US" dirty="0" smtClean="0"/>
              <a:t>(4)</a:t>
            </a:r>
            <a:endParaRPr lang="en-US" dirty="0"/>
          </a:p>
        </p:txBody>
      </p:sp>
      <p:sp>
        <p:nvSpPr>
          <p:cNvPr id="4" name="Slide Number Placeholder 3"/>
          <p:cNvSpPr>
            <a:spLocks noGrp="1"/>
          </p:cNvSpPr>
          <p:nvPr>
            <p:ph type="sldNum" sz="quarter" idx="15"/>
          </p:nvPr>
        </p:nvSpPr>
        <p:spPr/>
        <p:txBody>
          <a:bodyPr/>
          <a:lstStyle/>
          <a:p>
            <a:pPr>
              <a:defRPr/>
            </a:pPr>
            <a:fld id="{21EF063A-D55F-46A6-9045-9932BD3AAC31}" type="slidenum">
              <a:rPr lang="en-US" smtClean="0"/>
              <a:pPr>
                <a:defRPr/>
              </a:pPr>
              <a:t>11</a:t>
            </a:fld>
            <a:endParaRPr lang="en-US" dirty="0"/>
          </a:p>
        </p:txBody>
      </p:sp>
      <p:pic>
        <p:nvPicPr>
          <p:cNvPr id="7" name="Content Placeholder 6"/>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5562600" y="144448"/>
            <a:ext cx="2205030" cy="1615899"/>
          </a:xfrm>
        </p:spPr>
      </p:pic>
      <p:grpSp>
        <p:nvGrpSpPr>
          <p:cNvPr id="16" name="Group 15"/>
          <p:cNvGrpSpPr/>
          <p:nvPr/>
        </p:nvGrpSpPr>
        <p:grpSpPr>
          <a:xfrm>
            <a:off x="497930" y="3048000"/>
            <a:ext cx="3962401" cy="2209800"/>
            <a:chOff x="1546380" y="3590255"/>
            <a:chExt cx="4702020" cy="2850369"/>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8099" y="3590255"/>
              <a:ext cx="1533902" cy="121034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6380" y="3715161"/>
              <a:ext cx="1089098" cy="108909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6176" y="5105400"/>
              <a:ext cx="1335224" cy="1335224"/>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16653" y="3657600"/>
              <a:ext cx="1331747" cy="1015651"/>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14800" y="5193671"/>
              <a:ext cx="1747374" cy="978529"/>
            </a:xfrm>
            <a:prstGeom prst="rect">
              <a:avLst/>
            </a:prstGeom>
          </p:spPr>
        </p:pic>
      </p:grpSp>
      <p:sp>
        <p:nvSpPr>
          <p:cNvPr id="15" name="Rectangle 14"/>
          <p:cNvSpPr/>
          <p:nvPr/>
        </p:nvSpPr>
        <p:spPr>
          <a:xfrm>
            <a:off x="589322" y="1645419"/>
            <a:ext cx="2458303" cy="646331"/>
          </a:xfrm>
          <a:prstGeom prst="rect">
            <a:avLst/>
          </a:prstGeom>
        </p:spPr>
        <p:txBody>
          <a:bodyPr wrap="square">
            <a:spAutoFit/>
          </a:bodyPr>
          <a:lstStyle/>
          <a:p>
            <a:r>
              <a:rPr lang="en-US" dirty="0" smtClean="0"/>
              <a:t>Computationally </a:t>
            </a:r>
            <a:r>
              <a:rPr lang="en-US" dirty="0"/>
              <a:t>intensive applications</a:t>
            </a:r>
          </a:p>
        </p:txBody>
      </p:sp>
      <p:sp>
        <p:nvSpPr>
          <p:cNvPr id="19" name="Bent Arrow 18"/>
          <p:cNvSpPr/>
          <p:nvPr/>
        </p:nvSpPr>
        <p:spPr>
          <a:xfrm>
            <a:off x="3124200" y="1784158"/>
            <a:ext cx="1919735" cy="882842"/>
          </a:xfrm>
          <a:prstGeom prst="bentArrow">
            <a:avLst>
              <a:gd name="adj1" fmla="val 25000"/>
              <a:gd name="adj2" fmla="val 2774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481804" y="5471440"/>
            <a:ext cx="7498415" cy="461665"/>
          </a:xfrm>
          <a:prstGeom prst="rect">
            <a:avLst/>
          </a:prstGeom>
          <a:solidFill>
            <a:schemeClr val="accent1">
              <a:lumMod val="60000"/>
              <a:lumOff val="40000"/>
            </a:schemeClr>
          </a:solidFill>
        </p:spPr>
        <p:txBody>
          <a:bodyPr wrap="square">
            <a:spAutoFit/>
          </a:bodyPr>
          <a:lstStyle/>
          <a:p>
            <a:r>
              <a:rPr lang="en-US" sz="2400" dirty="0"/>
              <a:t>Hybrid </a:t>
            </a:r>
            <a:r>
              <a:rPr lang="en-US" sz="2400" dirty="0" err="1"/>
              <a:t>HPC+cloud</a:t>
            </a:r>
            <a:r>
              <a:rPr lang="en-US" sz="2400" dirty="0"/>
              <a:t> </a:t>
            </a:r>
            <a:r>
              <a:rPr lang="en-US" sz="2400" dirty="0" smtClean="0"/>
              <a:t>infrastructure – </a:t>
            </a:r>
            <a:r>
              <a:rPr lang="en-US" sz="2400" dirty="0"/>
              <a:t>bursting to cloud</a:t>
            </a:r>
          </a:p>
        </p:txBody>
      </p:sp>
      <p:sp>
        <p:nvSpPr>
          <p:cNvPr id="18" name="Cloud 17"/>
          <p:cNvSpPr/>
          <p:nvPr/>
        </p:nvSpPr>
        <p:spPr>
          <a:xfrm>
            <a:off x="5486400" y="2359746"/>
            <a:ext cx="2477667" cy="1450254"/>
          </a:xfrm>
          <a:prstGeom prst="cloud">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Public Clouds </a:t>
            </a:r>
          </a:p>
        </p:txBody>
      </p:sp>
      <p:sp>
        <p:nvSpPr>
          <p:cNvPr id="3" name="Plus 2"/>
          <p:cNvSpPr/>
          <p:nvPr/>
        </p:nvSpPr>
        <p:spPr>
          <a:xfrm>
            <a:off x="6436515" y="1880212"/>
            <a:ext cx="457200" cy="3867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50090293"/>
      </p:ext>
    </p:extLst>
  </p:cSld>
  <p:clrMapOvr>
    <a:masterClrMapping/>
  </p:clrMapOvr>
  <p:transition spd="slow" advTm="1471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9" y="0"/>
            <a:ext cx="7467600" cy="960438"/>
          </a:xfrm>
        </p:spPr>
        <p:txBody>
          <a:bodyPr/>
          <a:lstStyle/>
          <a:p>
            <a:r>
              <a:rPr lang="en-US" dirty="0" smtClean="0"/>
              <a:t>HPC and Clouds</a:t>
            </a:r>
            <a:endParaRPr lang="en-US" dirty="0"/>
          </a:p>
        </p:txBody>
      </p:sp>
      <p:sp>
        <p:nvSpPr>
          <p:cNvPr id="3" name="Content Placeholder 2"/>
          <p:cNvSpPr>
            <a:spLocks noGrp="1"/>
          </p:cNvSpPr>
          <p:nvPr>
            <p:ph sz="quarter" idx="1"/>
          </p:nvPr>
        </p:nvSpPr>
        <p:spPr>
          <a:xfrm>
            <a:off x="512619" y="1378458"/>
            <a:ext cx="7772400" cy="4876800"/>
          </a:xfrm>
        </p:spPr>
        <p:txBody>
          <a:bodyPr>
            <a:noAutofit/>
          </a:bodyPr>
          <a:lstStyle/>
          <a:p>
            <a:r>
              <a:rPr lang="en-US" dirty="0" smtClean="0">
                <a:solidFill>
                  <a:srgbClr val="0070C0"/>
                </a:solidFill>
              </a:rPr>
              <a:t>HPC in public clouds </a:t>
            </a:r>
          </a:p>
          <a:p>
            <a:pPr lvl="1"/>
            <a:r>
              <a:rPr lang="en-US" dirty="0" smtClean="0">
                <a:solidFill>
                  <a:srgbClr val="0070C0"/>
                </a:solidFill>
              </a:rPr>
              <a:t>Cloud as a solution to HPC users’ needs </a:t>
            </a:r>
          </a:p>
          <a:p>
            <a:pPr lvl="1"/>
            <a:r>
              <a:rPr lang="en-US" dirty="0" smtClean="0">
                <a:solidFill>
                  <a:srgbClr val="0070C0"/>
                </a:solidFill>
              </a:rPr>
              <a:t>HPC as a service – ubiquity</a:t>
            </a:r>
          </a:p>
          <a:p>
            <a:r>
              <a:rPr lang="en-US" dirty="0" smtClean="0"/>
              <a:t>Cloud technologies on existing HPC infrastructure</a:t>
            </a:r>
          </a:p>
          <a:p>
            <a:pPr lvl="1"/>
            <a:r>
              <a:rPr lang="en-US" dirty="0" smtClean="0"/>
              <a:t>Virtualization, elasticity, pay-as-you-go model</a:t>
            </a:r>
          </a:p>
          <a:p>
            <a:pPr lvl="1"/>
            <a:r>
              <a:rPr lang="en-US" dirty="0" smtClean="0"/>
              <a:t>Renting </a:t>
            </a:r>
            <a:r>
              <a:rPr lang="en-US" dirty="0"/>
              <a:t>Supercomputer on </a:t>
            </a:r>
            <a:r>
              <a:rPr lang="en-US" dirty="0" smtClean="0"/>
              <a:t>a cloud model</a:t>
            </a:r>
          </a:p>
          <a:p>
            <a:r>
              <a:rPr lang="en-US" dirty="0" smtClean="0"/>
              <a:t>Custom “HPC-clouds”</a:t>
            </a:r>
          </a:p>
          <a:p>
            <a:r>
              <a:rPr lang="en-US" dirty="0" smtClean="0"/>
              <a:t>Hybrid </a:t>
            </a:r>
            <a:r>
              <a:rPr lang="en-US" dirty="0" err="1" smtClean="0"/>
              <a:t>HPC+cloud</a:t>
            </a:r>
            <a:r>
              <a:rPr lang="en-US" dirty="0" smtClean="0"/>
              <a:t> – bursting to cloud</a:t>
            </a:r>
          </a:p>
          <a:p>
            <a:pPr marL="365760" lvl="1" indent="0">
              <a:buNone/>
            </a:pPr>
            <a:endParaRPr lang="en-US" sz="2000" dirty="0" smtClean="0"/>
          </a:p>
          <a:p>
            <a:pPr marL="0" indent="0">
              <a:buNone/>
            </a:pPr>
            <a:endParaRPr lang="en-US" sz="2000" dirty="0" smtClean="0"/>
          </a:p>
        </p:txBody>
      </p:sp>
      <p:sp>
        <p:nvSpPr>
          <p:cNvPr id="4" name="Slide Number Placeholder 3"/>
          <p:cNvSpPr>
            <a:spLocks noGrp="1"/>
          </p:cNvSpPr>
          <p:nvPr>
            <p:ph type="sldNum" sz="quarter" idx="15"/>
          </p:nvPr>
        </p:nvSpPr>
        <p:spPr/>
        <p:txBody>
          <a:bodyPr/>
          <a:lstStyle/>
          <a:p>
            <a:pPr>
              <a:defRPr/>
            </a:pPr>
            <a:fld id="{21EF063A-D55F-46A6-9045-9932BD3AAC31}" type="slidenum">
              <a:rPr lang="en-US" smtClean="0"/>
              <a:pPr>
                <a:defRPr/>
              </a:pPr>
              <a:t>12</a:t>
            </a:fld>
            <a:endParaRPr lang="en-US" dirty="0"/>
          </a:p>
        </p:txBody>
      </p:sp>
      <p:sp>
        <p:nvSpPr>
          <p:cNvPr id="5" name="Rectangle 4"/>
          <p:cNvSpPr/>
          <p:nvPr/>
        </p:nvSpPr>
        <p:spPr>
          <a:xfrm>
            <a:off x="609600" y="5082990"/>
            <a:ext cx="7543800" cy="461665"/>
          </a:xfrm>
          <a:prstGeom prst="rect">
            <a:avLst/>
          </a:prstGeom>
          <a:solidFill>
            <a:schemeClr val="accent1">
              <a:lumMod val="60000"/>
              <a:lumOff val="40000"/>
            </a:schemeClr>
          </a:solidFill>
        </p:spPr>
        <p:txBody>
          <a:bodyPr wrap="square">
            <a:spAutoFit/>
          </a:bodyPr>
          <a:lstStyle/>
          <a:p>
            <a:r>
              <a:rPr lang="en-US" sz="2400" dirty="0" smtClean="0"/>
              <a:t>Public cloud very appealing for HPC users, why?</a:t>
            </a:r>
          </a:p>
        </p:txBody>
      </p:sp>
    </p:spTree>
    <p:custDataLst>
      <p:tags r:id="rId1"/>
    </p:custDataLst>
    <p:extLst>
      <p:ext uri="{BB962C8B-B14F-4D97-AF65-F5344CB8AC3E}">
        <p14:creationId xmlns:p14="http://schemas.microsoft.com/office/powerpoint/2010/main" val="488355975"/>
      </p:ext>
    </p:extLst>
  </p:cSld>
  <p:clrMapOvr>
    <a:masterClrMapping/>
  </p:clrMapOvr>
  <p:transition spd="slow" advTm="14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9" y="0"/>
            <a:ext cx="7467600" cy="960438"/>
          </a:xfrm>
        </p:spPr>
        <p:txBody>
          <a:bodyPr/>
          <a:lstStyle/>
          <a:p>
            <a:r>
              <a:rPr lang="en-US" dirty="0" smtClean="0"/>
              <a:t>Motivation: Why Clouds for HPC ? </a:t>
            </a:r>
            <a:endParaRPr lang="en-US" dirty="0"/>
          </a:p>
        </p:txBody>
      </p:sp>
      <p:sp>
        <p:nvSpPr>
          <p:cNvPr id="3" name="Content Placeholder 2"/>
          <p:cNvSpPr>
            <a:spLocks noGrp="1"/>
          </p:cNvSpPr>
          <p:nvPr>
            <p:ph sz="quarter" idx="1"/>
          </p:nvPr>
        </p:nvSpPr>
        <p:spPr>
          <a:xfrm>
            <a:off x="495300" y="1371600"/>
            <a:ext cx="7772400" cy="4876800"/>
          </a:xfrm>
        </p:spPr>
        <p:txBody>
          <a:bodyPr>
            <a:noAutofit/>
          </a:bodyPr>
          <a:lstStyle/>
          <a:p>
            <a:r>
              <a:rPr lang="en-US" dirty="0"/>
              <a:t>Rent vs. </a:t>
            </a:r>
            <a:r>
              <a:rPr lang="en-US" dirty="0" smtClean="0"/>
              <a:t>own, </a:t>
            </a:r>
            <a:r>
              <a:rPr lang="en-US" i="1" dirty="0"/>
              <a:t>pay-as-you-go</a:t>
            </a:r>
          </a:p>
          <a:p>
            <a:pPr lvl="1"/>
            <a:r>
              <a:rPr lang="en-US" dirty="0" smtClean="0"/>
              <a:t>No startup/maintenance cost, cluster create time</a:t>
            </a:r>
          </a:p>
          <a:p>
            <a:r>
              <a:rPr lang="en-US" i="1" dirty="0" smtClean="0"/>
              <a:t>Elastic</a:t>
            </a:r>
            <a:r>
              <a:rPr lang="en-US" dirty="0" smtClean="0"/>
              <a:t> resources</a:t>
            </a:r>
          </a:p>
          <a:p>
            <a:pPr lvl="1"/>
            <a:r>
              <a:rPr lang="en-US" dirty="0" smtClean="0"/>
              <a:t>No risk e.g. in under-provisioning </a:t>
            </a:r>
          </a:p>
          <a:p>
            <a:pPr lvl="1"/>
            <a:r>
              <a:rPr lang="en-US" dirty="0" smtClean="0"/>
              <a:t>Prevents underutilization</a:t>
            </a:r>
          </a:p>
          <a:p>
            <a:r>
              <a:rPr lang="en-US" dirty="0" smtClean="0"/>
              <a:t>Benefits of virtualization</a:t>
            </a:r>
          </a:p>
          <a:p>
            <a:pPr lvl="1"/>
            <a:r>
              <a:rPr lang="en-US" dirty="0" smtClean="0"/>
              <a:t>Flexibility and customization </a:t>
            </a:r>
          </a:p>
          <a:p>
            <a:pPr lvl="1"/>
            <a:r>
              <a:rPr lang="en-US" dirty="0" smtClean="0"/>
              <a:t>Security and isolation</a:t>
            </a:r>
          </a:p>
          <a:p>
            <a:pPr lvl="1"/>
            <a:r>
              <a:rPr lang="en-US" dirty="0" smtClean="0"/>
              <a:t>Migration and resource </a:t>
            </a:r>
            <a:r>
              <a:rPr lang="en-US" dirty="0"/>
              <a:t>c</a:t>
            </a:r>
            <a:r>
              <a:rPr lang="en-US" dirty="0" smtClean="0"/>
              <a:t>ontrol</a:t>
            </a:r>
          </a:p>
          <a:p>
            <a:endParaRPr lang="en-US" dirty="0" smtClean="0"/>
          </a:p>
          <a:p>
            <a:endParaRPr lang="en-US" sz="2000" dirty="0" smtClean="0"/>
          </a:p>
        </p:txBody>
      </p:sp>
      <p:sp>
        <p:nvSpPr>
          <p:cNvPr id="4" name="Slide Number Placeholder 3"/>
          <p:cNvSpPr>
            <a:spLocks noGrp="1"/>
          </p:cNvSpPr>
          <p:nvPr>
            <p:ph type="sldNum" sz="quarter" idx="15"/>
          </p:nvPr>
        </p:nvSpPr>
        <p:spPr/>
        <p:txBody>
          <a:bodyPr/>
          <a:lstStyle/>
          <a:p>
            <a:pPr>
              <a:defRPr/>
            </a:pPr>
            <a:fld id="{21EF063A-D55F-46A6-9045-9932BD3AAC31}" type="slidenum">
              <a:rPr lang="en-US" smtClean="0"/>
              <a:pPr>
                <a:defRPr/>
              </a:pPr>
              <a:t>13</a:t>
            </a:fld>
            <a:endParaRPr lang="en-US" dirty="0"/>
          </a:p>
        </p:txBody>
      </p:sp>
      <p:sp>
        <p:nvSpPr>
          <p:cNvPr id="5" name="Rectangle 4"/>
          <p:cNvSpPr/>
          <p:nvPr/>
        </p:nvSpPr>
        <p:spPr>
          <a:xfrm>
            <a:off x="609600" y="5082990"/>
            <a:ext cx="7543800" cy="830997"/>
          </a:xfrm>
          <a:prstGeom prst="rect">
            <a:avLst/>
          </a:prstGeom>
          <a:solidFill>
            <a:schemeClr val="accent1">
              <a:lumMod val="60000"/>
              <a:lumOff val="40000"/>
            </a:schemeClr>
          </a:solidFill>
        </p:spPr>
        <p:txBody>
          <a:bodyPr wrap="square">
            <a:spAutoFit/>
          </a:bodyPr>
          <a:lstStyle/>
          <a:p>
            <a:r>
              <a:rPr lang="en-US" sz="2400" dirty="0" smtClean="0"/>
              <a:t>Cloud for HPC: A </a:t>
            </a:r>
            <a:r>
              <a:rPr lang="en-US" sz="2400" dirty="0"/>
              <a:t>cost-effective and timely </a:t>
            </a:r>
            <a:r>
              <a:rPr lang="en-US" sz="2400" dirty="0" smtClean="0"/>
              <a:t>solution? Multiple providers</a:t>
            </a:r>
            <a:r>
              <a:rPr lang="en-US" sz="2400" dirty="0"/>
              <a:t> </a:t>
            </a:r>
            <a:r>
              <a:rPr lang="en-US" sz="2400" dirty="0" smtClean="0"/>
              <a:t>– Infrastructure as a Service</a:t>
            </a:r>
          </a:p>
        </p:txBody>
      </p:sp>
      <p:pic>
        <p:nvPicPr>
          <p:cNvPr id="12290" name="Picture 2" descr="C:\Users\guabhish\Desktop\Thesis\bt-business-opportunity.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2" y="2362200"/>
            <a:ext cx="2373631" cy="182880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16666208"/>
      </p:ext>
    </p:extLst>
  </p:cSld>
  <p:clrMapOvr>
    <a:masterClrMapping/>
  </p:clrMapOvr>
  <p:transition spd="slow" advTm="390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814" y="-76199"/>
            <a:ext cx="8042276" cy="914049"/>
          </a:xfrm>
        </p:spPr>
        <p:txBody>
          <a:bodyPr>
            <a:normAutofit/>
          </a:bodyPr>
          <a:lstStyle/>
          <a:p>
            <a:r>
              <a:rPr lang="en-US" dirty="0" smtClean="0"/>
              <a:t>Research Questions</a:t>
            </a:r>
            <a:endParaRPr lang="en-US" dirty="0"/>
          </a:p>
        </p:txBody>
      </p:sp>
      <p:sp>
        <p:nvSpPr>
          <p:cNvPr id="5" name="TextBox 4"/>
          <p:cNvSpPr txBox="1"/>
          <p:nvPr/>
        </p:nvSpPr>
        <p:spPr>
          <a:xfrm>
            <a:off x="5340987" y="2212316"/>
            <a:ext cx="2886543" cy="584775"/>
          </a:xfrm>
          <a:prstGeom prst="rect">
            <a:avLst/>
          </a:prstGeom>
          <a:solidFill>
            <a:schemeClr val="bg2">
              <a:lumMod val="50000"/>
            </a:schemeClr>
          </a:solidFill>
          <a:ln>
            <a:solidFill>
              <a:srgbClr val="000000"/>
            </a:solidFill>
          </a:ln>
        </p:spPr>
        <p:txBody>
          <a:bodyPr wrap="square" rtlCol="0">
            <a:spAutoFit/>
          </a:bodyPr>
          <a:lstStyle/>
          <a:p>
            <a:pPr algn="ctr"/>
            <a:r>
              <a:rPr lang="en-US" sz="1600" b="1" dirty="0" smtClean="0"/>
              <a:t>How: </a:t>
            </a:r>
          </a:p>
          <a:p>
            <a:pPr algn="ctr"/>
            <a:r>
              <a:rPr lang="en-US" sz="1600" b="1" dirty="0" smtClean="0"/>
              <a:t>Bridge HPC-cloud gap</a:t>
            </a:r>
            <a:endParaRPr lang="en-US" sz="1600" b="1" dirty="0"/>
          </a:p>
        </p:txBody>
      </p:sp>
      <p:cxnSp>
        <p:nvCxnSpPr>
          <p:cNvPr id="41" name="Straight Connector 40"/>
          <p:cNvCxnSpPr>
            <a:stCxn id="5" idx="2"/>
            <a:endCxn id="46" idx="0"/>
          </p:cNvCxnSpPr>
          <p:nvPr/>
        </p:nvCxnSpPr>
        <p:spPr>
          <a:xfrm rot="5400000">
            <a:off x="4759212" y="1962180"/>
            <a:ext cx="1190136" cy="2859959"/>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667000" y="3987227"/>
            <a:ext cx="2514600" cy="584775"/>
          </a:xfrm>
          <a:prstGeom prst="rect">
            <a:avLst/>
          </a:prstGeom>
          <a:solidFill>
            <a:schemeClr val="bg2">
              <a:lumMod val="50000"/>
            </a:schemeClr>
          </a:solidFill>
          <a:ln>
            <a:solidFill>
              <a:srgbClr val="000000"/>
            </a:solidFill>
          </a:ln>
        </p:spPr>
        <p:txBody>
          <a:bodyPr wrap="square" rtlCol="0">
            <a:spAutoFit/>
          </a:bodyPr>
          <a:lstStyle/>
          <a:p>
            <a:pPr algn="ctr"/>
            <a:r>
              <a:rPr lang="en-US" sz="1600" b="1" dirty="0" smtClean="0"/>
              <a:t>Improve HPC performance</a:t>
            </a:r>
            <a:endParaRPr lang="en-US" sz="1600" b="1" dirty="0"/>
          </a:p>
        </p:txBody>
      </p:sp>
      <p:sp>
        <p:nvSpPr>
          <p:cNvPr id="47" name="TextBox 46"/>
          <p:cNvSpPr txBox="1"/>
          <p:nvPr/>
        </p:nvSpPr>
        <p:spPr>
          <a:xfrm>
            <a:off x="5333999" y="3987227"/>
            <a:ext cx="3352800" cy="584775"/>
          </a:xfrm>
          <a:prstGeom prst="rect">
            <a:avLst/>
          </a:prstGeom>
          <a:solidFill>
            <a:schemeClr val="bg2">
              <a:lumMod val="50000"/>
            </a:schemeClr>
          </a:solidFill>
          <a:ln>
            <a:solidFill>
              <a:srgbClr val="000000"/>
            </a:solidFill>
          </a:ln>
        </p:spPr>
        <p:txBody>
          <a:bodyPr wrap="square" rtlCol="0">
            <a:spAutoFit/>
          </a:bodyPr>
          <a:lstStyle/>
          <a:p>
            <a:pPr algn="ctr"/>
            <a:r>
              <a:rPr lang="en-US" sz="1600" b="1" dirty="0" smtClean="0"/>
              <a:t>Improve cloud utilization=&gt; Reduce cost </a:t>
            </a:r>
            <a:endParaRPr lang="en-US" sz="1600" b="1" dirty="0"/>
          </a:p>
        </p:txBody>
      </p:sp>
      <p:cxnSp>
        <p:nvCxnSpPr>
          <p:cNvPr id="49" name="Straight Connector 48"/>
          <p:cNvCxnSpPr>
            <a:stCxn id="5" idx="2"/>
            <a:endCxn id="47" idx="0"/>
          </p:cNvCxnSpPr>
          <p:nvPr/>
        </p:nvCxnSpPr>
        <p:spPr>
          <a:xfrm rot="16200000" flipH="1">
            <a:off x="6302261" y="3279089"/>
            <a:ext cx="1190136" cy="22614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Slide Number Placeholder 3"/>
          <p:cNvSpPr>
            <a:spLocks noGrp="1"/>
          </p:cNvSpPr>
          <p:nvPr>
            <p:ph type="sldNum" sz="quarter" idx="15"/>
          </p:nvPr>
        </p:nvSpPr>
        <p:spPr>
          <a:xfrm>
            <a:off x="8153400" y="5727192"/>
            <a:ext cx="609600" cy="521208"/>
          </a:xfrm>
        </p:spPr>
        <p:txBody>
          <a:bodyPr/>
          <a:lstStyle/>
          <a:p>
            <a:pPr>
              <a:defRPr/>
            </a:pPr>
            <a:fld id="{21EF063A-D55F-46A6-9045-9932BD3AAC31}" type="slidenum">
              <a:rPr lang="en-US" smtClean="0"/>
              <a:pPr>
                <a:defRPr/>
              </a:pPr>
              <a:t>14</a:t>
            </a:fld>
            <a:endParaRPr lang="en-US" dirty="0"/>
          </a:p>
        </p:txBody>
      </p:sp>
      <p:sp>
        <p:nvSpPr>
          <p:cNvPr id="25" name="TextBox 24"/>
          <p:cNvSpPr txBox="1"/>
          <p:nvPr/>
        </p:nvSpPr>
        <p:spPr>
          <a:xfrm>
            <a:off x="1283139" y="2134774"/>
            <a:ext cx="3272111" cy="584775"/>
          </a:xfrm>
          <a:prstGeom prst="rect">
            <a:avLst/>
          </a:prstGeom>
          <a:solidFill>
            <a:srgbClr val="1F497D">
              <a:lumMod val="40000"/>
              <a:lumOff val="60000"/>
            </a:srgbClr>
          </a:solidFill>
          <a:ln>
            <a:solidFill>
              <a:srgbClr val="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Century Schoolbook"/>
              </a:rPr>
              <a:t> What (applications), why (benefits), who (users)</a:t>
            </a:r>
            <a:endParaRPr kumimoji="0" lang="en-US" sz="1600" b="1" i="0" u="none" strike="noStrike" kern="0" cap="none" spc="0" normalizeH="0" baseline="0" noProof="0" dirty="0">
              <a:ln>
                <a:noFill/>
              </a:ln>
              <a:solidFill>
                <a:prstClr val="black"/>
              </a:solidFill>
              <a:effectLst/>
              <a:uLnTx/>
              <a:uFillTx/>
              <a:latin typeface="Century Schoolbook"/>
            </a:endParaRPr>
          </a:p>
        </p:txBody>
      </p:sp>
      <p:sp>
        <p:nvSpPr>
          <p:cNvPr id="26" name="TextBox 25"/>
          <p:cNvSpPr txBox="1"/>
          <p:nvPr/>
        </p:nvSpPr>
        <p:spPr>
          <a:xfrm>
            <a:off x="4016004" y="1387744"/>
            <a:ext cx="1891267" cy="338554"/>
          </a:xfrm>
          <a:prstGeom prst="rect">
            <a:avLst/>
          </a:prstGeom>
          <a:solidFill>
            <a:srgbClr val="1F497D">
              <a:lumMod val="40000"/>
              <a:lumOff val="60000"/>
            </a:srgbClr>
          </a:solidFill>
          <a:ln>
            <a:solidFill>
              <a:srgbClr val="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entury Schoolbook"/>
              </a:rPr>
              <a:t>HPC in cloud</a:t>
            </a:r>
          </a:p>
        </p:txBody>
      </p:sp>
      <p:cxnSp>
        <p:nvCxnSpPr>
          <p:cNvPr id="27" name="Straight Connector 26"/>
          <p:cNvCxnSpPr/>
          <p:nvPr/>
        </p:nvCxnSpPr>
        <p:spPr>
          <a:xfrm rot="5400000">
            <a:off x="3736178" y="909313"/>
            <a:ext cx="408476" cy="204244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961637" y="1726298"/>
            <a:ext cx="1822627" cy="461195"/>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5136483"/>
      </p:ext>
    </p:extLst>
  </p:cSld>
  <p:clrMapOvr>
    <a:masterClrMapping/>
  </p:clrMapOvr>
  <p:transition spd="slow" advTm="54069"/>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21EF063A-D55F-46A6-9045-9932BD3AAC31}" type="slidenum">
              <a:rPr lang="en-US" smtClean="0"/>
              <a:pPr>
                <a:defRPr/>
              </a:pPr>
              <a:t>15</a:t>
            </a:fld>
            <a:endParaRPr lang="en-US" dirty="0"/>
          </a:p>
        </p:txBody>
      </p:sp>
      <p:sp>
        <p:nvSpPr>
          <p:cNvPr id="5" name="Content Placeholder 4"/>
          <p:cNvSpPr>
            <a:spLocks noGrp="1"/>
          </p:cNvSpPr>
          <p:nvPr>
            <p:ph sz="quarter" idx="1"/>
          </p:nvPr>
        </p:nvSpPr>
        <p:spPr>
          <a:xfrm>
            <a:off x="609600" y="2441448"/>
            <a:ext cx="8001000" cy="4873752"/>
          </a:xfrm>
        </p:spPr>
        <p:txBody>
          <a:bodyPr>
            <a:normAutofit/>
          </a:bodyPr>
          <a:lstStyle/>
          <a:p>
            <a:pPr marL="0" indent="0" algn="ctr">
              <a:buNone/>
            </a:pPr>
            <a:r>
              <a:rPr lang="en-US" sz="4800" dirty="0" smtClean="0">
                <a:solidFill>
                  <a:srgbClr val="0070C0"/>
                </a:solidFill>
              </a:rPr>
              <a:t>Quick Philosophical Analogy</a:t>
            </a:r>
            <a:endParaRPr lang="en-US" sz="4800" dirty="0">
              <a:solidFill>
                <a:srgbClr val="0070C0"/>
              </a:solidFill>
            </a:endParaRPr>
          </a:p>
        </p:txBody>
      </p:sp>
      <p:sp>
        <p:nvSpPr>
          <p:cNvPr id="6" name="Title 5"/>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341308183"/>
      </p:ext>
    </p:extLst>
  </p:cSld>
  <p:clrMapOvr>
    <a:masterClrMapping/>
  </p:clrMapOvr>
  <p:transition spd="slow" advTm="11283"/>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B6F15528-21DE-4FAA-801E-634DDDAF4B2B}" type="slidenum">
              <a:rPr lang="en-US" smtClean="0"/>
              <a:pPr/>
              <a:t>16</a:t>
            </a:fld>
            <a:endParaRPr lang="en-US"/>
          </a:p>
        </p:txBody>
      </p:sp>
      <p:pic>
        <p:nvPicPr>
          <p:cNvPr id="1029" name="Picture 5" descr="C:\Users\guabhish\Desktop\Thesis\clear-sky2.jp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667000"/>
            <a:ext cx="2131615" cy="17052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guabhish\Desktop\Thesis\dark cloud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0840" b="40168"/>
          <a:stretch/>
        </p:blipFill>
        <p:spPr bwMode="auto">
          <a:xfrm>
            <a:off x="1380823" y="2734994"/>
            <a:ext cx="2466224"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guabhish\Desktop\Thesis\umbrella_plant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8044" y="805934"/>
            <a:ext cx="9652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guabhish\Desktop\Thesis\Six-gorgeous-plants-Close-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0644" y="5211676"/>
            <a:ext cx="110636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guabhish\Desktop\Thesis\rotte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1200" y="5169282"/>
            <a:ext cx="1066800" cy="7991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07058" y="228600"/>
            <a:ext cx="3089141" cy="369332"/>
          </a:xfrm>
          <a:prstGeom prst="rect">
            <a:avLst/>
          </a:prstGeom>
          <a:noFill/>
        </p:spPr>
        <p:txBody>
          <a:bodyPr wrap="square" rtlCol="0">
            <a:spAutoFit/>
          </a:bodyPr>
          <a:lstStyle/>
          <a:p>
            <a:r>
              <a:rPr lang="en-US" dirty="0" smtClean="0"/>
              <a:t>Plants (HPC applications)</a:t>
            </a:r>
            <a:endParaRPr lang="en-US" dirty="0"/>
          </a:p>
        </p:txBody>
      </p:sp>
      <p:sp>
        <p:nvSpPr>
          <p:cNvPr id="14" name="TextBox 13"/>
          <p:cNvSpPr txBox="1"/>
          <p:nvPr/>
        </p:nvSpPr>
        <p:spPr>
          <a:xfrm>
            <a:off x="7086600" y="2819400"/>
            <a:ext cx="1524000" cy="923330"/>
          </a:xfrm>
          <a:prstGeom prst="rect">
            <a:avLst/>
          </a:prstGeom>
          <a:noFill/>
        </p:spPr>
        <p:txBody>
          <a:bodyPr wrap="square" rtlCol="0">
            <a:spAutoFit/>
          </a:bodyPr>
          <a:lstStyle/>
          <a:p>
            <a:r>
              <a:rPr lang="en-US" dirty="0" smtClean="0"/>
              <a:t>Typical HPC platforms</a:t>
            </a:r>
            <a:endParaRPr lang="en-US" dirty="0"/>
          </a:p>
        </p:txBody>
      </p:sp>
      <p:sp>
        <p:nvSpPr>
          <p:cNvPr id="15" name="TextBox 14"/>
          <p:cNvSpPr txBox="1"/>
          <p:nvPr/>
        </p:nvSpPr>
        <p:spPr>
          <a:xfrm>
            <a:off x="203345" y="3069600"/>
            <a:ext cx="1399809" cy="646331"/>
          </a:xfrm>
          <a:prstGeom prst="rect">
            <a:avLst/>
          </a:prstGeom>
          <a:noFill/>
        </p:spPr>
        <p:txBody>
          <a:bodyPr wrap="square" rtlCol="0">
            <a:spAutoFit/>
          </a:bodyPr>
          <a:lstStyle/>
          <a:p>
            <a:r>
              <a:rPr lang="en-US" dirty="0" smtClean="0"/>
              <a:t>Typical cloud</a:t>
            </a:r>
            <a:endParaRPr lang="en-US" dirty="0"/>
          </a:p>
        </p:txBody>
      </p:sp>
      <p:sp>
        <p:nvSpPr>
          <p:cNvPr id="16" name="TextBox 15"/>
          <p:cNvSpPr txBox="1"/>
          <p:nvPr/>
        </p:nvSpPr>
        <p:spPr>
          <a:xfrm>
            <a:off x="5721850" y="5903890"/>
            <a:ext cx="1399809" cy="369332"/>
          </a:xfrm>
          <a:prstGeom prst="rect">
            <a:avLst/>
          </a:prstGeom>
          <a:noFill/>
        </p:spPr>
        <p:txBody>
          <a:bodyPr wrap="square" rtlCol="0">
            <a:spAutoFit/>
          </a:bodyPr>
          <a:lstStyle/>
          <a:p>
            <a:r>
              <a:rPr lang="en-US" dirty="0" smtClean="0"/>
              <a:t>Flowers</a:t>
            </a:r>
            <a:endParaRPr lang="en-US" dirty="0"/>
          </a:p>
        </p:txBody>
      </p:sp>
      <p:sp>
        <p:nvSpPr>
          <p:cNvPr id="17" name="TextBox 16"/>
          <p:cNvSpPr txBox="1"/>
          <p:nvPr/>
        </p:nvSpPr>
        <p:spPr>
          <a:xfrm>
            <a:off x="1814695" y="5950056"/>
            <a:ext cx="1690505" cy="369332"/>
          </a:xfrm>
          <a:prstGeom prst="rect">
            <a:avLst/>
          </a:prstGeom>
          <a:noFill/>
        </p:spPr>
        <p:txBody>
          <a:bodyPr wrap="square" rtlCol="0">
            <a:spAutoFit/>
          </a:bodyPr>
          <a:lstStyle/>
          <a:p>
            <a:r>
              <a:rPr lang="en-US" dirty="0" smtClean="0"/>
              <a:t>Rotten plants</a:t>
            </a:r>
            <a:endParaRPr lang="en-US" dirty="0"/>
          </a:p>
        </p:txBody>
      </p:sp>
      <p:sp>
        <p:nvSpPr>
          <p:cNvPr id="8" name="Down Arrow 7"/>
          <p:cNvSpPr/>
          <p:nvPr/>
        </p:nvSpPr>
        <p:spPr>
          <a:xfrm rot="3380583">
            <a:off x="3946951" y="1157555"/>
            <a:ext cx="388922" cy="16359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flipH="1">
            <a:off x="5595605" y="1727454"/>
            <a:ext cx="372544" cy="8632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2313061" y="4364033"/>
            <a:ext cx="403077" cy="7261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5810749" y="4444679"/>
            <a:ext cx="403077" cy="7261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03345" y="102009"/>
            <a:ext cx="3643702" cy="584775"/>
          </a:xfrm>
          <a:prstGeom prst="rect">
            <a:avLst/>
          </a:prstGeom>
          <a:solidFill>
            <a:srgbClr val="92D050"/>
          </a:solidFill>
        </p:spPr>
        <p:txBody>
          <a:bodyPr wrap="square" rtlCol="0">
            <a:spAutoFit/>
          </a:bodyPr>
          <a:lstStyle/>
          <a:p>
            <a:r>
              <a:rPr lang="en-US" sz="3200" dirty="0" smtClean="0"/>
              <a:t>Traditional Belief</a:t>
            </a:r>
            <a:endParaRPr lang="en-US" sz="3200" dirty="0"/>
          </a:p>
        </p:txBody>
      </p:sp>
      <p:pic>
        <p:nvPicPr>
          <p:cNvPr id="26" name="Picture 9" descr="C:\Users\guabhish\Desktop\Thesis\rotte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37450" y="5181598"/>
            <a:ext cx="1066800" cy="79916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9" descr="C:\Users\guabhish\Desktop\Thesis\rotte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5866" y="5154408"/>
            <a:ext cx="1066800" cy="79916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C:\Users\guabhish\Desktop\Thesis\Six-gorgeous-plants-Close-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9720" y="5239197"/>
            <a:ext cx="1106365" cy="71437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C:\Users\guabhish\Desktop\Thesis\Six-gorgeous-plants-Close-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14203" y="5223992"/>
            <a:ext cx="1106365" cy="7143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guabhish\Desktop\Thesis\small-plant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66353" y="694836"/>
            <a:ext cx="720247" cy="92815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guabhish\Desktop\Thesis\fejka-artificial-potted-plant__0136211_PE293491_S4 (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93426" y="694836"/>
            <a:ext cx="736600" cy="736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64920091"/>
      </p:ext>
    </p:extLst>
  </p:cSld>
  <p:clrMapOvr>
    <a:masterClrMapping/>
  </p:clrMapOvr>
  <mc:AlternateContent xmlns:mc="http://schemas.openxmlformats.org/markup-compatibility/2006" xmlns:p14="http://schemas.microsoft.com/office/powerpoint/2010/main">
    <mc:Choice Requires="p14">
      <p:transition spd="slow" p14:dur="2000" advTm="22300"/>
    </mc:Choice>
    <mc:Fallback xmlns="">
      <p:transition spd="slow" advTm="223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1000"/>
                                        <p:tgtEl>
                                          <p:spTgt spid="1032"/>
                                        </p:tgtEl>
                                      </p:cBhvr>
                                    </p:animEffect>
                                    <p:anim calcmode="lin" valueType="num">
                                      <p:cBhvr>
                                        <p:cTn id="8" dur="1000" fill="hold"/>
                                        <p:tgtEl>
                                          <p:spTgt spid="1032"/>
                                        </p:tgtEl>
                                        <p:attrNameLst>
                                          <p:attrName>ppt_x</p:attrName>
                                        </p:attrNameLst>
                                      </p:cBhvr>
                                      <p:tavLst>
                                        <p:tav tm="0">
                                          <p:val>
                                            <p:strVal val="#ppt_x"/>
                                          </p:val>
                                        </p:tav>
                                        <p:tav tm="100000">
                                          <p:val>
                                            <p:strVal val="#ppt_x"/>
                                          </p:val>
                                        </p:tav>
                                      </p:tavLst>
                                    </p:anim>
                                    <p:anim calcmode="lin" valueType="num">
                                      <p:cBhvr>
                                        <p:cTn id="9" dur="1000" fill="hold"/>
                                        <p:tgtEl>
                                          <p:spTgt spid="10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3"/>
                                        </p:tgtEl>
                                        <p:attrNameLst>
                                          <p:attrName>style.visibility</p:attrName>
                                        </p:attrNameLst>
                                      </p:cBhvr>
                                      <p:to>
                                        <p:strVal val="visible"/>
                                      </p:to>
                                    </p:set>
                                    <p:animEffect transition="in" filter="fade">
                                      <p:cBhvr>
                                        <p:cTn id="12" dur="1000"/>
                                        <p:tgtEl>
                                          <p:spTgt spid="1033"/>
                                        </p:tgtEl>
                                      </p:cBhvr>
                                    </p:animEffect>
                                    <p:anim calcmode="lin" valueType="num">
                                      <p:cBhvr>
                                        <p:cTn id="13" dur="1000" fill="hold"/>
                                        <p:tgtEl>
                                          <p:spTgt spid="1033"/>
                                        </p:tgtEl>
                                        <p:attrNameLst>
                                          <p:attrName>ppt_x</p:attrName>
                                        </p:attrNameLst>
                                      </p:cBhvr>
                                      <p:tavLst>
                                        <p:tav tm="0">
                                          <p:val>
                                            <p:strVal val="#ppt_x"/>
                                          </p:val>
                                        </p:tav>
                                        <p:tav tm="100000">
                                          <p:val>
                                            <p:strVal val="#ppt_x"/>
                                          </p:val>
                                        </p:tav>
                                      </p:tavLst>
                                    </p:anim>
                                    <p:anim calcmode="lin" valueType="num">
                                      <p:cBhvr>
                                        <p:cTn id="14" dur="1000" fill="hold"/>
                                        <p:tgtEl>
                                          <p:spTgt spid="10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B6F15528-21DE-4FAA-801E-634DDDAF4B2B}" type="slidenum">
              <a:rPr lang="en-US" smtClean="0"/>
              <a:pPr/>
              <a:t>17</a:t>
            </a:fld>
            <a:endParaRPr lang="en-US"/>
          </a:p>
        </p:txBody>
      </p:sp>
      <p:pic>
        <p:nvPicPr>
          <p:cNvPr id="1029" name="Picture 5" descr="C:\Users\guabhish\Desktop\Thesis\clear-sky2.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2667000"/>
            <a:ext cx="2131615" cy="17052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guabhish\Desktop\Thesis\dark cloud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0840" b="40168"/>
          <a:stretch/>
        </p:blipFill>
        <p:spPr bwMode="auto">
          <a:xfrm>
            <a:off x="1380823" y="2734994"/>
            <a:ext cx="2466224"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guabhish\Desktop\Thesis\umbrella_plant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8044" y="805934"/>
            <a:ext cx="9652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guabhish\Desktop\Thesis\Six-gorgeous-plants-Close-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2749" y="5227107"/>
            <a:ext cx="110636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guabhish\Desktop\Thesis\rotte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5169282"/>
            <a:ext cx="1066800" cy="7991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086600" y="2819400"/>
            <a:ext cx="1524000" cy="923330"/>
          </a:xfrm>
          <a:prstGeom prst="rect">
            <a:avLst/>
          </a:prstGeom>
          <a:noFill/>
        </p:spPr>
        <p:txBody>
          <a:bodyPr wrap="square" rtlCol="0">
            <a:spAutoFit/>
          </a:bodyPr>
          <a:lstStyle/>
          <a:p>
            <a:r>
              <a:rPr lang="en-US" dirty="0" smtClean="0"/>
              <a:t>Typical HPC platforms</a:t>
            </a:r>
            <a:endParaRPr lang="en-US" dirty="0"/>
          </a:p>
        </p:txBody>
      </p:sp>
      <p:sp>
        <p:nvSpPr>
          <p:cNvPr id="15" name="TextBox 14"/>
          <p:cNvSpPr txBox="1"/>
          <p:nvPr/>
        </p:nvSpPr>
        <p:spPr>
          <a:xfrm>
            <a:off x="203345" y="3086718"/>
            <a:ext cx="1399809" cy="646331"/>
          </a:xfrm>
          <a:prstGeom prst="rect">
            <a:avLst/>
          </a:prstGeom>
          <a:noFill/>
        </p:spPr>
        <p:txBody>
          <a:bodyPr wrap="square" rtlCol="0">
            <a:spAutoFit/>
          </a:bodyPr>
          <a:lstStyle/>
          <a:p>
            <a:r>
              <a:rPr lang="en-US" dirty="0" smtClean="0"/>
              <a:t>Typical </a:t>
            </a:r>
            <a:r>
              <a:rPr lang="en-US" dirty="0"/>
              <a:t>c</a:t>
            </a:r>
            <a:r>
              <a:rPr lang="en-US" dirty="0" smtClean="0"/>
              <a:t>loud</a:t>
            </a:r>
            <a:endParaRPr lang="en-US" dirty="0"/>
          </a:p>
        </p:txBody>
      </p:sp>
      <p:sp>
        <p:nvSpPr>
          <p:cNvPr id="16" name="TextBox 15"/>
          <p:cNvSpPr txBox="1"/>
          <p:nvPr/>
        </p:nvSpPr>
        <p:spPr>
          <a:xfrm>
            <a:off x="5721850" y="5903890"/>
            <a:ext cx="1399809" cy="369332"/>
          </a:xfrm>
          <a:prstGeom prst="rect">
            <a:avLst/>
          </a:prstGeom>
          <a:noFill/>
        </p:spPr>
        <p:txBody>
          <a:bodyPr wrap="square" rtlCol="0">
            <a:spAutoFit/>
          </a:bodyPr>
          <a:lstStyle/>
          <a:p>
            <a:r>
              <a:rPr lang="en-US" dirty="0" smtClean="0"/>
              <a:t>Flowers</a:t>
            </a:r>
            <a:endParaRPr lang="en-US" dirty="0"/>
          </a:p>
        </p:txBody>
      </p:sp>
      <p:sp>
        <p:nvSpPr>
          <p:cNvPr id="17" name="TextBox 16"/>
          <p:cNvSpPr txBox="1"/>
          <p:nvPr/>
        </p:nvSpPr>
        <p:spPr>
          <a:xfrm>
            <a:off x="990601" y="5950056"/>
            <a:ext cx="3150812" cy="369332"/>
          </a:xfrm>
          <a:prstGeom prst="rect">
            <a:avLst/>
          </a:prstGeom>
          <a:noFill/>
        </p:spPr>
        <p:txBody>
          <a:bodyPr wrap="square" rtlCol="0">
            <a:spAutoFit/>
          </a:bodyPr>
          <a:lstStyle/>
          <a:p>
            <a:r>
              <a:rPr lang="en-US" dirty="0" smtClean="0"/>
              <a:t>Some plants may flourish</a:t>
            </a:r>
            <a:endParaRPr lang="en-US" dirty="0"/>
          </a:p>
        </p:txBody>
      </p:sp>
      <p:sp>
        <p:nvSpPr>
          <p:cNvPr id="8" name="Down Arrow 7"/>
          <p:cNvSpPr/>
          <p:nvPr/>
        </p:nvSpPr>
        <p:spPr>
          <a:xfrm rot="3380583">
            <a:off x="3946951" y="1157555"/>
            <a:ext cx="388922" cy="16359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flipH="1">
            <a:off x="5595605" y="1727454"/>
            <a:ext cx="372544" cy="8632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2313061" y="4364033"/>
            <a:ext cx="403077" cy="7261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5810749" y="4444679"/>
            <a:ext cx="403077" cy="7261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03345" y="102009"/>
            <a:ext cx="3643702" cy="584775"/>
          </a:xfrm>
          <a:prstGeom prst="rect">
            <a:avLst/>
          </a:prstGeom>
          <a:solidFill>
            <a:srgbClr val="92D050"/>
          </a:solidFill>
        </p:spPr>
        <p:txBody>
          <a:bodyPr wrap="square" rtlCol="0">
            <a:spAutoFit/>
          </a:bodyPr>
          <a:lstStyle/>
          <a:p>
            <a:r>
              <a:rPr lang="en-US" sz="3200" dirty="0" smtClean="0"/>
              <a:t>Our Belief</a:t>
            </a:r>
            <a:endParaRPr lang="en-US" sz="3200" dirty="0"/>
          </a:p>
        </p:txBody>
      </p:sp>
      <p:pic>
        <p:nvPicPr>
          <p:cNvPr id="4098" name="Picture 2" descr="C:\Users\guabhish\Desktop\Thesis\small-plant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66353" y="694836"/>
            <a:ext cx="720247" cy="92815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guabhish\Desktop\Thesis\fejka-artificial-potted-plant__0136211_PE293491_S4 (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93426" y="694836"/>
            <a:ext cx="736600" cy="7366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guabhish\Desktop\Thesis\Six-gorgeous-plants-Close-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1047" y="5241365"/>
            <a:ext cx="1106365" cy="7143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C:\Users\guabhish\Desktop\Thesis\Six-gorgeous-plants-Close-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330" y="5229049"/>
            <a:ext cx="1106365" cy="71437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C:\Users\guabhish\Desktop\Thesis\Six-gorgeous-plants-Close-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9202" y="5211676"/>
            <a:ext cx="1106365" cy="7143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9" descr="C:\Users\guabhish\Desktop\Thesis\rotte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0764" y="5169281"/>
            <a:ext cx="1066800" cy="79916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607058" y="228600"/>
            <a:ext cx="3089141" cy="369332"/>
          </a:xfrm>
          <a:prstGeom prst="rect">
            <a:avLst/>
          </a:prstGeom>
          <a:noFill/>
        </p:spPr>
        <p:txBody>
          <a:bodyPr wrap="square" rtlCol="0">
            <a:spAutoFit/>
          </a:bodyPr>
          <a:lstStyle/>
          <a:p>
            <a:r>
              <a:rPr lang="en-US" dirty="0" smtClean="0"/>
              <a:t>Plants (HPC applications)</a:t>
            </a:r>
            <a:endParaRPr lang="en-US" dirty="0"/>
          </a:p>
        </p:txBody>
      </p:sp>
    </p:spTree>
    <p:extLst>
      <p:ext uri="{BB962C8B-B14F-4D97-AF65-F5344CB8AC3E}">
        <p14:creationId xmlns:p14="http://schemas.microsoft.com/office/powerpoint/2010/main" val="670346407"/>
      </p:ext>
    </p:extLst>
  </p:cSld>
  <p:clrMapOvr>
    <a:masterClrMapping/>
  </p:clrMapOvr>
  <mc:AlternateContent xmlns:mc="http://schemas.openxmlformats.org/markup-compatibility/2006" xmlns:p14="http://schemas.microsoft.com/office/powerpoint/2010/main">
    <mc:Choice Requires="p14">
      <p:transition spd="slow" p14:dur="2000" advTm="11703"/>
    </mc:Choice>
    <mc:Fallback xmlns="">
      <p:transition spd="slow" advTm="1170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uabhish\Desktop\Thesis\stock-photo-3004295-genetically-modified-plan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0038" y="1320325"/>
            <a:ext cx="1092200" cy="8191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5"/>
          </p:nvPr>
        </p:nvSpPr>
        <p:spPr/>
        <p:txBody>
          <a:bodyPr/>
          <a:lstStyle/>
          <a:p>
            <a:fld id="{B6F15528-21DE-4FAA-801E-634DDDAF4B2B}" type="slidenum">
              <a:rPr lang="en-US" smtClean="0"/>
              <a:pPr/>
              <a:t>18</a:t>
            </a:fld>
            <a:endParaRPr lang="en-US"/>
          </a:p>
        </p:txBody>
      </p:sp>
      <p:pic>
        <p:nvPicPr>
          <p:cNvPr id="1029" name="Picture 5" descr="C:\Users\guabhish\Desktop\Thesis\clear-sky2.jpg"/>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bwMode="auto">
          <a:xfrm>
            <a:off x="4979003" y="3213071"/>
            <a:ext cx="2131615" cy="17052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guabhish\Desktop\Thesis\dark cloud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0840" b="40168"/>
          <a:stretch/>
        </p:blipFill>
        <p:spPr bwMode="auto">
          <a:xfrm>
            <a:off x="1483026" y="3281065"/>
            <a:ext cx="2466224"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guabhish\Desktop\Thesis\umbrella_plant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0247" y="1352005"/>
            <a:ext cx="9652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guabhish\Desktop\Thesis\Six-gorgeous-plants-Close-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62847" y="5757747"/>
            <a:ext cx="1106365" cy="71437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188803" y="3365471"/>
            <a:ext cx="1524000" cy="923330"/>
          </a:xfrm>
          <a:prstGeom prst="rect">
            <a:avLst/>
          </a:prstGeom>
          <a:noFill/>
        </p:spPr>
        <p:txBody>
          <a:bodyPr wrap="square" rtlCol="0">
            <a:spAutoFit/>
          </a:bodyPr>
          <a:lstStyle/>
          <a:p>
            <a:r>
              <a:rPr lang="en-US" dirty="0" smtClean="0"/>
              <a:t>Typical HPC platforms</a:t>
            </a:r>
            <a:endParaRPr lang="en-US" dirty="0"/>
          </a:p>
        </p:txBody>
      </p:sp>
      <p:sp>
        <p:nvSpPr>
          <p:cNvPr id="15" name="TextBox 14"/>
          <p:cNvSpPr txBox="1"/>
          <p:nvPr/>
        </p:nvSpPr>
        <p:spPr>
          <a:xfrm>
            <a:off x="301232" y="3642470"/>
            <a:ext cx="1399809" cy="646331"/>
          </a:xfrm>
          <a:prstGeom prst="rect">
            <a:avLst/>
          </a:prstGeom>
          <a:noFill/>
        </p:spPr>
        <p:txBody>
          <a:bodyPr wrap="square" rtlCol="0">
            <a:spAutoFit/>
          </a:bodyPr>
          <a:lstStyle/>
          <a:p>
            <a:r>
              <a:rPr lang="en-US" dirty="0" smtClean="0"/>
              <a:t>Typical cloud</a:t>
            </a:r>
            <a:endParaRPr lang="en-US" dirty="0"/>
          </a:p>
        </p:txBody>
      </p:sp>
      <p:sp>
        <p:nvSpPr>
          <p:cNvPr id="16" name="TextBox 15"/>
          <p:cNvSpPr txBox="1"/>
          <p:nvPr/>
        </p:nvSpPr>
        <p:spPr>
          <a:xfrm>
            <a:off x="5824053" y="6449961"/>
            <a:ext cx="1399809" cy="369332"/>
          </a:xfrm>
          <a:prstGeom prst="rect">
            <a:avLst/>
          </a:prstGeom>
          <a:noFill/>
        </p:spPr>
        <p:txBody>
          <a:bodyPr wrap="square" rtlCol="0">
            <a:spAutoFit/>
          </a:bodyPr>
          <a:lstStyle/>
          <a:p>
            <a:r>
              <a:rPr lang="en-US" dirty="0" smtClean="0"/>
              <a:t>Flowers</a:t>
            </a:r>
            <a:endParaRPr lang="en-US" dirty="0"/>
          </a:p>
        </p:txBody>
      </p:sp>
      <p:sp>
        <p:nvSpPr>
          <p:cNvPr id="8" name="Down Arrow 7"/>
          <p:cNvSpPr/>
          <p:nvPr/>
        </p:nvSpPr>
        <p:spPr>
          <a:xfrm rot="5400000">
            <a:off x="4073711" y="1064124"/>
            <a:ext cx="339807" cy="15761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flipH="1">
            <a:off x="5697808" y="2273525"/>
            <a:ext cx="372544" cy="8632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17544292">
            <a:off x="3962052" y="4150113"/>
            <a:ext cx="403077" cy="2965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5912952" y="4990750"/>
            <a:ext cx="403077" cy="7261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2456110" y="2317044"/>
            <a:ext cx="362231" cy="906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03345" y="102009"/>
            <a:ext cx="2995393" cy="1077218"/>
          </a:xfrm>
          <a:prstGeom prst="rect">
            <a:avLst/>
          </a:prstGeom>
          <a:solidFill>
            <a:srgbClr val="92D050"/>
          </a:solidFill>
        </p:spPr>
        <p:txBody>
          <a:bodyPr wrap="square" rtlCol="0">
            <a:spAutoFit/>
          </a:bodyPr>
          <a:lstStyle/>
          <a:p>
            <a:r>
              <a:rPr lang="en-US" sz="3200" dirty="0" smtClean="0"/>
              <a:t>Make HPC Cloud-Aware</a:t>
            </a:r>
            <a:endParaRPr lang="en-US" sz="3200" dirty="0"/>
          </a:p>
        </p:txBody>
      </p:sp>
      <p:sp>
        <p:nvSpPr>
          <p:cNvPr id="25" name="Rectangle 24"/>
          <p:cNvSpPr/>
          <p:nvPr/>
        </p:nvSpPr>
        <p:spPr>
          <a:xfrm>
            <a:off x="984158" y="1182752"/>
            <a:ext cx="5578587" cy="1094296"/>
          </a:xfrm>
          <a:prstGeom prst="rect">
            <a:avLst/>
          </a:prstGeom>
          <a:solidFill>
            <a:schemeClr val="accent4">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607057" y="594303"/>
            <a:ext cx="3089141" cy="369332"/>
          </a:xfrm>
          <a:prstGeom prst="rect">
            <a:avLst/>
          </a:prstGeom>
          <a:noFill/>
        </p:spPr>
        <p:txBody>
          <a:bodyPr wrap="square" rtlCol="0">
            <a:spAutoFit/>
          </a:bodyPr>
          <a:lstStyle/>
          <a:p>
            <a:r>
              <a:rPr lang="en-US" dirty="0" smtClean="0"/>
              <a:t>Plants (HPC applications)</a:t>
            </a:r>
            <a:endParaRPr lang="en-US" dirty="0"/>
          </a:p>
        </p:txBody>
      </p:sp>
    </p:spTree>
    <p:custDataLst>
      <p:tags r:id="rId1"/>
    </p:custDataLst>
    <p:extLst>
      <p:ext uri="{BB962C8B-B14F-4D97-AF65-F5344CB8AC3E}">
        <p14:creationId xmlns:p14="http://schemas.microsoft.com/office/powerpoint/2010/main" val="3930140104"/>
      </p:ext>
    </p:extLst>
  </p:cSld>
  <p:clrMapOvr>
    <a:masterClrMapping/>
  </p:clrMapOvr>
  <mc:AlternateContent xmlns:mc="http://schemas.openxmlformats.org/markup-compatibility/2006" xmlns:p14="http://schemas.microsoft.com/office/powerpoint/2010/main">
    <mc:Choice Requires="p14">
      <p:transition spd="slow" p14:dur="2000" advTm="14691"/>
    </mc:Choice>
    <mc:Fallback xmlns="">
      <p:transition spd="slow" advTm="146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fade">
                                      <p:cBhvr>
                                        <p:cTn id="12" dur="1000"/>
                                        <p:tgtEl>
                                          <p:spTgt spid="1029"/>
                                        </p:tgtEl>
                                      </p:cBhvr>
                                    </p:animEffect>
                                    <p:anim calcmode="lin" valueType="num">
                                      <p:cBhvr>
                                        <p:cTn id="13" dur="1000" fill="hold"/>
                                        <p:tgtEl>
                                          <p:spTgt spid="1029"/>
                                        </p:tgtEl>
                                        <p:attrNameLst>
                                          <p:attrName>ppt_x</p:attrName>
                                        </p:attrNameLst>
                                      </p:cBhvr>
                                      <p:tavLst>
                                        <p:tav tm="0">
                                          <p:val>
                                            <p:strVal val="#ppt_x"/>
                                          </p:val>
                                        </p:tav>
                                        <p:tav tm="100000">
                                          <p:val>
                                            <p:strVal val="#ppt_x"/>
                                          </p:val>
                                        </p:tav>
                                      </p:tavLst>
                                    </p:anim>
                                    <p:anim calcmode="lin" valueType="num">
                                      <p:cBhvr>
                                        <p:cTn id="14" dur="1000" fill="hold"/>
                                        <p:tgtEl>
                                          <p:spTgt spid="10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1000"/>
                                        <p:tgtEl>
                                          <p:spTgt spid="1030"/>
                                        </p:tgtEl>
                                      </p:cBhvr>
                                    </p:animEffect>
                                    <p:anim calcmode="lin" valueType="num">
                                      <p:cBhvr>
                                        <p:cTn id="18" dur="1000" fill="hold"/>
                                        <p:tgtEl>
                                          <p:spTgt spid="1030"/>
                                        </p:tgtEl>
                                        <p:attrNameLst>
                                          <p:attrName>ppt_x</p:attrName>
                                        </p:attrNameLst>
                                      </p:cBhvr>
                                      <p:tavLst>
                                        <p:tav tm="0">
                                          <p:val>
                                            <p:strVal val="#ppt_x"/>
                                          </p:val>
                                        </p:tav>
                                        <p:tav tm="100000">
                                          <p:val>
                                            <p:strVal val="#ppt_x"/>
                                          </p:val>
                                        </p:tav>
                                      </p:tavLst>
                                    </p:anim>
                                    <p:anim calcmode="lin" valueType="num">
                                      <p:cBhvr>
                                        <p:cTn id="19" dur="1000" fill="hold"/>
                                        <p:tgtEl>
                                          <p:spTgt spid="10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1000"/>
                                        <p:tgtEl>
                                          <p:spTgt spid="1032"/>
                                        </p:tgtEl>
                                      </p:cBhvr>
                                    </p:animEffect>
                                    <p:anim calcmode="lin" valueType="num">
                                      <p:cBhvr>
                                        <p:cTn id="23" dur="1000" fill="hold"/>
                                        <p:tgtEl>
                                          <p:spTgt spid="1032"/>
                                        </p:tgtEl>
                                        <p:attrNameLst>
                                          <p:attrName>ppt_x</p:attrName>
                                        </p:attrNameLst>
                                      </p:cBhvr>
                                      <p:tavLst>
                                        <p:tav tm="0">
                                          <p:val>
                                            <p:strVal val="#ppt_x"/>
                                          </p:val>
                                        </p:tav>
                                        <p:tav tm="100000">
                                          <p:val>
                                            <p:strVal val="#ppt_x"/>
                                          </p:val>
                                        </p:tav>
                                      </p:tavLst>
                                    </p:anim>
                                    <p:anim calcmode="lin" valueType="num">
                                      <p:cBhvr>
                                        <p:cTn id="24" dur="1000" fill="hold"/>
                                        <p:tgtEl>
                                          <p:spTgt spid="103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P spid="22" grpId="0" animBg="1"/>
      <p:bldP spid="23" grpId="0" animBg="1"/>
      <p:bldP spid="24"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B6F15528-21DE-4FAA-801E-634DDDAF4B2B}" type="slidenum">
              <a:rPr lang="en-US" smtClean="0"/>
              <a:pPr/>
              <a:t>19</a:t>
            </a:fld>
            <a:endParaRPr lang="en-US"/>
          </a:p>
        </p:txBody>
      </p:sp>
      <p:pic>
        <p:nvPicPr>
          <p:cNvPr id="1029" name="Picture 5" descr="C:\Users\guabhish\Desktop\Thesis\clear-sky2.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5864359" y="2540119"/>
            <a:ext cx="2131615" cy="17052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guabhish\Desktop\Thesis\dark cloud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0840" b="40168"/>
          <a:stretch/>
        </p:blipFill>
        <p:spPr bwMode="auto">
          <a:xfrm>
            <a:off x="82056" y="2625867"/>
            <a:ext cx="2439122" cy="158261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guabhish\Desktop\Thesis\umbrella_plant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8044" y="805934"/>
            <a:ext cx="9652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guabhish\Desktop\Thesis\Six-gorgeous-plants-Close-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0644" y="5211676"/>
            <a:ext cx="1106365" cy="71437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359659" y="2819400"/>
            <a:ext cx="1524000" cy="923330"/>
          </a:xfrm>
          <a:prstGeom prst="rect">
            <a:avLst/>
          </a:prstGeom>
          <a:noFill/>
        </p:spPr>
        <p:txBody>
          <a:bodyPr wrap="square" rtlCol="0">
            <a:spAutoFit/>
          </a:bodyPr>
          <a:lstStyle/>
          <a:p>
            <a:r>
              <a:rPr lang="en-US" dirty="0" smtClean="0"/>
              <a:t>Typical HPC platforms</a:t>
            </a:r>
            <a:endParaRPr lang="en-US" dirty="0"/>
          </a:p>
        </p:txBody>
      </p:sp>
      <p:sp>
        <p:nvSpPr>
          <p:cNvPr id="15" name="TextBox 14"/>
          <p:cNvSpPr txBox="1"/>
          <p:nvPr/>
        </p:nvSpPr>
        <p:spPr>
          <a:xfrm>
            <a:off x="381000" y="4565346"/>
            <a:ext cx="1399809" cy="646331"/>
          </a:xfrm>
          <a:prstGeom prst="rect">
            <a:avLst/>
          </a:prstGeom>
          <a:noFill/>
        </p:spPr>
        <p:txBody>
          <a:bodyPr wrap="square" rtlCol="0">
            <a:spAutoFit/>
          </a:bodyPr>
          <a:lstStyle/>
          <a:p>
            <a:r>
              <a:rPr lang="en-US" dirty="0" smtClean="0"/>
              <a:t>Typical </a:t>
            </a:r>
            <a:r>
              <a:rPr lang="en-US" dirty="0"/>
              <a:t>c</a:t>
            </a:r>
            <a:r>
              <a:rPr lang="en-US" dirty="0" smtClean="0"/>
              <a:t>loud</a:t>
            </a:r>
            <a:endParaRPr lang="en-US" dirty="0"/>
          </a:p>
        </p:txBody>
      </p:sp>
      <p:sp>
        <p:nvSpPr>
          <p:cNvPr id="16" name="TextBox 15"/>
          <p:cNvSpPr txBox="1"/>
          <p:nvPr/>
        </p:nvSpPr>
        <p:spPr>
          <a:xfrm>
            <a:off x="5721850" y="5903890"/>
            <a:ext cx="1399809" cy="369332"/>
          </a:xfrm>
          <a:prstGeom prst="rect">
            <a:avLst/>
          </a:prstGeom>
          <a:noFill/>
        </p:spPr>
        <p:txBody>
          <a:bodyPr wrap="square" rtlCol="0">
            <a:spAutoFit/>
          </a:bodyPr>
          <a:lstStyle/>
          <a:p>
            <a:r>
              <a:rPr lang="en-US" dirty="0" smtClean="0"/>
              <a:t>Flowers</a:t>
            </a:r>
            <a:endParaRPr lang="en-US" dirty="0"/>
          </a:p>
        </p:txBody>
      </p:sp>
      <p:sp>
        <p:nvSpPr>
          <p:cNvPr id="8" name="Down Arrow 7"/>
          <p:cNvSpPr/>
          <p:nvPr/>
        </p:nvSpPr>
        <p:spPr>
          <a:xfrm rot="1510770">
            <a:off x="4865934" y="1580271"/>
            <a:ext cx="342849" cy="897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flipH="1">
            <a:off x="5595605" y="1727454"/>
            <a:ext cx="372544" cy="8632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19276619">
            <a:off x="5072868" y="4465159"/>
            <a:ext cx="320352" cy="7261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5810749" y="4444679"/>
            <a:ext cx="403077" cy="7261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guabhish\Desktop\Thesis\clear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608282"/>
            <a:ext cx="24003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8" name="Down Arrow 17"/>
          <p:cNvSpPr/>
          <p:nvPr/>
        </p:nvSpPr>
        <p:spPr>
          <a:xfrm rot="16200000">
            <a:off x="2657454" y="3238578"/>
            <a:ext cx="254270" cy="5268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6233" y="1131149"/>
            <a:ext cx="3209889" cy="1077218"/>
          </a:xfrm>
          <a:prstGeom prst="rect">
            <a:avLst/>
          </a:prstGeom>
          <a:solidFill>
            <a:srgbClr val="92D050"/>
          </a:solidFill>
        </p:spPr>
        <p:txBody>
          <a:bodyPr wrap="square" rtlCol="0">
            <a:spAutoFit/>
          </a:bodyPr>
          <a:lstStyle/>
          <a:p>
            <a:r>
              <a:rPr lang="en-US" sz="3200" dirty="0" smtClean="0"/>
              <a:t>Make Clouds HPC-Aware</a:t>
            </a:r>
            <a:endParaRPr lang="en-US" sz="3200" dirty="0"/>
          </a:p>
        </p:txBody>
      </p:sp>
      <p:sp>
        <p:nvSpPr>
          <p:cNvPr id="3" name="Rectangle 2"/>
          <p:cNvSpPr/>
          <p:nvPr/>
        </p:nvSpPr>
        <p:spPr>
          <a:xfrm>
            <a:off x="82056" y="2514600"/>
            <a:ext cx="5578587" cy="1930079"/>
          </a:xfrm>
          <a:prstGeom prst="rect">
            <a:avLst/>
          </a:prstGeom>
          <a:solidFill>
            <a:schemeClr val="accent4">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607058" y="228600"/>
            <a:ext cx="3089141" cy="369332"/>
          </a:xfrm>
          <a:prstGeom prst="rect">
            <a:avLst/>
          </a:prstGeom>
          <a:noFill/>
        </p:spPr>
        <p:txBody>
          <a:bodyPr wrap="square" rtlCol="0">
            <a:spAutoFit/>
          </a:bodyPr>
          <a:lstStyle/>
          <a:p>
            <a:r>
              <a:rPr lang="en-US" dirty="0" smtClean="0"/>
              <a:t>Plants (HPC applications)</a:t>
            </a:r>
            <a:endParaRPr lang="en-US" dirty="0"/>
          </a:p>
        </p:txBody>
      </p:sp>
    </p:spTree>
    <p:extLst>
      <p:ext uri="{BB962C8B-B14F-4D97-AF65-F5344CB8AC3E}">
        <p14:creationId xmlns:p14="http://schemas.microsoft.com/office/powerpoint/2010/main" val="1699184857"/>
      </p:ext>
    </p:extLst>
  </p:cSld>
  <p:clrMapOvr>
    <a:masterClrMapping/>
  </p:clrMapOvr>
  <mc:AlternateContent xmlns:mc="http://schemas.openxmlformats.org/markup-compatibility/2006" xmlns:p14="http://schemas.microsoft.com/office/powerpoint/2010/main">
    <mc:Choice Requires="p14">
      <p:transition spd="slow" p14:dur="2000" advTm="19778"/>
    </mc:Choice>
    <mc:Fallback xmlns="">
      <p:transition spd="slow" advTm="1977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21EF063A-D55F-46A6-9045-9932BD3AAC31}" type="slidenum">
              <a:rPr lang="en-US" smtClean="0"/>
              <a:pPr>
                <a:defRPr/>
              </a:pPr>
              <a:t>2</a:t>
            </a:fld>
            <a:endParaRPr lang="en-US" dirty="0"/>
          </a:p>
        </p:txBody>
      </p:sp>
      <p:sp>
        <p:nvSpPr>
          <p:cNvPr id="5" name="Content Placeholder 4"/>
          <p:cNvSpPr>
            <a:spLocks noGrp="1"/>
          </p:cNvSpPr>
          <p:nvPr>
            <p:ph sz="quarter" idx="1"/>
          </p:nvPr>
        </p:nvSpPr>
        <p:spPr>
          <a:xfrm>
            <a:off x="762000" y="2441448"/>
            <a:ext cx="7467600" cy="4873752"/>
          </a:xfrm>
        </p:spPr>
        <p:txBody>
          <a:bodyPr>
            <a:normAutofit/>
          </a:bodyPr>
          <a:lstStyle/>
          <a:p>
            <a:pPr marL="0" indent="0" algn="ctr">
              <a:buNone/>
            </a:pPr>
            <a:r>
              <a:rPr lang="en-US" sz="4800" dirty="0" smtClean="0">
                <a:solidFill>
                  <a:srgbClr val="0070C0"/>
                </a:solidFill>
              </a:rPr>
              <a:t>What is HPC?</a:t>
            </a:r>
            <a:endParaRPr lang="en-US" sz="4800" dirty="0">
              <a:solidFill>
                <a:srgbClr val="0070C0"/>
              </a:solidFill>
            </a:endParaRPr>
          </a:p>
        </p:txBody>
      </p:sp>
      <p:sp>
        <p:nvSpPr>
          <p:cNvPr id="6" name="Title 5"/>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2747552914"/>
      </p:ext>
    </p:extLst>
  </p:cSld>
  <p:clrMapOvr>
    <a:masterClrMapping/>
  </p:clrMapOvr>
  <p:transition spd="slow" advTm="5591"/>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467600" cy="762000"/>
          </a:xfrm>
        </p:spPr>
        <p:txBody>
          <a:bodyPr>
            <a:normAutofit/>
          </a:bodyPr>
          <a:lstStyle/>
          <a:p>
            <a:r>
              <a:rPr lang="en-US" dirty="0" smtClean="0"/>
              <a:t>Outline</a:t>
            </a:r>
            <a:endParaRPr lang="en-US" dirty="0"/>
          </a:p>
        </p:txBody>
      </p:sp>
      <p:sp>
        <p:nvSpPr>
          <p:cNvPr id="3" name="Content Placeholder 2"/>
          <p:cNvSpPr>
            <a:spLocks noGrp="1"/>
          </p:cNvSpPr>
          <p:nvPr>
            <p:ph sz="quarter" idx="1"/>
          </p:nvPr>
        </p:nvSpPr>
        <p:spPr>
          <a:xfrm>
            <a:off x="457200" y="1143000"/>
            <a:ext cx="8534400" cy="5715000"/>
          </a:xfrm>
          <a:noFill/>
        </p:spPr>
        <p:txBody>
          <a:bodyPr>
            <a:normAutofit/>
          </a:bodyPr>
          <a:lstStyle/>
          <a:p>
            <a:r>
              <a:rPr lang="en-US" dirty="0" smtClean="0">
                <a:sym typeface="Wingdings"/>
              </a:rPr>
              <a:t>Performance analysis</a:t>
            </a:r>
          </a:p>
          <a:p>
            <a:pPr lvl="1"/>
            <a:r>
              <a:rPr lang="en-US" dirty="0" smtClean="0">
                <a:sym typeface="Wingdings"/>
              </a:rPr>
              <a:t>HPC cloud divide</a:t>
            </a:r>
          </a:p>
          <a:p>
            <a:r>
              <a:rPr lang="en-US" dirty="0" smtClean="0">
                <a:sym typeface="Wingdings"/>
              </a:rPr>
              <a:t>Bridging the gap between HPC and cloud</a:t>
            </a:r>
            <a:endParaRPr lang="en-US" dirty="0" smtClean="0"/>
          </a:p>
          <a:p>
            <a:pPr lvl="1"/>
            <a:r>
              <a:rPr lang="en-US" dirty="0" smtClean="0"/>
              <a:t>HPC-aware clouds </a:t>
            </a:r>
          </a:p>
          <a:p>
            <a:pPr lvl="2"/>
            <a:r>
              <a:rPr lang="en-US" dirty="0" smtClean="0"/>
              <a:t>Application-aware cloud scheduler and VM consolidation</a:t>
            </a:r>
          </a:p>
          <a:p>
            <a:pPr lvl="1"/>
            <a:r>
              <a:rPr lang="en-US" dirty="0" smtClean="0"/>
              <a:t>Cloud-aware HPC</a:t>
            </a:r>
          </a:p>
          <a:p>
            <a:pPr lvl="2"/>
            <a:r>
              <a:rPr lang="en-US" dirty="0" smtClean="0"/>
              <a:t>Dynamic load balancing: improve HPC performance</a:t>
            </a:r>
          </a:p>
          <a:p>
            <a:pPr lvl="2"/>
            <a:r>
              <a:rPr lang="en-US" dirty="0" smtClean="0"/>
              <a:t>Parallel runtime for malleable jobs: improve utilization</a:t>
            </a:r>
          </a:p>
          <a:p>
            <a:r>
              <a:rPr lang="en-US" dirty="0" smtClean="0"/>
              <a:t>Models, cost analysis and multiple platforms in cloud </a:t>
            </a:r>
          </a:p>
          <a:p>
            <a:r>
              <a:rPr lang="en-US" dirty="0" smtClean="0"/>
              <a:t>Lessons, conclusions, impact, and future work</a:t>
            </a:r>
          </a:p>
          <a:p>
            <a:pPr lvl="1">
              <a:buNone/>
            </a:pPr>
            <a:r>
              <a:rPr lang="en-US" dirty="0"/>
              <a:t>	</a:t>
            </a:r>
            <a:r>
              <a:rPr lang="en-US" dirty="0" smtClean="0"/>
              <a:t>	</a:t>
            </a:r>
          </a:p>
        </p:txBody>
      </p:sp>
      <p:sp>
        <p:nvSpPr>
          <p:cNvPr id="4" name="Slide Number Placeholder 3"/>
          <p:cNvSpPr>
            <a:spLocks noGrp="1"/>
          </p:cNvSpPr>
          <p:nvPr>
            <p:ph type="sldNum" sz="quarter" idx="15"/>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3475565932"/>
      </p:ext>
    </p:extLst>
  </p:cSld>
  <p:clrMapOvr>
    <a:masterClrMapping/>
  </p:clrMapOvr>
  <p:transition spd="slow" advTm="57706"/>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001000" cy="1143000"/>
          </a:xfrm>
        </p:spPr>
        <p:txBody>
          <a:bodyPr/>
          <a:lstStyle/>
          <a:p>
            <a:r>
              <a:rPr lang="en-US" dirty="0" smtClean="0"/>
              <a:t>Experimental </a:t>
            </a:r>
            <a:r>
              <a:rPr lang="en-US" dirty="0"/>
              <a:t>T</a:t>
            </a:r>
            <a:r>
              <a:rPr lang="en-US" dirty="0" smtClean="0"/>
              <a:t>estbed and Applications</a:t>
            </a:r>
            <a:endParaRPr lang="en-US" dirty="0"/>
          </a:p>
        </p:txBody>
      </p:sp>
      <p:sp>
        <p:nvSpPr>
          <p:cNvPr id="8" name="Content Placeholder 2"/>
          <p:cNvSpPr txBox="1">
            <a:spLocks/>
          </p:cNvSpPr>
          <p:nvPr/>
        </p:nvSpPr>
        <p:spPr>
          <a:xfrm>
            <a:off x="457200" y="3352800"/>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smtClean="0"/>
              <a:t>NAS Parallel Benchmarks class B (NPB3.3-MPI)</a:t>
            </a:r>
          </a:p>
          <a:p>
            <a:r>
              <a:rPr lang="en-US" dirty="0" smtClean="0"/>
              <a:t>NAMD - Highly scalable molecular dynamics</a:t>
            </a:r>
          </a:p>
          <a:p>
            <a:r>
              <a:rPr lang="en-US" dirty="0" smtClean="0"/>
              <a:t>ChaNGa - Cosmology, N-body</a:t>
            </a:r>
          </a:p>
          <a:p>
            <a:r>
              <a:rPr lang="en-US" dirty="0" smtClean="0"/>
              <a:t>Sweep3D - A particle in ASCI code</a:t>
            </a:r>
          </a:p>
          <a:p>
            <a:r>
              <a:rPr lang="en-US" dirty="0" smtClean="0"/>
              <a:t>Jacobi2D - 5-point stencil computation kernel</a:t>
            </a:r>
          </a:p>
          <a:p>
            <a:r>
              <a:rPr lang="en-US" dirty="0" smtClean="0"/>
              <a:t>Nqueens - Backtracking state space search </a:t>
            </a:r>
          </a:p>
          <a:p>
            <a:endParaRPr lang="en-US" dirty="0" smtClean="0"/>
          </a:p>
          <a:p>
            <a:pPr>
              <a:buFont typeface="Wingdings"/>
              <a:buNone/>
            </a:pPr>
            <a:endParaRPr lang="en-US" b="1"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90617540"/>
              </p:ext>
            </p:extLst>
          </p:nvPr>
        </p:nvGraphicFramePr>
        <p:xfrm>
          <a:off x="304800" y="1496697"/>
          <a:ext cx="8381999" cy="1475103"/>
        </p:xfrm>
        <a:graphic>
          <a:graphicData uri="http://schemas.openxmlformats.org/drawingml/2006/table">
            <a:tbl>
              <a:tblPr firstRow="1" firstCol="1" bandRow="1">
                <a:tableStyleId>{5C22544A-7EE6-4342-B048-85BDC9FD1C3A}</a:tableStyleId>
              </a:tblPr>
              <a:tblGrid>
                <a:gridCol w="944391"/>
                <a:gridCol w="943448"/>
                <a:gridCol w="830649"/>
                <a:gridCol w="1208216"/>
                <a:gridCol w="1510270"/>
                <a:gridCol w="1510270"/>
                <a:gridCol w="1434755"/>
              </a:tblGrid>
              <a:tr h="533399">
                <a:tc>
                  <a:txBody>
                    <a:bodyPr/>
                    <a:lstStyle/>
                    <a:p>
                      <a:pPr marL="0" marR="0" algn="ctr">
                        <a:lnSpc>
                          <a:spcPct val="115000"/>
                        </a:lnSpc>
                        <a:spcBef>
                          <a:spcPts val="0"/>
                        </a:spcBef>
                        <a:spcAft>
                          <a:spcPts val="0"/>
                        </a:spcAft>
                      </a:pPr>
                      <a:r>
                        <a:rPr lang="en-US" sz="1200" kern="1200" dirty="0">
                          <a:effectLst/>
                        </a:rPr>
                        <a:t>Platform/</a:t>
                      </a:r>
                      <a:endParaRPr lang="en-US" sz="1100" dirty="0">
                        <a:effectLst/>
                      </a:endParaRPr>
                    </a:p>
                    <a:p>
                      <a:pPr marL="0" marR="0" algn="ctr">
                        <a:lnSpc>
                          <a:spcPct val="115000"/>
                        </a:lnSpc>
                        <a:spcBef>
                          <a:spcPts val="0"/>
                        </a:spcBef>
                        <a:spcAft>
                          <a:spcPts val="0"/>
                        </a:spcAft>
                      </a:pPr>
                      <a:r>
                        <a:rPr lang="en-US" sz="1200" kern="1200" dirty="0">
                          <a:effectLst/>
                        </a:rPr>
                        <a:t>Resource </a:t>
                      </a:r>
                      <a:endParaRPr lang="en-US" sz="11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1200" kern="1200" dirty="0" smtClean="0">
                          <a:effectLst/>
                        </a:rPr>
                        <a:t>Ranger (TACC)</a:t>
                      </a:r>
                      <a:endParaRPr lang="en-US" sz="11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1200" kern="1200" dirty="0" smtClean="0">
                          <a:effectLst/>
                        </a:rPr>
                        <a:t>Taub (UIUC) </a:t>
                      </a:r>
                      <a:endParaRPr lang="en-US" sz="11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US" sz="1200" kern="1200" dirty="0">
                          <a:effectLst/>
                        </a:rPr>
                        <a:t>Open Cirrus (HP) </a:t>
                      </a:r>
                      <a:endParaRPr lang="en-US" sz="1100" dirty="0">
                        <a:effectLst/>
                        <a:latin typeface="Calibri"/>
                        <a:ea typeface="Calibri"/>
                        <a:cs typeface="Times New Roman"/>
                      </a:endParaRPr>
                    </a:p>
                  </a:txBody>
                  <a:tcPr marL="0" marR="0" marT="0" marB="0">
                    <a:solidFill>
                      <a:srgbClr val="92D05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kern="1200" dirty="0" smtClean="0">
                          <a:effectLst/>
                        </a:rPr>
                        <a:t>HPC-optimized Cloud (EC2-CC) </a:t>
                      </a:r>
                      <a:endParaRPr lang="en-US" sz="1100" dirty="0">
                        <a:effectLst/>
                        <a:latin typeface="Calibri"/>
                        <a:ea typeface="Calibri"/>
                        <a:cs typeface="Times New Roman"/>
                      </a:endParaRPr>
                    </a:p>
                  </a:txBody>
                  <a:tcPr>
                    <a:solidFill>
                      <a:schemeClr val="accent2"/>
                    </a:solidFill>
                  </a:tcPr>
                </a:tc>
                <a:tc>
                  <a:txBody>
                    <a:bodyPr/>
                    <a:lstStyle/>
                    <a:p>
                      <a:pPr marL="0" marR="0" algn="ctr">
                        <a:lnSpc>
                          <a:spcPct val="115000"/>
                        </a:lnSpc>
                        <a:spcBef>
                          <a:spcPts val="0"/>
                        </a:spcBef>
                        <a:spcAft>
                          <a:spcPts val="0"/>
                        </a:spcAft>
                      </a:pPr>
                      <a:r>
                        <a:rPr lang="en-US" sz="1200" kern="1200" dirty="0" smtClean="0">
                          <a:effectLst/>
                        </a:rPr>
                        <a:t>Private Cloud </a:t>
                      </a:r>
                      <a:endParaRPr lang="en-US" sz="1100" dirty="0">
                        <a:effectLst/>
                        <a:latin typeface="Calibri"/>
                        <a:ea typeface="Calibri"/>
                        <a:cs typeface="Times New Roman"/>
                      </a:endParaRPr>
                    </a:p>
                  </a:txBody>
                  <a:tcPr>
                    <a:solidFill>
                      <a:schemeClr val="accent2"/>
                    </a:solidFill>
                  </a:tcPr>
                </a:tc>
                <a:tc>
                  <a:txBody>
                    <a:bodyPr/>
                    <a:lstStyle/>
                    <a:p>
                      <a:pPr marL="0" marR="0" algn="ctr">
                        <a:lnSpc>
                          <a:spcPct val="115000"/>
                        </a:lnSpc>
                        <a:spcBef>
                          <a:spcPts val="0"/>
                        </a:spcBef>
                        <a:spcAft>
                          <a:spcPts val="0"/>
                        </a:spcAft>
                      </a:pPr>
                      <a:r>
                        <a:rPr lang="en-US" sz="1100" kern="1200" dirty="0" smtClean="0">
                          <a:effectLst/>
                        </a:rPr>
                        <a:t>Public Cloud </a:t>
                      </a:r>
                      <a:endParaRPr lang="en-US" sz="1100" dirty="0">
                        <a:effectLst/>
                        <a:latin typeface="Calibri"/>
                        <a:ea typeface="Calibri"/>
                        <a:cs typeface="Times New Roman"/>
                      </a:endParaRPr>
                    </a:p>
                  </a:txBody>
                  <a:tcPr>
                    <a:solidFill>
                      <a:schemeClr val="accent2"/>
                    </a:solidFill>
                  </a:tcPr>
                </a:tc>
              </a:tr>
              <a:tr h="941704">
                <a:tc>
                  <a:txBody>
                    <a:bodyPr/>
                    <a:lstStyle/>
                    <a:p>
                      <a:pPr marL="0" marR="0" algn="ctr">
                        <a:lnSpc>
                          <a:spcPct val="115000"/>
                        </a:lnSpc>
                        <a:spcBef>
                          <a:spcPts val="0"/>
                        </a:spcBef>
                        <a:spcAft>
                          <a:spcPts val="0"/>
                        </a:spcAft>
                      </a:pPr>
                      <a:r>
                        <a:rPr lang="en-US" sz="1200" kern="1200" dirty="0">
                          <a:effectLst/>
                        </a:rPr>
                        <a:t>Network </a:t>
                      </a:r>
                      <a:endParaRPr lang="en-US" sz="1100" dirty="0">
                        <a:effectLst/>
                        <a:latin typeface="Calibri"/>
                        <a:ea typeface="Calibri"/>
                        <a:cs typeface="Times New Roman"/>
                      </a:endParaRPr>
                    </a:p>
                  </a:txBody>
                  <a:tcPr/>
                </a:tc>
                <a:tc>
                  <a:txBody>
                    <a:bodyPr/>
                    <a:lstStyle/>
                    <a:p>
                      <a:pPr marL="0" marR="0" algn="l">
                        <a:lnSpc>
                          <a:spcPct val="115000"/>
                        </a:lnSpc>
                        <a:spcBef>
                          <a:spcPts val="0"/>
                        </a:spcBef>
                        <a:spcAft>
                          <a:spcPts val="0"/>
                        </a:spcAft>
                      </a:pPr>
                      <a:r>
                        <a:rPr lang="en-US" sz="1200" kern="1200" dirty="0" smtClean="0">
                          <a:effectLst/>
                          <a:latin typeface="+mn-lt"/>
                          <a:ea typeface="+mn-ea"/>
                          <a:cs typeface="+mn-cs"/>
                        </a:rPr>
                        <a:t>Infiniband</a:t>
                      </a:r>
                      <a:r>
                        <a:rPr lang="en-US" sz="1200" kern="1200" baseline="0" dirty="0" smtClean="0">
                          <a:effectLst/>
                          <a:latin typeface="+mn-lt"/>
                          <a:ea typeface="+mn-ea"/>
                          <a:cs typeface="+mn-cs"/>
                        </a:rPr>
                        <a:t> (10Gbps)</a:t>
                      </a:r>
                      <a:endParaRPr lang="en-US" sz="1200" dirty="0">
                        <a:effectLst/>
                        <a:latin typeface="Calibri"/>
                        <a:ea typeface="Calibri"/>
                        <a:cs typeface="Times New Roman"/>
                      </a:endParaRPr>
                    </a:p>
                  </a:txBody>
                  <a:tcPr/>
                </a:tc>
                <a:tc>
                  <a:txBody>
                    <a:bodyPr/>
                    <a:lstStyle/>
                    <a:p>
                      <a:pPr marL="0" marR="0" algn="l">
                        <a:lnSpc>
                          <a:spcPct val="115000"/>
                        </a:lnSpc>
                        <a:spcBef>
                          <a:spcPts val="0"/>
                        </a:spcBef>
                        <a:spcAft>
                          <a:spcPts val="0"/>
                        </a:spcAft>
                      </a:pPr>
                      <a:r>
                        <a:rPr lang="en-US" sz="1200" kern="1200" dirty="0">
                          <a:effectLst/>
                        </a:rPr>
                        <a:t>Voltaire QDR Infiniband </a:t>
                      </a:r>
                      <a:endParaRPr lang="en-US" sz="1200" dirty="0">
                        <a:effectLst/>
                        <a:latin typeface="Calibri"/>
                        <a:ea typeface="Calibri"/>
                        <a:cs typeface="Times New Roman"/>
                      </a:endParaRPr>
                    </a:p>
                  </a:txBody>
                  <a:tcPr marL="0" marR="0" marT="0" marB="0"/>
                </a:tc>
                <a:tc>
                  <a:txBody>
                    <a:bodyPr/>
                    <a:lstStyle/>
                    <a:p>
                      <a:pPr marL="0" marR="0" algn="l">
                        <a:lnSpc>
                          <a:spcPct val="115000"/>
                        </a:lnSpc>
                        <a:spcBef>
                          <a:spcPts val="0"/>
                        </a:spcBef>
                        <a:spcAft>
                          <a:spcPts val="0"/>
                        </a:spcAft>
                      </a:pPr>
                      <a:r>
                        <a:rPr lang="en-US" sz="1200" kern="1200" dirty="0">
                          <a:effectLst/>
                        </a:rPr>
                        <a:t>10 Gbps Ethernet internal; 1 Gbps Ethernet </a:t>
                      </a:r>
                      <a:r>
                        <a:rPr lang="en-US" sz="1200" kern="1200" dirty="0" smtClean="0">
                          <a:effectLst/>
                        </a:rPr>
                        <a:t>x-rack</a:t>
                      </a:r>
                      <a:endParaRPr lang="en-US" sz="1200" dirty="0">
                        <a:effectLst/>
                        <a:latin typeface="Calibri"/>
                        <a:ea typeface="Calibri"/>
                        <a:cs typeface="Times New Roman"/>
                      </a:endParaRPr>
                    </a:p>
                  </a:txBody>
                  <a:tcPr marL="0" marR="0" marT="0" marB="0">
                    <a:solidFill>
                      <a:srgbClr val="92D05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kern="1200" dirty="0" smtClean="0">
                          <a:effectLst/>
                        </a:rPr>
                        <a:t>Xen HVM hypervisor, same  placement group </a:t>
                      </a:r>
                      <a:endParaRPr lang="en-US" sz="1200" dirty="0" smtClean="0">
                        <a:effectLst/>
                        <a:latin typeface="Calibri"/>
                        <a:ea typeface="Calibri"/>
                        <a:cs typeface="Times New Roman"/>
                      </a:endParaRPr>
                    </a:p>
                    <a:p>
                      <a:pPr marL="0" marR="0" algn="l">
                        <a:lnSpc>
                          <a:spcPct val="115000"/>
                        </a:lnSpc>
                        <a:spcBef>
                          <a:spcPts val="0"/>
                        </a:spcBef>
                        <a:spcAft>
                          <a:spcPts val="0"/>
                        </a:spcAft>
                      </a:pPr>
                      <a:r>
                        <a:rPr lang="en-US" sz="1200" kern="1200" dirty="0" smtClean="0">
                          <a:effectLst/>
                        </a:rPr>
                        <a:t>(10Gbps</a:t>
                      </a:r>
                      <a:r>
                        <a:rPr lang="en-US" sz="1200" kern="1200" baseline="0" dirty="0" smtClean="0">
                          <a:effectLst/>
                        </a:rPr>
                        <a:t> </a:t>
                      </a:r>
                      <a:r>
                        <a:rPr lang="en-US" sz="1200" kern="1200" dirty="0" smtClean="0">
                          <a:effectLst/>
                        </a:rPr>
                        <a:t>Ethernet)</a:t>
                      </a:r>
                      <a:endParaRPr lang="en-US" sz="1200" dirty="0">
                        <a:effectLst/>
                        <a:latin typeface="Calibri"/>
                        <a:ea typeface="Calibri"/>
                        <a:cs typeface="Times New Roman"/>
                      </a:endParaRPr>
                    </a:p>
                  </a:txBody>
                  <a:tcPr>
                    <a:solidFill>
                      <a:schemeClr val="accent2"/>
                    </a:solidFill>
                  </a:tcPr>
                </a:tc>
                <a:tc>
                  <a:txBody>
                    <a:bodyPr/>
                    <a:lstStyle/>
                    <a:p>
                      <a:pPr marL="0" marR="0" algn="l">
                        <a:lnSpc>
                          <a:spcPct val="115000"/>
                        </a:lnSpc>
                        <a:spcBef>
                          <a:spcPts val="0"/>
                        </a:spcBef>
                        <a:spcAft>
                          <a:spcPts val="0"/>
                        </a:spcAft>
                      </a:pPr>
                      <a:r>
                        <a:rPr lang="en-US" sz="1200" kern="1200" dirty="0">
                          <a:effectLst/>
                        </a:rPr>
                        <a:t>Emulated  </a:t>
                      </a:r>
                      <a:r>
                        <a:rPr lang="en-US" sz="1200" kern="1200" dirty="0" smtClean="0">
                          <a:effectLst/>
                        </a:rPr>
                        <a:t>network KVM </a:t>
                      </a:r>
                      <a:r>
                        <a:rPr lang="en-US" sz="1200" kern="1200" dirty="0">
                          <a:effectLst/>
                        </a:rPr>
                        <a:t>hypervisor </a:t>
                      </a:r>
                      <a:endParaRPr lang="en-US" sz="1200" kern="1200" dirty="0" smtClean="0">
                        <a:effectLst/>
                      </a:endParaRPr>
                    </a:p>
                    <a:p>
                      <a:pPr marL="0" marR="0" algn="l">
                        <a:lnSpc>
                          <a:spcPct val="115000"/>
                        </a:lnSpc>
                        <a:spcBef>
                          <a:spcPts val="0"/>
                        </a:spcBef>
                        <a:spcAft>
                          <a:spcPts val="0"/>
                        </a:spcAft>
                      </a:pPr>
                      <a:r>
                        <a:rPr lang="en-US" sz="1200" kern="1200" dirty="0" smtClean="0">
                          <a:effectLst/>
                        </a:rPr>
                        <a:t>(1Gbps Ethernet</a:t>
                      </a:r>
                      <a:r>
                        <a:rPr lang="en-US" sz="1200" kern="1200" dirty="0">
                          <a:effectLst/>
                        </a:rPr>
                        <a:t>) </a:t>
                      </a:r>
                      <a:endParaRPr lang="en-US" sz="1200" dirty="0">
                        <a:effectLst/>
                        <a:latin typeface="Calibri"/>
                        <a:ea typeface="Calibri"/>
                        <a:cs typeface="Times New Roman"/>
                      </a:endParaRPr>
                    </a:p>
                  </a:txBody>
                  <a:tcPr>
                    <a:solidFill>
                      <a:schemeClr val="accent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Emulated  network KVM hypervisor (1Gbps Ethernet)</a:t>
                      </a:r>
                      <a:endParaRPr lang="en-US" sz="1200" dirty="0">
                        <a:effectLst/>
                        <a:latin typeface="Calibri"/>
                        <a:ea typeface="Calibri"/>
                        <a:cs typeface="Times New Roman"/>
                      </a:endParaRPr>
                    </a:p>
                  </a:txBody>
                  <a:tcPr>
                    <a:solidFill>
                      <a:schemeClr val="accent2"/>
                    </a:solidFill>
                  </a:tcPr>
                </a:tc>
              </a:tr>
            </a:tbl>
          </a:graphicData>
        </a:graphic>
      </p:graphicFrame>
      <p:sp>
        <p:nvSpPr>
          <p:cNvPr id="9" name="Slide Number Placeholder 3"/>
          <p:cNvSpPr>
            <a:spLocks noGrp="1"/>
          </p:cNvSpPr>
          <p:nvPr>
            <p:ph type="sldNum" sz="quarter" idx="15"/>
          </p:nvPr>
        </p:nvSpPr>
        <p:spPr>
          <a:xfrm>
            <a:off x="8153400" y="5727192"/>
            <a:ext cx="609600" cy="521208"/>
          </a:xfrm>
        </p:spPr>
        <p:txBody>
          <a:bodyPr/>
          <a:lstStyle/>
          <a:p>
            <a:pPr>
              <a:defRPr/>
            </a:pPr>
            <a:fld id="{21EF063A-D55F-46A6-9045-9932BD3AAC31}" type="slidenum">
              <a:rPr lang="en-US" smtClean="0"/>
              <a:pPr>
                <a:defRPr/>
              </a:pPr>
              <a:t>21</a:t>
            </a:fld>
            <a:endParaRPr lang="en-US" dirty="0"/>
          </a:p>
        </p:txBody>
      </p:sp>
    </p:spTree>
    <p:custDataLst>
      <p:tags r:id="rId1"/>
    </p:custDataLst>
    <p:extLst>
      <p:ext uri="{BB962C8B-B14F-4D97-AF65-F5344CB8AC3E}">
        <p14:creationId xmlns:p14="http://schemas.microsoft.com/office/powerpoint/2010/main" val="2328043321"/>
      </p:ext>
    </p:extLst>
  </p:cSld>
  <p:clrMapOvr>
    <a:masterClrMapping/>
  </p:clrMapOvr>
  <p:transition spd="slow" advTm="9496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467600" cy="1143000"/>
          </a:xfrm>
        </p:spPr>
        <p:txBody>
          <a:bodyPr/>
          <a:lstStyle/>
          <a:p>
            <a:r>
              <a:rPr lang="en-US" dirty="0" smtClean="0"/>
              <a:t>Performance (1/3) </a:t>
            </a:r>
            <a:endParaRPr lang="en-US" dirty="0"/>
          </a:p>
        </p:txBody>
      </p:sp>
      <p:sp>
        <p:nvSpPr>
          <p:cNvPr id="4" name="TextBox 3"/>
          <p:cNvSpPr txBox="1"/>
          <p:nvPr/>
        </p:nvSpPr>
        <p:spPr>
          <a:xfrm>
            <a:off x="613501" y="5189308"/>
            <a:ext cx="4949103" cy="461665"/>
          </a:xfrm>
          <a:prstGeom prst="rect">
            <a:avLst/>
          </a:prstGeom>
          <a:solidFill>
            <a:schemeClr val="accent1">
              <a:lumMod val="60000"/>
              <a:lumOff val="40000"/>
            </a:schemeClr>
          </a:solidFill>
        </p:spPr>
        <p:txBody>
          <a:bodyPr wrap="square" rtlCol="0">
            <a:spAutoFit/>
          </a:bodyPr>
          <a:lstStyle/>
          <a:p>
            <a:pPr algn="ctr"/>
            <a:r>
              <a:rPr lang="en-US" sz="2400" dirty="0" smtClean="0"/>
              <a:t>Some applications cloud-friendly</a:t>
            </a:r>
            <a:endParaRPr lang="en-US" sz="2400" dirty="0"/>
          </a:p>
        </p:txBody>
      </p:sp>
      <p:pic>
        <p:nvPicPr>
          <p:cNvPr id="5122" name="Picture 2" descr="C:\Users\guabhish\Desktop\Thesis\happy-fa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1615" y="5077081"/>
            <a:ext cx="1083397" cy="1083397"/>
          </a:xfrm>
          <a:prstGeom prst="rect">
            <a:avLst/>
          </a:prstGeom>
          <a:noFill/>
          <a:extLst>
            <a:ext uri="{909E8E84-426E-40dd-AFC4-6F175D3DCCD1}">
              <a14:hiddenFill xmlns="" xmlns:a14="http://schemas.microsoft.com/office/drawing/2010/main">
                <a:solidFill>
                  <a:srgbClr val="FFFFFF"/>
                </a:solidFill>
              </a14:hiddenFill>
            </a:ext>
          </a:extLst>
        </p:spPr>
      </p:pic>
      <p:sp>
        <p:nvSpPr>
          <p:cNvPr id="9" name="Slide Number Placeholder 3"/>
          <p:cNvSpPr>
            <a:spLocks noGrp="1"/>
          </p:cNvSpPr>
          <p:nvPr>
            <p:ph type="sldNum" sz="quarter" idx="15"/>
          </p:nvPr>
        </p:nvSpPr>
        <p:spPr>
          <a:xfrm>
            <a:off x="8153400" y="5727192"/>
            <a:ext cx="609600" cy="521208"/>
          </a:xfrm>
        </p:spPr>
        <p:txBody>
          <a:bodyPr/>
          <a:lstStyle/>
          <a:p>
            <a:pPr>
              <a:defRPr/>
            </a:pPr>
            <a:fld id="{21EF063A-D55F-46A6-9045-9932BD3AAC31}" type="slidenum">
              <a:rPr lang="en-US" smtClean="0"/>
              <a:pPr>
                <a:defRPr/>
              </a:pPr>
              <a:t>22</a:t>
            </a:fld>
            <a:endParaRPr lang="en-US" dirty="0"/>
          </a:p>
        </p:txBody>
      </p:sp>
      <p:pic>
        <p:nvPicPr>
          <p:cNvPr id="3" name="Picture 2"/>
          <p:cNvPicPr>
            <a:picLocks noChangeAspect="1" noChangeArrowheads="1"/>
          </p:cNvPicPr>
          <p:nvPr/>
        </p:nvPicPr>
        <p:blipFill>
          <a:blip r:embed="rId4"/>
          <a:srcRect/>
          <a:stretch>
            <a:fillRect/>
          </a:stretch>
        </p:blipFill>
        <p:spPr bwMode="auto">
          <a:xfrm>
            <a:off x="610635" y="1066800"/>
            <a:ext cx="3961367" cy="4114800"/>
          </a:xfrm>
          <a:prstGeom prst="rect">
            <a:avLst/>
          </a:prstGeom>
          <a:noFill/>
          <a:ln w="9525">
            <a:noFill/>
            <a:miter lim="800000"/>
            <a:headEnd/>
            <a:tailEnd/>
          </a:ln>
          <a:effectLst/>
        </p:spPr>
      </p:pic>
      <p:pic>
        <p:nvPicPr>
          <p:cNvPr id="5" name="Picture 3"/>
          <p:cNvPicPr>
            <a:picLocks noChangeAspect="1" noChangeArrowheads="1"/>
          </p:cNvPicPr>
          <p:nvPr/>
        </p:nvPicPr>
        <p:blipFill>
          <a:blip r:embed="rId5"/>
          <a:srcRect/>
          <a:stretch>
            <a:fillRect/>
          </a:stretch>
        </p:blipFill>
        <p:spPr bwMode="auto">
          <a:xfrm>
            <a:off x="4419600" y="381000"/>
            <a:ext cx="2223247" cy="2362200"/>
          </a:xfrm>
          <a:prstGeom prst="rect">
            <a:avLst/>
          </a:prstGeom>
          <a:noFill/>
          <a:ln w="9525">
            <a:noFill/>
            <a:miter lim="800000"/>
            <a:headEnd/>
            <a:tailEnd/>
          </a:ln>
          <a:effectLst/>
        </p:spPr>
      </p:pic>
      <p:pic>
        <p:nvPicPr>
          <p:cNvPr id="6" name="Picture 4"/>
          <p:cNvPicPr>
            <a:picLocks noChangeAspect="1" noChangeArrowheads="1"/>
          </p:cNvPicPr>
          <p:nvPr/>
        </p:nvPicPr>
        <p:blipFill>
          <a:blip r:embed="rId6"/>
          <a:srcRect/>
          <a:stretch>
            <a:fillRect/>
          </a:stretch>
        </p:blipFill>
        <p:spPr bwMode="auto">
          <a:xfrm>
            <a:off x="6629400" y="457200"/>
            <a:ext cx="2072667" cy="2209800"/>
          </a:xfrm>
          <a:prstGeom prst="rect">
            <a:avLst/>
          </a:prstGeom>
          <a:noFill/>
          <a:ln w="9525">
            <a:noFill/>
            <a:miter lim="800000"/>
            <a:headEnd/>
            <a:tailEnd/>
          </a:ln>
          <a:effectLst/>
        </p:spPr>
      </p:pic>
      <p:pic>
        <p:nvPicPr>
          <p:cNvPr id="13" name="Picture 3"/>
          <p:cNvPicPr>
            <a:picLocks noChangeAspect="1" noChangeArrowheads="1"/>
          </p:cNvPicPr>
          <p:nvPr/>
        </p:nvPicPr>
        <p:blipFill>
          <a:blip r:embed="rId7"/>
          <a:srcRect/>
          <a:stretch>
            <a:fillRect/>
          </a:stretch>
        </p:blipFill>
        <p:spPr bwMode="auto">
          <a:xfrm>
            <a:off x="4724402" y="3276600"/>
            <a:ext cx="2423065" cy="1219200"/>
          </a:xfrm>
          <a:prstGeom prst="rect">
            <a:avLst/>
          </a:prstGeom>
          <a:noFill/>
          <a:ln w="9525">
            <a:noFill/>
            <a:miter lim="800000"/>
            <a:headEnd/>
            <a:tailEnd/>
          </a:ln>
          <a:effectLst/>
        </p:spPr>
      </p:pic>
    </p:spTree>
    <p:extLst>
      <p:ext uri="{BB962C8B-B14F-4D97-AF65-F5344CB8AC3E}">
        <p14:creationId xmlns:p14="http://schemas.microsoft.com/office/powerpoint/2010/main" val="1457849815"/>
      </p:ext>
    </p:extLst>
  </p:cSld>
  <p:clrMapOvr>
    <a:masterClrMapping/>
  </p:clrMapOvr>
  <p:transition spd="slow" advTm="30734"/>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a:stretch>
            <a:fillRect/>
          </a:stretch>
        </p:blipFill>
        <p:spPr bwMode="auto">
          <a:xfrm>
            <a:off x="4572000" y="304802"/>
            <a:ext cx="2057400" cy="2124247"/>
          </a:xfrm>
          <a:prstGeom prst="rect">
            <a:avLst/>
          </a:prstGeom>
          <a:noFill/>
          <a:ln w="9525">
            <a:noFill/>
            <a:miter lim="800000"/>
            <a:headEnd/>
            <a:tailEnd/>
          </a:ln>
          <a:effectLst/>
        </p:spPr>
      </p:pic>
      <p:pic>
        <p:nvPicPr>
          <p:cNvPr id="3" name="Picture 2"/>
          <p:cNvPicPr>
            <a:picLocks noChangeAspect="1" noChangeArrowheads="1"/>
          </p:cNvPicPr>
          <p:nvPr/>
        </p:nvPicPr>
        <p:blipFill>
          <a:blip r:embed="rId4"/>
          <a:srcRect/>
          <a:stretch>
            <a:fillRect/>
          </a:stretch>
        </p:blipFill>
        <p:spPr bwMode="auto">
          <a:xfrm>
            <a:off x="609602" y="990600"/>
            <a:ext cx="4085617" cy="4267200"/>
          </a:xfrm>
          <a:prstGeom prst="rect">
            <a:avLst/>
          </a:prstGeom>
          <a:noFill/>
          <a:ln w="9525">
            <a:noFill/>
            <a:miter lim="800000"/>
            <a:headEnd/>
            <a:tailEnd/>
          </a:ln>
          <a:effectLst/>
        </p:spPr>
      </p:pic>
      <p:sp>
        <p:nvSpPr>
          <p:cNvPr id="2" name="Title 1"/>
          <p:cNvSpPr>
            <a:spLocks noGrp="1"/>
          </p:cNvSpPr>
          <p:nvPr>
            <p:ph type="title"/>
          </p:nvPr>
        </p:nvSpPr>
        <p:spPr>
          <a:xfrm>
            <a:off x="381000" y="-228600"/>
            <a:ext cx="7467600" cy="1143000"/>
          </a:xfrm>
        </p:spPr>
        <p:txBody>
          <a:bodyPr/>
          <a:lstStyle/>
          <a:p>
            <a:r>
              <a:rPr lang="en-US" dirty="0" smtClean="0"/>
              <a:t>Performance (2/3)</a:t>
            </a:r>
            <a:endParaRPr lang="en-US" dirty="0"/>
          </a:p>
        </p:txBody>
      </p:sp>
      <p:sp>
        <p:nvSpPr>
          <p:cNvPr id="4" name="TextBox 3"/>
          <p:cNvSpPr txBox="1"/>
          <p:nvPr/>
        </p:nvSpPr>
        <p:spPr>
          <a:xfrm>
            <a:off x="990600" y="5257802"/>
            <a:ext cx="5791200" cy="461665"/>
          </a:xfrm>
          <a:prstGeom prst="rect">
            <a:avLst/>
          </a:prstGeom>
          <a:solidFill>
            <a:schemeClr val="accent1">
              <a:lumMod val="60000"/>
              <a:lumOff val="40000"/>
            </a:schemeClr>
          </a:solidFill>
        </p:spPr>
        <p:txBody>
          <a:bodyPr wrap="square" rtlCol="0">
            <a:spAutoFit/>
          </a:bodyPr>
          <a:lstStyle/>
          <a:p>
            <a:pPr algn="ctr"/>
            <a:r>
              <a:rPr lang="en-US" sz="2400" dirty="0" smtClean="0"/>
              <a:t>Some applications scale till 16-64 cores</a:t>
            </a:r>
            <a:endParaRPr lang="en-US" sz="2400" dirty="0"/>
          </a:p>
        </p:txBody>
      </p:sp>
      <p:pic>
        <p:nvPicPr>
          <p:cNvPr id="9" name="Picture 2" descr="C:\Users\guabhish\Desktop\Thesis\confus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1" y="4988335"/>
            <a:ext cx="1066427" cy="100059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Slide Number Placeholder 3"/>
          <p:cNvSpPr>
            <a:spLocks noGrp="1"/>
          </p:cNvSpPr>
          <p:nvPr>
            <p:ph type="sldNum" sz="quarter" idx="15"/>
          </p:nvPr>
        </p:nvSpPr>
        <p:spPr>
          <a:xfrm>
            <a:off x="8153400" y="5727192"/>
            <a:ext cx="609600" cy="521208"/>
          </a:xfrm>
        </p:spPr>
        <p:txBody>
          <a:bodyPr/>
          <a:lstStyle/>
          <a:p>
            <a:pPr>
              <a:defRPr/>
            </a:pPr>
            <a:fld id="{21EF063A-D55F-46A6-9045-9932BD3AAC31}" type="slidenum">
              <a:rPr lang="en-US" smtClean="0"/>
              <a:pPr>
                <a:defRPr/>
              </a:pPr>
              <a:t>23</a:t>
            </a:fld>
            <a:endParaRPr lang="en-US" dirty="0"/>
          </a:p>
        </p:txBody>
      </p:sp>
      <p:sp>
        <p:nvSpPr>
          <p:cNvPr id="11" name="Oval 10"/>
          <p:cNvSpPr/>
          <p:nvPr/>
        </p:nvSpPr>
        <p:spPr>
          <a:xfrm>
            <a:off x="2362200" y="1600200"/>
            <a:ext cx="25146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162800" y="2514602"/>
            <a:ext cx="1524000" cy="584775"/>
          </a:xfrm>
          <a:prstGeom prst="rect">
            <a:avLst/>
          </a:prstGeom>
          <a:solidFill>
            <a:schemeClr val="accent1">
              <a:lumMod val="60000"/>
              <a:lumOff val="40000"/>
            </a:schemeClr>
          </a:solidFill>
        </p:spPr>
        <p:txBody>
          <a:bodyPr wrap="square" rtlCol="0">
            <a:spAutoFit/>
          </a:bodyPr>
          <a:lstStyle/>
          <a:p>
            <a:pPr algn="ctr"/>
            <a:r>
              <a:rPr lang="en-US" sz="1600" dirty="0" smtClean="0"/>
              <a:t>NAMD scales on EC2-CC</a:t>
            </a:r>
            <a:endParaRPr lang="en-US" sz="1600" dirty="0"/>
          </a:p>
        </p:txBody>
      </p:sp>
      <p:pic>
        <p:nvPicPr>
          <p:cNvPr id="6" name="Picture 4"/>
          <p:cNvPicPr>
            <a:picLocks noChangeAspect="1" noChangeArrowheads="1"/>
          </p:cNvPicPr>
          <p:nvPr/>
        </p:nvPicPr>
        <p:blipFill>
          <a:blip r:embed="rId6"/>
          <a:srcRect/>
          <a:stretch>
            <a:fillRect/>
          </a:stretch>
        </p:blipFill>
        <p:spPr bwMode="auto">
          <a:xfrm>
            <a:off x="6705601" y="304800"/>
            <a:ext cx="2036787" cy="2133600"/>
          </a:xfrm>
          <a:prstGeom prst="rect">
            <a:avLst/>
          </a:prstGeom>
          <a:noFill/>
          <a:ln w="9525">
            <a:noFill/>
            <a:miter lim="800000"/>
            <a:headEnd/>
            <a:tailEnd/>
          </a:ln>
          <a:effectLst/>
        </p:spPr>
      </p:pic>
      <p:pic>
        <p:nvPicPr>
          <p:cNvPr id="16" name="Picture 3"/>
          <p:cNvPicPr>
            <a:picLocks noChangeAspect="1" noChangeArrowheads="1"/>
          </p:cNvPicPr>
          <p:nvPr/>
        </p:nvPicPr>
        <p:blipFill>
          <a:blip r:embed="rId7"/>
          <a:srcRect/>
          <a:stretch>
            <a:fillRect/>
          </a:stretch>
        </p:blipFill>
        <p:spPr bwMode="auto">
          <a:xfrm>
            <a:off x="4724402" y="3276600"/>
            <a:ext cx="2423065" cy="1219200"/>
          </a:xfrm>
          <a:prstGeom prst="rect">
            <a:avLst/>
          </a:prstGeom>
          <a:noFill/>
          <a:ln w="9525">
            <a:noFill/>
            <a:miter lim="800000"/>
            <a:headEnd/>
            <a:tailEnd/>
          </a:ln>
          <a:effectLst/>
        </p:spPr>
      </p:pic>
    </p:spTree>
    <p:extLst>
      <p:ext uri="{BB962C8B-B14F-4D97-AF65-F5344CB8AC3E}">
        <p14:creationId xmlns:p14="http://schemas.microsoft.com/office/powerpoint/2010/main" val="3231407787"/>
      </p:ext>
    </p:extLst>
  </p:cSld>
  <p:clrMapOvr>
    <a:masterClrMapping/>
  </p:clrMapOvr>
  <p:transition spd="slow" advTm="24937"/>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a:stretch>
            <a:fillRect/>
          </a:stretch>
        </p:blipFill>
        <p:spPr bwMode="auto">
          <a:xfrm>
            <a:off x="5562602" y="2209800"/>
            <a:ext cx="2423065" cy="1219200"/>
          </a:xfrm>
          <a:prstGeom prst="rect">
            <a:avLst/>
          </a:prstGeom>
          <a:noFill/>
          <a:ln w="9525">
            <a:noFill/>
            <a:miter lim="800000"/>
            <a:headEnd/>
            <a:tailEnd/>
          </a:ln>
          <a:effectLst/>
        </p:spPr>
      </p:pic>
      <p:pic>
        <p:nvPicPr>
          <p:cNvPr id="3" name="Picture 2"/>
          <p:cNvPicPr>
            <a:picLocks noChangeAspect="1" noChangeArrowheads="1"/>
          </p:cNvPicPr>
          <p:nvPr/>
        </p:nvPicPr>
        <p:blipFill>
          <a:blip r:embed="rId4"/>
          <a:srcRect/>
          <a:stretch>
            <a:fillRect/>
          </a:stretch>
        </p:blipFill>
        <p:spPr bwMode="auto">
          <a:xfrm>
            <a:off x="685801" y="914400"/>
            <a:ext cx="3973611" cy="4248150"/>
          </a:xfrm>
          <a:prstGeom prst="rect">
            <a:avLst/>
          </a:prstGeom>
          <a:noFill/>
          <a:ln w="9525">
            <a:noFill/>
            <a:miter lim="800000"/>
            <a:headEnd/>
            <a:tailEnd/>
          </a:ln>
          <a:effectLst/>
        </p:spPr>
      </p:pic>
      <p:sp>
        <p:nvSpPr>
          <p:cNvPr id="2" name="Title 1"/>
          <p:cNvSpPr>
            <a:spLocks noGrp="1"/>
          </p:cNvSpPr>
          <p:nvPr>
            <p:ph type="title"/>
          </p:nvPr>
        </p:nvSpPr>
        <p:spPr>
          <a:xfrm>
            <a:off x="381000" y="-228600"/>
            <a:ext cx="7467600" cy="1143000"/>
          </a:xfrm>
        </p:spPr>
        <p:txBody>
          <a:bodyPr/>
          <a:lstStyle/>
          <a:p>
            <a:r>
              <a:rPr lang="en-US" dirty="0" smtClean="0"/>
              <a:t>Performance (3/3) </a:t>
            </a:r>
            <a:endParaRPr lang="en-US" dirty="0"/>
          </a:p>
        </p:txBody>
      </p:sp>
      <p:sp>
        <p:nvSpPr>
          <p:cNvPr id="4" name="TextBox 3"/>
          <p:cNvSpPr txBox="1"/>
          <p:nvPr/>
        </p:nvSpPr>
        <p:spPr>
          <a:xfrm>
            <a:off x="914400" y="5105402"/>
            <a:ext cx="7162800" cy="461665"/>
          </a:xfrm>
          <a:prstGeom prst="rect">
            <a:avLst/>
          </a:prstGeom>
          <a:solidFill>
            <a:schemeClr val="accent1">
              <a:lumMod val="60000"/>
              <a:lumOff val="40000"/>
            </a:schemeClr>
          </a:solidFill>
        </p:spPr>
        <p:txBody>
          <a:bodyPr wrap="square" rtlCol="0">
            <a:spAutoFit/>
          </a:bodyPr>
          <a:lstStyle/>
          <a:p>
            <a:pPr algn="ctr"/>
            <a:r>
              <a:rPr lang="en-US" sz="2400" dirty="0" smtClean="0"/>
              <a:t>Some applications cannot survive in cloud</a:t>
            </a:r>
            <a:endParaRPr lang="en-US" sz="2400" dirty="0"/>
          </a:p>
        </p:txBody>
      </p:sp>
      <p:pic>
        <p:nvPicPr>
          <p:cNvPr id="6146" name="Picture 2" descr="C:\Users\guabhish\Desktop\Thesis\face_icon_sa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670536"/>
            <a:ext cx="1293168" cy="129316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Slide Number Placeholder 3"/>
          <p:cNvSpPr>
            <a:spLocks noGrp="1"/>
          </p:cNvSpPr>
          <p:nvPr>
            <p:ph type="sldNum" sz="quarter" idx="15"/>
          </p:nvPr>
        </p:nvSpPr>
        <p:spPr>
          <a:xfrm>
            <a:off x="8153400" y="5727192"/>
            <a:ext cx="609600" cy="521208"/>
          </a:xfrm>
        </p:spPr>
        <p:txBody>
          <a:bodyPr/>
          <a:lstStyle/>
          <a:p>
            <a:pPr>
              <a:defRPr/>
            </a:pPr>
            <a:fld id="{21EF063A-D55F-46A6-9045-9932BD3AAC31}" type="slidenum">
              <a:rPr lang="en-US" smtClean="0"/>
              <a:pPr>
                <a:defRPr/>
              </a:pPr>
              <a:t>24</a:t>
            </a:fld>
            <a:endParaRPr lang="en-US" dirty="0"/>
          </a:p>
        </p:txBody>
      </p:sp>
      <p:sp>
        <p:nvSpPr>
          <p:cNvPr id="10" name="Oval 9"/>
          <p:cNvSpPr/>
          <p:nvPr/>
        </p:nvSpPr>
        <p:spPr>
          <a:xfrm>
            <a:off x="2362200" y="1981200"/>
            <a:ext cx="28194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407787"/>
      </p:ext>
    </p:extLst>
  </p:cSld>
  <p:clrMapOvr>
    <a:masterClrMapping/>
  </p:clrMapOvr>
  <p:transition spd="slow" advTm="2445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1000" y="1066800"/>
            <a:ext cx="8458200" cy="5181600"/>
          </a:xfrm>
          <a:prstGeom prst="rect">
            <a:avLst/>
          </a:prstGeom>
        </p:spPr>
        <p:txBody>
          <a:bodyPr vert="horz">
            <a:noAutofit/>
          </a:bodyPr>
          <a:lstStyle/>
          <a:p>
            <a:pPr marL="274320" indent="-274320">
              <a:spcBef>
                <a:spcPts val="600"/>
              </a:spcBef>
              <a:buClr>
                <a:schemeClr val="accent1"/>
              </a:buClr>
              <a:buSzPct val="70000"/>
              <a:buFont typeface="Wingdings"/>
              <a:buChar char=""/>
            </a:pPr>
            <a:r>
              <a:rPr lang="en-US" sz="2000" dirty="0" smtClean="0">
                <a:solidFill>
                  <a:prstClr val="black"/>
                </a:solidFill>
              </a:rPr>
              <a:t>Co-relation: </a:t>
            </a:r>
            <a:r>
              <a:rPr lang="en-US" sz="2000" dirty="0" smtClean="0">
                <a:solidFill>
                  <a:srgbClr val="FF0000"/>
                </a:solidFill>
              </a:rPr>
              <a:t>communication</a:t>
            </a:r>
            <a:r>
              <a:rPr lang="en-US" sz="2000" dirty="0" smtClean="0">
                <a:solidFill>
                  <a:prstClr val="black"/>
                </a:solidFill>
              </a:rPr>
              <a:t> and performance</a:t>
            </a:r>
          </a:p>
          <a:p>
            <a:pPr marL="640080" lvl="1" indent="-274320">
              <a:spcBef>
                <a:spcPct val="20000"/>
              </a:spcBef>
              <a:buClr>
                <a:schemeClr val="accent1"/>
              </a:buClr>
              <a:buSzPct val="80000"/>
              <a:buFont typeface="Wingdings 2"/>
              <a:buChar char=""/>
            </a:pPr>
            <a:r>
              <a:rPr lang="en-US" dirty="0" smtClean="0">
                <a:solidFill>
                  <a:prstClr val="black"/>
                </a:solidFill>
              </a:rPr>
              <a:t>Communication-intensive applications perform poorly in clouds</a:t>
            </a:r>
          </a:p>
          <a:p>
            <a:pPr marL="640080" lvl="1" indent="-274320">
              <a:spcBef>
                <a:spcPct val="20000"/>
              </a:spcBef>
              <a:buClr>
                <a:schemeClr val="accent1"/>
              </a:buClr>
              <a:buSzPct val="80000"/>
              <a:buFont typeface="Wingdings 2"/>
              <a:buChar char=""/>
            </a:pPr>
            <a:r>
              <a:rPr lang="en-US" dirty="0" smtClean="0">
                <a:solidFill>
                  <a:prstClr val="black"/>
                </a:solidFill>
              </a:rPr>
              <a:t>CC2-EC2: Bandwidth sensitive ok, latency-sensitive not ok </a:t>
            </a:r>
          </a:p>
          <a:p>
            <a:pPr marL="274320" indent="-274320">
              <a:spcBef>
                <a:spcPts val="600"/>
              </a:spcBef>
              <a:buClr>
                <a:schemeClr val="accent1"/>
              </a:buClr>
              <a:buSzPct val="70000"/>
              <a:buFont typeface="Wingdings"/>
              <a:buChar char=""/>
            </a:pPr>
            <a:r>
              <a:rPr lang="en-US" sz="2000" dirty="0" smtClean="0">
                <a:solidFill>
                  <a:prstClr val="black"/>
                </a:solidFill>
              </a:rPr>
              <a:t>Cloud message </a:t>
            </a:r>
            <a:r>
              <a:rPr lang="en-US" sz="2000" dirty="0" smtClean="0">
                <a:solidFill>
                  <a:srgbClr val="FF0000"/>
                </a:solidFill>
              </a:rPr>
              <a:t>latencies</a:t>
            </a:r>
            <a:r>
              <a:rPr lang="en-US" sz="2000" dirty="0" smtClean="0">
                <a:solidFill>
                  <a:prstClr val="black"/>
                </a:solidFill>
              </a:rPr>
              <a:t> (150-200</a:t>
            </a:r>
            <a:r>
              <a:rPr lang="el-GR" sz="2000" dirty="0" smtClean="0">
                <a:solidFill>
                  <a:prstClr val="black"/>
                </a:solidFill>
              </a:rPr>
              <a:t>μ</a:t>
            </a:r>
            <a:r>
              <a:rPr lang="en-US" sz="2000" dirty="0" smtClean="0">
                <a:solidFill>
                  <a:prstClr val="black"/>
                </a:solidFill>
              </a:rPr>
              <a:t>s)  vs. supercomputers (4</a:t>
            </a:r>
            <a:r>
              <a:rPr lang="el-GR" sz="2000" dirty="0" smtClean="0">
                <a:solidFill>
                  <a:prstClr val="black"/>
                </a:solidFill>
              </a:rPr>
              <a:t>μ</a:t>
            </a:r>
            <a:r>
              <a:rPr lang="en-US" sz="2000" dirty="0" smtClean="0">
                <a:solidFill>
                  <a:prstClr val="black"/>
                </a:solidFill>
              </a:rPr>
              <a:t>s) </a:t>
            </a:r>
          </a:p>
          <a:p>
            <a:pPr marL="274320" indent="-274320">
              <a:spcBef>
                <a:spcPts val="600"/>
              </a:spcBef>
              <a:buClr>
                <a:schemeClr val="accent1"/>
              </a:buClr>
              <a:buSzPct val="70000"/>
              <a:buFont typeface="Wingdings"/>
              <a:buChar char=""/>
            </a:pPr>
            <a:r>
              <a:rPr lang="en-US" sz="2000" dirty="0" smtClean="0">
                <a:solidFill>
                  <a:srgbClr val="FF0000"/>
                </a:solidFill>
              </a:rPr>
              <a:t>Bandwidths</a:t>
            </a:r>
            <a:r>
              <a:rPr lang="en-US" sz="2000" dirty="0" smtClean="0">
                <a:solidFill>
                  <a:prstClr val="black"/>
                </a:solidFill>
              </a:rPr>
              <a:t> off by 2 orders of magnitude (10Gbps vs. 100Mbps)</a:t>
            </a:r>
          </a:p>
          <a:p>
            <a:pPr marL="640080" lvl="1" indent="-274320">
              <a:spcBef>
                <a:spcPct val="20000"/>
              </a:spcBef>
              <a:buClr>
                <a:schemeClr val="accent1"/>
              </a:buClr>
              <a:buSzPct val="80000"/>
              <a:buFont typeface="Wingdings 2"/>
              <a:buChar char=""/>
            </a:pPr>
            <a:r>
              <a:rPr lang="en-US" dirty="0" smtClean="0">
                <a:solidFill>
                  <a:prstClr val="black"/>
                </a:solidFill>
              </a:rPr>
              <a:t>Except : CC2-EC2 bandwidth  comparable to supercomputers</a:t>
            </a:r>
          </a:p>
          <a:p>
            <a:pPr marL="274320" indent="-274320">
              <a:spcBef>
                <a:spcPts val="600"/>
              </a:spcBef>
              <a:buClr>
                <a:schemeClr val="accent1"/>
              </a:buClr>
              <a:buSzPct val="70000"/>
              <a:buFont typeface="Wingdings"/>
              <a:buChar char=""/>
            </a:pPr>
            <a:r>
              <a:rPr lang="en-US" sz="2000" dirty="0" smtClean="0">
                <a:solidFill>
                  <a:srgbClr val="FF0000"/>
                </a:solidFill>
              </a:rPr>
              <a:t>Commodity network + virtualization overhead  (e.g. ~100</a:t>
            </a:r>
            <a:r>
              <a:rPr lang="el-GR" sz="2000" dirty="0" smtClean="0">
                <a:solidFill>
                  <a:srgbClr val="FF0000"/>
                </a:solidFill>
              </a:rPr>
              <a:t>μ</a:t>
            </a:r>
            <a:r>
              <a:rPr lang="en-US" sz="2000" dirty="0" smtClean="0">
                <a:solidFill>
                  <a:srgbClr val="FF0000"/>
                </a:solidFill>
              </a:rPr>
              <a:t>s latency)</a:t>
            </a:r>
          </a:p>
          <a:p>
            <a:pPr marL="640080" lvl="1" indent="-274320">
              <a:spcBef>
                <a:spcPct val="20000"/>
              </a:spcBef>
              <a:buClr>
                <a:srgbClr val="FE8637"/>
              </a:buClr>
              <a:buSzPct val="80000"/>
              <a:buFont typeface="Wingdings 2"/>
              <a:buChar char=""/>
            </a:pPr>
            <a:r>
              <a:rPr lang="en-US" dirty="0" smtClean="0">
                <a:solidFill>
                  <a:srgbClr val="0070C0"/>
                </a:solidFill>
              </a:rPr>
              <a:t>Thin VMs, Containers, CPU affinity</a:t>
            </a:r>
          </a:p>
          <a:p>
            <a:pPr marL="640080" lvl="1" indent="-274320">
              <a:spcBef>
                <a:spcPct val="20000"/>
              </a:spcBef>
              <a:buClr>
                <a:srgbClr val="FE8637"/>
              </a:buClr>
              <a:buSzPct val="80000"/>
              <a:buFont typeface="Wingdings 2"/>
              <a:buChar char=""/>
            </a:pPr>
            <a:r>
              <a:rPr lang="en-US" dirty="0" smtClean="0">
                <a:solidFill>
                  <a:srgbClr val="0070C0"/>
                </a:solidFill>
              </a:rPr>
              <a:t>Grain size control and larger problem sizes</a:t>
            </a:r>
          </a:p>
          <a:p>
            <a:pPr marL="274320" lvl="0" indent="-274320">
              <a:spcBef>
                <a:spcPts val="600"/>
              </a:spcBef>
              <a:buClr>
                <a:srgbClr val="FE8637"/>
              </a:buClr>
              <a:buSzPct val="70000"/>
              <a:buFont typeface="Wingdings"/>
              <a:buChar char=""/>
            </a:pPr>
            <a:r>
              <a:rPr lang="en-US" sz="2000" dirty="0" smtClean="0">
                <a:solidFill>
                  <a:prstClr val="black"/>
                </a:solidFill>
              </a:rPr>
              <a:t>Noise and performance variability in cloud</a:t>
            </a:r>
            <a:endParaRPr lang="en-US" dirty="0" smtClean="0">
              <a:solidFill>
                <a:prstClr val="black"/>
              </a:solidFill>
            </a:endParaRPr>
          </a:p>
          <a:p>
            <a:pPr marL="274320" indent="-274320">
              <a:spcBef>
                <a:spcPts val="600"/>
              </a:spcBef>
              <a:buClr>
                <a:schemeClr val="accent1"/>
              </a:buClr>
              <a:buSzPct val="70000"/>
              <a:buFont typeface="Wingdings"/>
              <a:buChar char=""/>
            </a:pPr>
            <a:r>
              <a:rPr lang="en-US" sz="2000" dirty="0" smtClean="0">
                <a:solidFill>
                  <a:prstClr val="black"/>
                </a:solidFill>
              </a:rPr>
              <a:t>Similar network performance for public and private cloud.  Then, why does public cloud perform worse?</a:t>
            </a:r>
          </a:p>
          <a:p>
            <a:pPr marL="640080" lvl="1" indent="-274320">
              <a:spcBef>
                <a:spcPct val="20000"/>
              </a:spcBef>
              <a:buClr>
                <a:schemeClr val="accent1"/>
              </a:buClr>
              <a:buSzPct val="80000"/>
              <a:buFont typeface="Wingdings 2"/>
              <a:buChar char=""/>
            </a:pPr>
            <a:r>
              <a:rPr lang="en-US" dirty="0" smtClean="0">
                <a:solidFill>
                  <a:prstClr val="black"/>
                </a:solidFill>
              </a:rPr>
              <a:t>Scheduling policy allowed </a:t>
            </a:r>
            <a:r>
              <a:rPr lang="en-US" dirty="0" smtClean="0">
                <a:solidFill>
                  <a:srgbClr val="FF0000"/>
                </a:solidFill>
              </a:rPr>
              <a:t>multi-tenancy</a:t>
            </a:r>
          </a:p>
          <a:p>
            <a:pPr marL="640080" lvl="1" indent="-274320">
              <a:spcBef>
                <a:spcPct val="20000"/>
              </a:spcBef>
              <a:buClr>
                <a:schemeClr val="accent1"/>
              </a:buClr>
              <a:buSzPct val="80000"/>
              <a:buFont typeface="Wingdings 2"/>
              <a:buChar char=""/>
            </a:pPr>
            <a:r>
              <a:rPr lang="en-US" dirty="0" smtClean="0">
                <a:solidFill>
                  <a:prstClr val="black"/>
                </a:solidFill>
              </a:rPr>
              <a:t>Infrastructure was </a:t>
            </a:r>
            <a:r>
              <a:rPr lang="en-US" dirty="0" smtClean="0">
                <a:solidFill>
                  <a:srgbClr val="FF0000"/>
                </a:solidFill>
              </a:rPr>
              <a:t>heterogeneous </a:t>
            </a:r>
          </a:p>
          <a:p>
            <a:pPr marL="640080" lvl="1" indent="-274320">
              <a:spcBef>
                <a:spcPct val="20000"/>
              </a:spcBef>
              <a:buClr>
                <a:schemeClr val="accent1"/>
              </a:buClr>
              <a:buSzPct val="80000"/>
              <a:buFont typeface="Wingdings 2"/>
              <a:buChar char=""/>
            </a:pPr>
            <a:endParaRPr lang="en-US" dirty="0" smtClean="0">
              <a:solidFill>
                <a:prstClr val="black"/>
              </a:solidFill>
            </a:endParaRPr>
          </a:p>
          <a:p>
            <a:pPr marL="640080" lvl="1" indent="-274320">
              <a:spcBef>
                <a:spcPct val="20000"/>
              </a:spcBef>
              <a:buClr>
                <a:schemeClr val="accent1"/>
              </a:buClr>
              <a:buSzPct val="80000"/>
              <a:buFont typeface="Wingdings 2"/>
              <a:buChar char=""/>
            </a:pPr>
            <a:endParaRPr lang="en-US" dirty="0" smtClean="0">
              <a:solidFill>
                <a:prstClr val="black"/>
              </a:solidFill>
            </a:endParaRP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Title 1"/>
          <p:cNvSpPr>
            <a:spLocks noGrp="1"/>
          </p:cNvSpPr>
          <p:nvPr>
            <p:ph type="title"/>
          </p:nvPr>
        </p:nvSpPr>
        <p:spPr>
          <a:xfrm>
            <a:off x="381000" y="-152400"/>
            <a:ext cx="8686800" cy="1143000"/>
          </a:xfrm>
        </p:spPr>
        <p:txBody>
          <a:bodyPr>
            <a:normAutofit/>
          </a:bodyPr>
          <a:lstStyle/>
          <a:p>
            <a:r>
              <a:rPr lang="en-US" dirty="0" smtClean="0"/>
              <a:t>Performance Analysis </a:t>
            </a:r>
            <a:endParaRPr lang="en-US" dirty="0"/>
          </a:p>
        </p:txBody>
      </p:sp>
      <p:sp>
        <p:nvSpPr>
          <p:cNvPr id="5" name="Slide Number Placeholder 3"/>
          <p:cNvSpPr txBox="1">
            <a:spLocks/>
          </p:cNvSpPr>
          <p:nvPr/>
        </p:nvSpPr>
        <p:spPr>
          <a:xfrm>
            <a:off x="8153400" y="5727192"/>
            <a:ext cx="609600" cy="521208"/>
          </a:xfrm>
          <a:prstGeom prst="rect">
            <a:avLst/>
          </a:prstGeom>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21EF063A-D55F-46A6-9045-9932BD3AAC31}" type="slidenum">
              <a:rPr kumimoji="0" 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610373314"/>
      </p:ext>
    </p:extLst>
  </p:cSld>
  <p:clrMapOvr>
    <a:masterClrMapping/>
  </p:clrMapOvr>
  <p:transition spd="slow" advTm="15799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1000"/>
                                        <p:tgtEl>
                                          <p:spTgt spid="6">
                                            <p:txEl>
                                              <p:pRg st="5" end="5"/>
                                            </p:txEl>
                                          </p:spTgt>
                                        </p:tgtEl>
                                      </p:cBhvr>
                                    </p:animEffect>
                                    <p:anim calcmode="lin" valueType="num">
                                      <p:cBhvr>
                                        <p:cTn id="1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1000"/>
                                        <p:tgtEl>
                                          <p:spTgt spid="6">
                                            <p:txEl>
                                              <p:pRg st="6" end="6"/>
                                            </p:txEl>
                                          </p:spTgt>
                                        </p:tgtEl>
                                      </p:cBhvr>
                                    </p:animEffect>
                                    <p:anim calcmode="lin" valueType="num">
                                      <p:cBhvr>
                                        <p:cTn id="2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fade">
                                      <p:cBhvr>
                                        <p:cTn id="29" dur="1000"/>
                                        <p:tgtEl>
                                          <p:spTgt spid="6">
                                            <p:txEl>
                                              <p:pRg st="7" end="7"/>
                                            </p:txEl>
                                          </p:spTgt>
                                        </p:tgtEl>
                                      </p:cBhvr>
                                    </p:animEffect>
                                    <p:anim calcmode="lin" valueType="num">
                                      <p:cBhvr>
                                        <p:cTn id="3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fade">
                                      <p:cBhvr>
                                        <p:cTn id="34" dur="1000"/>
                                        <p:tgtEl>
                                          <p:spTgt spid="6">
                                            <p:txEl>
                                              <p:pRg st="8" end="8"/>
                                            </p:txEl>
                                          </p:spTgt>
                                        </p:tgtEl>
                                      </p:cBhvr>
                                    </p:animEffect>
                                    <p:anim calcmode="lin" valueType="num">
                                      <p:cBhvr>
                                        <p:cTn id="35"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Effect transition="in" filter="fade">
                                      <p:cBhvr>
                                        <p:cTn id="41" dur="1000"/>
                                        <p:tgtEl>
                                          <p:spTgt spid="6">
                                            <p:txEl>
                                              <p:pRg st="9" end="9"/>
                                            </p:txEl>
                                          </p:spTgt>
                                        </p:tgtEl>
                                      </p:cBhvr>
                                    </p:animEffect>
                                    <p:anim calcmode="lin" valueType="num">
                                      <p:cBhvr>
                                        <p:cTn id="42"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10" end="10"/>
                                            </p:txEl>
                                          </p:spTgt>
                                        </p:tgtEl>
                                        <p:attrNameLst>
                                          <p:attrName>style.visibility</p:attrName>
                                        </p:attrNameLst>
                                      </p:cBhvr>
                                      <p:to>
                                        <p:strVal val="visible"/>
                                      </p:to>
                                    </p:set>
                                    <p:animEffect transition="in" filter="fade">
                                      <p:cBhvr>
                                        <p:cTn id="48" dur="1000"/>
                                        <p:tgtEl>
                                          <p:spTgt spid="6">
                                            <p:txEl>
                                              <p:pRg st="10" end="10"/>
                                            </p:txEl>
                                          </p:spTgt>
                                        </p:tgtEl>
                                      </p:cBhvr>
                                    </p:animEffect>
                                    <p:anim calcmode="lin" valueType="num">
                                      <p:cBhvr>
                                        <p:cTn id="49"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6">
                                            <p:txEl>
                                              <p:pRg st="11" end="11"/>
                                            </p:txEl>
                                          </p:spTgt>
                                        </p:tgtEl>
                                        <p:attrNameLst>
                                          <p:attrName>style.visibility</p:attrName>
                                        </p:attrNameLst>
                                      </p:cBhvr>
                                      <p:to>
                                        <p:strVal val="visible"/>
                                      </p:to>
                                    </p:set>
                                    <p:animEffect transition="in" filter="fade">
                                      <p:cBhvr>
                                        <p:cTn id="53" dur="1000"/>
                                        <p:tgtEl>
                                          <p:spTgt spid="6">
                                            <p:txEl>
                                              <p:pRg st="11" end="11"/>
                                            </p:txEl>
                                          </p:spTgt>
                                        </p:tgtEl>
                                      </p:cBhvr>
                                    </p:animEffect>
                                    <p:anim calcmode="lin" valueType="num">
                                      <p:cBhvr>
                                        <p:cTn id="54"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11" end="11"/>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6">
                                            <p:txEl>
                                              <p:pRg st="12" end="12"/>
                                            </p:txEl>
                                          </p:spTgt>
                                        </p:tgtEl>
                                        <p:attrNameLst>
                                          <p:attrName>style.visibility</p:attrName>
                                        </p:attrNameLst>
                                      </p:cBhvr>
                                      <p:to>
                                        <p:strVal val="visible"/>
                                      </p:to>
                                    </p:set>
                                    <p:animEffect transition="in" filter="fade">
                                      <p:cBhvr>
                                        <p:cTn id="58" dur="1000"/>
                                        <p:tgtEl>
                                          <p:spTgt spid="6">
                                            <p:txEl>
                                              <p:pRg st="12" end="12"/>
                                            </p:txEl>
                                          </p:spTgt>
                                        </p:tgtEl>
                                      </p:cBhvr>
                                    </p:animEffect>
                                    <p:anim calcmode="lin" valueType="num">
                                      <p:cBhvr>
                                        <p:cTn id="59"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60"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multi-tenancy and Heterogeneity Challenge </a:t>
            </a:r>
            <a:endParaRPr lang="en-US" dirty="0"/>
          </a:p>
        </p:txBody>
      </p:sp>
      <p:sp>
        <p:nvSpPr>
          <p:cNvPr id="3" name="Content Placeholder 2"/>
          <p:cNvSpPr>
            <a:spLocks noGrp="1"/>
          </p:cNvSpPr>
          <p:nvPr>
            <p:ph sz="quarter" idx="1"/>
          </p:nvPr>
        </p:nvSpPr>
        <p:spPr>
          <a:xfrm>
            <a:off x="457200" y="1371600"/>
            <a:ext cx="8458200" cy="5181600"/>
          </a:xfrm>
        </p:spPr>
        <p:txBody>
          <a:bodyPr>
            <a:noAutofit/>
          </a:bodyPr>
          <a:lstStyle/>
          <a:p>
            <a:r>
              <a:rPr lang="en-US" dirty="0" smtClean="0"/>
              <a:t>Multi-tenancy</a:t>
            </a:r>
            <a:r>
              <a:rPr lang="en-US" dirty="0"/>
              <a:t>: Cloud providers run </a:t>
            </a:r>
            <a:r>
              <a:rPr lang="en-US" dirty="0" smtClean="0"/>
              <a:t> profitable </a:t>
            </a:r>
            <a:r>
              <a:rPr lang="en-US" dirty="0"/>
              <a:t>business by improving utilization of underutilized </a:t>
            </a:r>
            <a:r>
              <a:rPr lang="en-US" dirty="0" smtClean="0"/>
              <a:t>resources</a:t>
            </a:r>
          </a:p>
          <a:p>
            <a:pPr lvl="1"/>
            <a:r>
              <a:rPr lang="en-US" dirty="0" smtClean="0"/>
              <a:t>Cluster-level </a:t>
            </a:r>
            <a:r>
              <a:rPr lang="en-US" dirty="0"/>
              <a:t>by serving large number of users, </a:t>
            </a:r>
            <a:endParaRPr lang="en-US" dirty="0" smtClean="0"/>
          </a:p>
          <a:p>
            <a:pPr lvl="1"/>
            <a:r>
              <a:rPr lang="en-US" dirty="0" smtClean="0"/>
              <a:t>Server-level </a:t>
            </a:r>
            <a:r>
              <a:rPr lang="en-US" dirty="0"/>
              <a:t>by consolidating VMs </a:t>
            </a:r>
            <a:r>
              <a:rPr lang="en-US" dirty="0" smtClean="0"/>
              <a:t>of  complementary nature</a:t>
            </a:r>
          </a:p>
          <a:p>
            <a:r>
              <a:rPr lang="en-US" dirty="0" smtClean="0"/>
              <a:t>Heterogeneity: Cloud economics is based on:</a:t>
            </a:r>
          </a:p>
          <a:p>
            <a:pPr lvl="1"/>
            <a:r>
              <a:rPr lang="en-US" dirty="0" smtClean="0"/>
              <a:t>Creation of a cluster from existing pool of resources and </a:t>
            </a:r>
          </a:p>
          <a:p>
            <a:pPr lvl="1"/>
            <a:r>
              <a:rPr lang="en-US" dirty="0" smtClean="0"/>
              <a:t>Incremental addition of new resources. </a:t>
            </a:r>
          </a:p>
          <a:p>
            <a:pPr lvl="1"/>
            <a:endParaRPr lang="en-US" dirty="0" smtClean="0"/>
          </a:p>
        </p:txBody>
      </p:sp>
      <p:sp>
        <p:nvSpPr>
          <p:cNvPr id="4" name="Slide Number Placeholder 3"/>
          <p:cNvSpPr>
            <a:spLocks noGrp="1"/>
          </p:cNvSpPr>
          <p:nvPr>
            <p:ph type="sldNum" sz="quarter" idx="15"/>
          </p:nvPr>
        </p:nvSpPr>
        <p:spPr/>
        <p:txBody>
          <a:bodyPr/>
          <a:lstStyle/>
          <a:p>
            <a:fld id="{B6F15528-21DE-4FAA-801E-634DDDAF4B2B}" type="slidenum">
              <a:rPr lang="en-US" smtClean="0"/>
              <a:pPr/>
              <a:t>26</a:t>
            </a:fld>
            <a:endParaRPr lang="en-US" dirty="0"/>
          </a:p>
        </p:txBody>
      </p:sp>
      <p:sp>
        <p:nvSpPr>
          <p:cNvPr id="7" name="Rectangle 6"/>
          <p:cNvSpPr/>
          <p:nvPr/>
        </p:nvSpPr>
        <p:spPr>
          <a:xfrm>
            <a:off x="533400" y="4572002"/>
            <a:ext cx="8001000" cy="1015663"/>
          </a:xfrm>
          <a:prstGeom prst="rect">
            <a:avLst/>
          </a:prstGeom>
          <a:solidFill>
            <a:schemeClr val="accent1">
              <a:lumMod val="60000"/>
              <a:lumOff val="40000"/>
            </a:schemeClr>
          </a:solidFill>
        </p:spPr>
        <p:txBody>
          <a:bodyPr wrap="square">
            <a:spAutoFit/>
          </a:bodyPr>
          <a:lstStyle/>
          <a:p>
            <a:r>
              <a:rPr lang="en-US" sz="2000" dirty="0"/>
              <a:t>Heterogeneity and multi-tenancy intrinsic in </a:t>
            </a:r>
            <a:r>
              <a:rPr lang="en-US" sz="2000" dirty="0" smtClean="0"/>
              <a:t>clouds, driven by cloud economics but</a:t>
            </a:r>
          </a:p>
          <a:p>
            <a:r>
              <a:rPr lang="en-US" sz="2000" dirty="0" smtClean="0">
                <a:solidFill>
                  <a:srgbClr val="FF0000"/>
                </a:solidFill>
              </a:rPr>
              <a:t>For </a:t>
            </a:r>
            <a:r>
              <a:rPr lang="en-US" sz="2000" dirty="0">
                <a:solidFill>
                  <a:srgbClr val="FF0000"/>
                </a:solidFill>
              </a:rPr>
              <a:t>HPC, one slow </a:t>
            </a:r>
            <a:r>
              <a:rPr lang="en-US" sz="2000" dirty="0" smtClean="0">
                <a:solidFill>
                  <a:srgbClr val="FF0000"/>
                </a:solidFill>
              </a:rPr>
              <a:t>processor </a:t>
            </a:r>
            <a:r>
              <a:rPr lang="en-US" sz="2000" dirty="0">
                <a:solidFill>
                  <a:srgbClr val="FF0000"/>
                </a:solidFill>
              </a:rPr>
              <a:t>=&gt; all </a:t>
            </a:r>
            <a:r>
              <a:rPr lang="en-US" sz="2000" dirty="0" smtClean="0">
                <a:solidFill>
                  <a:srgbClr val="FF0000"/>
                </a:solidFill>
              </a:rPr>
              <a:t>underutilized processors</a:t>
            </a:r>
            <a:endParaRPr lang="en-US" sz="2000" dirty="0"/>
          </a:p>
        </p:txBody>
      </p:sp>
    </p:spTree>
    <p:custDataLst>
      <p:tags r:id="rId1"/>
    </p:custDataLst>
    <p:extLst>
      <p:ext uri="{BB962C8B-B14F-4D97-AF65-F5344CB8AC3E}">
        <p14:creationId xmlns:p14="http://schemas.microsoft.com/office/powerpoint/2010/main" val="958320391"/>
      </p:ext>
    </p:extLst>
  </p:cSld>
  <p:clrMapOvr>
    <a:masterClrMapping/>
  </p:clrMapOvr>
  <p:transition spd="slow" advTm="608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2582" y="228600"/>
            <a:ext cx="7588417" cy="1143000"/>
          </a:xfrm>
        </p:spPr>
        <p:txBody>
          <a:bodyPr>
            <a:noAutofit/>
          </a:bodyPr>
          <a:lstStyle/>
          <a:p>
            <a:pPr lvl="0"/>
            <a:r>
              <a:rPr lang="en-US" dirty="0" smtClean="0">
                <a:solidFill>
                  <a:srgbClr val="575F6D"/>
                </a:solidFill>
              </a:rPr>
              <a:t>HPC-Cloud Divide Summary </a:t>
            </a:r>
            <a:r>
              <a:rPr lang="en-US" dirty="0">
                <a:solidFill>
                  <a:srgbClr val="575F6D"/>
                </a:solidFill>
              </a:rPr>
              <a:t/>
            </a:r>
            <a:br>
              <a:rPr lang="en-US" dirty="0">
                <a:solidFill>
                  <a:srgbClr val="575F6D"/>
                </a:solidFill>
              </a:rPr>
            </a:br>
            <a:endParaRPr lang="en-US" dirty="0"/>
          </a:p>
        </p:txBody>
      </p:sp>
      <p:sp>
        <p:nvSpPr>
          <p:cNvPr id="4" name="Slide Number Placeholder 3"/>
          <p:cNvSpPr>
            <a:spLocks noGrp="1"/>
          </p:cNvSpPr>
          <p:nvPr>
            <p:ph type="sldNum" sz="quarter" idx="12"/>
          </p:nvPr>
        </p:nvSpPr>
        <p:spPr>
          <a:xfrm>
            <a:off x="8153401" y="5715000"/>
            <a:ext cx="556683" cy="521208"/>
          </a:xfrm>
        </p:spPr>
        <p:txBody>
          <a:bodyPr/>
          <a:lstStyle/>
          <a:p>
            <a:fld id="{B6F15528-21DE-4FAA-801E-634DDDAF4B2B}" type="slidenum">
              <a:rPr lang="en-US" smtClean="0"/>
              <a:pPr/>
              <a:t>27</a:t>
            </a:fld>
            <a:endParaRPr lang="en-US" dirty="0"/>
          </a:p>
        </p:txBody>
      </p:sp>
      <p:sp>
        <p:nvSpPr>
          <p:cNvPr id="7" name="Content Placeholder 6"/>
          <p:cNvSpPr>
            <a:spLocks noGrp="1"/>
          </p:cNvSpPr>
          <p:nvPr>
            <p:ph sz="quarter" idx="2"/>
          </p:nvPr>
        </p:nvSpPr>
        <p:spPr>
          <a:xfrm>
            <a:off x="471136" y="2015939"/>
            <a:ext cx="4100863" cy="3886200"/>
          </a:xfrm>
        </p:spPr>
        <p:txBody>
          <a:bodyPr/>
          <a:lstStyle/>
          <a:p>
            <a:r>
              <a:rPr lang="en-US" b="1" dirty="0" smtClean="0"/>
              <a:t>Performance</a:t>
            </a:r>
            <a:endParaRPr lang="en-US" dirty="0" smtClean="0"/>
          </a:p>
          <a:p>
            <a:r>
              <a:rPr lang="en-US" dirty="0"/>
              <a:t>Dedicated </a:t>
            </a:r>
            <a:r>
              <a:rPr lang="en-US" dirty="0" smtClean="0"/>
              <a:t>execution</a:t>
            </a:r>
          </a:p>
          <a:p>
            <a:r>
              <a:rPr lang="en-US" dirty="0" smtClean="0"/>
              <a:t>Homogeneity	</a:t>
            </a:r>
          </a:p>
          <a:p>
            <a:r>
              <a:rPr lang="en-US" dirty="0" smtClean="0"/>
              <a:t>HPC-optimized interconnects, OS</a:t>
            </a:r>
          </a:p>
          <a:p>
            <a:r>
              <a:rPr lang="en-US" dirty="0" smtClean="0"/>
              <a:t>Not cloud-aware</a:t>
            </a:r>
            <a:endParaRPr lang="en-US" dirty="0"/>
          </a:p>
        </p:txBody>
      </p:sp>
      <p:sp>
        <p:nvSpPr>
          <p:cNvPr id="9" name="Content Placeholder 8"/>
          <p:cNvSpPr>
            <a:spLocks noGrp="1"/>
          </p:cNvSpPr>
          <p:nvPr>
            <p:ph sz="quarter" idx="4"/>
          </p:nvPr>
        </p:nvSpPr>
        <p:spPr>
          <a:xfrm>
            <a:off x="4385912" y="2015939"/>
            <a:ext cx="4148488" cy="3886200"/>
          </a:xfrm>
        </p:spPr>
        <p:txBody>
          <a:bodyPr/>
          <a:lstStyle/>
          <a:p>
            <a:r>
              <a:rPr lang="en-US" dirty="0" smtClean="0"/>
              <a:t>Service, </a:t>
            </a:r>
            <a:r>
              <a:rPr lang="en-US" b="1" dirty="0" smtClean="0"/>
              <a:t>cost</a:t>
            </a:r>
            <a:r>
              <a:rPr lang="en-US" dirty="0" smtClean="0"/>
              <a:t>, utilization</a:t>
            </a:r>
          </a:p>
          <a:p>
            <a:r>
              <a:rPr lang="en-US" dirty="0" smtClean="0">
                <a:solidFill>
                  <a:srgbClr val="FF0000"/>
                </a:solidFill>
              </a:rPr>
              <a:t>Multi-tenancy</a:t>
            </a:r>
            <a:endParaRPr lang="en-US" dirty="0">
              <a:solidFill>
                <a:srgbClr val="FF0000"/>
              </a:solidFill>
            </a:endParaRPr>
          </a:p>
          <a:p>
            <a:r>
              <a:rPr lang="en-US" dirty="0" smtClean="0">
                <a:solidFill>
                  <a:srgbClr val="FF0000"/>
                </a:solidFill>
              </a:rPr>
              <a:t>Heterogeneity</a:t>
            </a:r>
          </a:p>
          <a:p>
            <a:r>
              <a:rPr lang="en-US" dirty="0" smtClean="0">
                <a:solidFill>
                  <a:srgbClr val="FF0000"/>
                </a:solidFill>
              </a:rPr>
              <a:t>Commodity network, virtualization</a:t>
            </a:r>
          </a:p>
          <a:p>
            <a:r>
              <a:rPr lang="en-US" dirty="0" smtClean="0"/>
              <a:t>Not HPC-aware</a:t>
            </a:r>
          </a:p>
        </p:txBody>
      </p:sp>
      <p:sp>
        <p:nvSpPr>
          <p:cNvPr id="6" name="Text Placeholder 5"/>
          <p:cNvSpPr>
            <a:spLocks noGrp="1"/>
          </p:cNvSpPr>
          <p:nvPr>
            <p:ph type="body" sz="quarter" idx="1"/>
          </p:nvPr>
        </p:nvSpPr>
        <p:spPr>
          <a:xfrm>
            <a:off x="471139" y="1223459"/>
            <a:ext cx="3340100" cy="658368"/>
          </a:xfrm>
        </p:spPr>
        <p:txBody>
          <a:bodyPr/>
          <a:lstStyle/>
          <a:p>
            <a:pPr algn="ctr"/>
            <a:r>
              <a:rPr lang="en-US" dirty="0" smtClean="0"/>
              <a:t>HPC</a:t>
            </a:r>
            <a:endParaRPr lang="en-US" dirty="0"/>
          </a:p>
        </p:txBody>
      </p:sp>
      <p:sp>
        <p:nvSpPr>
          <p:cNvPr id="8" name="Text Placeholder 7"/>
          <p:cNvSpPr>
            <a:spLocks noGrp="1"/>
          </p:cNvSpPr>
          <p:nvPr>
            <p:ph type="body" sz="quarter" idx="3"/>
          </p:nvPr>
        </p:nvSpPr>
        <p:spPr>
          <a:xfrm>
            <a:off x="4357339" y="1223459"/>
            <a:ext cx="3340100" cy="658368"/>
          </a:xfrm>
        </p:spPr>
        <p:txBody>
          <a:bodyPr/>
          <a:lstStyle/>
          <a:p>
            <a:pPr algn="ctr"/>
            <a:r>
              <a:rPr lang="en-US" dirty="0" smtClean="0"/>
              <a:t>Cloud</a:t>
            </a:r>
            <a:endParaRPr lang="en-US" dirty="0"/>
          </a:p>
        </p:txBody>
      </p:sp>
      <p:sp>
        <p:nvSpPr>
          <p:cNvPr id="10" name="Content Placeholder 2"/>
          <p:cNvSpPr txBox="1">
            <a:spLocks/>
          </p:cNvSpPr>
          <p:nvPr/>
        </p:nvSpPr>
        <p:spPr>
          <a:xfrm>
            <a:off x="914400" y="4953000"/>
            <a:ext cx="7086600" cy="685800"/>
          </a:xfrm>
          <a:prstGeom prst="rect">
            <a:avLst/>
          </a:prstGeom>
          <a:solidFill>
            <a:schemeClr val="accent1">
              <a:lumMod val="60000"/>
              <a:lumOff val="40000"/>
            </a:schemeClr>
          </a:solidFill>
        </p:spPr>
        <p:txBody>
          <a:bodyPr vert="horz">
            <a:normAutofit fontScale="92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E8637"/>
              </a:buClr>
              <a:buSzPct val="70000"/>
              <a:buNone/>
              <a:tabLst/>
              <a:defRPr/>
            </a:pPr>
            <a:r>
              <a:rPr kumimoji="0" lang="en-US" sz="2200" b="0" i="0" u="none" strike="noStrike" kern="1200" cap="none" spc="0" normalizeH="0" baseline="0" noProof="0" dirty="0" smtClean="0">
                <a:ln>
                  <a:noFill/>
                </a:ln>
                <a:effectLst/>
                <a:uLnTx/>
                <a:uFillTx/>
                <a:latin typeface="Century Schoolbook"/>
                <a:ea typeface="+mn-ea"/>
                <a:cs typeface="+mn-cs"/>
              </a:rPr>
              <a:t>Mismatch: HPC requirements and cloud characteristics.</a:t>
            </a:r>
          </a:p>
          <a:p>
            <a:pPr marL="0" marR="0" lvl="0" indent="0" algn="l" defTabSz="914400" rtl="0" eaLnBrk="1" fontAlgn="auto" latinLnBrk="0" hangingPunct="1">
              <a:lnSpc>
                <a:spcPct val="100000"/>
              </a:lnSpc>
              <a:spcBef>
                <a:spcPts val="600"/>
              </a:spcBef>
              <a:spcAft>
                <a:spcPts val="0"/>
              </a:spcAft>
              <a:buClr>
                <a:srgbClr val="FE8637"/>
              </a:buClr>
              <a:buSzPct val="70000"/>
              <a:buNone/>
              <a:tabLst/>
              <a:defRPr/>
            </a:pPr>
            <a:r>
              <a:rPr kumimoji="0" lang="en-US" sz="2200" b="0" i="0" u="none" strike="noStrike" kern="1200" cap="none" spc="0" normalizeH="0" baseline="0" noProof="0" dirty="0" smtClean="0">
                <a:ln>
                  <a:noFill/>
                </a:ln>
                <a:effectLst/>
                <a:uLnTx/>
                <a:uFillTx/>
                <a:latin typeface="Century Schoolbook"/>
                <a:ea typeface="+mn-ea"/>
                <a:cs typeface="+mn-cs"/>
              </a:rPr>
              <a:t>How to bridge this gap? </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endParaRPr kumimoji="0" lang="en-US" sz="2400" b="0" i="0" u="none" strike="noStrike" kern="1200" cap="none" spc="0" normalizeH="0" baseline="0" noProof="0" dirty="0">
              <a:ln>
                <a:noFill/>
              </a:ln>
              <a:effectLst/>
              <a:uLnTx/>
              <a:uFillTx/>
              <a:latin typeface="Century Schoolbook"/>
              <a:ea typeface="+mn-ea"/>
              <a:cs typeface="+mn-cs"/>
            </a:endParaRPr>
          </a:p>
        </p:txBody>
      </p:sp>
      <p:pic>
        <p:nvPicPr>
          <p:cNvPr id="13314" name="Picture 2" descr="C:\Users\guabhish\Desktop\Thesis\challenges_ahea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873"/>
          <a:stretch/>
        </p:blipFill>
        <p:spPr bwMode="auto">
          <a:xfrm>
            <a:off x="7772400" y="228601"/>
            <a:ext cx="968456" cy="1153886"/>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Rectangle 11"/>
          <p:cNvSpPr/>
          <p:nvPr/>
        </p:nvSpPr>
        <p:spPr>
          <a:xfrm>
            <a:off x="685800" y="5791200"/>
            <a:ext cx="7162800" cy="523220"/>
          </a:xfrm>
          <a:prstGeom prst="rect">
            <a:avLst/>
          </a:prstGeom>
          <a:solidFill>
            <a:srgbClr val="F5CD2D">
              <a:lumMod val="60000"/>
              <a:lumOff val="40000"/>
            </a:srgbClr>
          </a:solid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sz="1400" kern="0" dirty="0" smtClean="0">
                <a:solidFill>
                  <a:sysClr val="windowText" lastClr="000000"/>
                </a:solidFill>
              </a:rPr>
              <a:t>A. Gupta et al.  “The Who, What, Why and How of High Performance Computing in the Cloud” in IEEE CloudCom 2013 Best Paper</a:t>
            </a:r>
            <a:endParaRPr kumimoji="0" lang="en-US" sz="140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82905394"/>
      </p:ext>
    </p:extLst>
  </p:cSld>
  <p:clrMapOvr>
    <a:masterClrMapping/>
  </p:clrMapOvr>
  <p:transition spd="slow" advTm="46597"/>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46123" y="2791382"/>
            <a:ext cx="1828800" cy="307777"/>
          </a:xfrm>
          <a:prstGeom prst="rect">
            <a:avLst/>
          </a:prstGeom>
          <a:noFill/>
          <a:ln>
            <a:solidFill>
              <a:schemeClr val="accent1"/>
            </a:solidFill>
          </a:ln>
        </p:spPr>
        <p:txBody>
          <a:bodyPr wrap="square" rtlCol="0">
            <a:spAutoFit/>
          </a:bodyPr>
          <a:lstStyle/>
          <a:p>
            <a:pPr algn="ctr"/>
            <a:r>
              <a:rPr lang="en-US" sz="1400" dirty="0" smtClean="0">
                <a:solidFill>
                  <a:prstClr val="black"/>
                </a:solidFill>
              </a:rPr>
              <a:t>Opportunities</a:t>
            </a:r>
            <a:endParaRPr lang="en-US" sz="1400" dirty="0">
              <a:solidFill>
                <a:prstClr val="black"/>
              </a:solidFill>
            </a:endParaRPr>
          </a:p>
        </p:txBody>
      </p:sp>
      <p:sp>
        <p:nvSpPr>
          <p:cNvPr id="8" name="TextBox 7"/>
          <p:cNvSpPr txBox="1"/>
          <p:nvPr/>
        </p:nvSpPr>
        <p:spPr>
          <a:xfrm>
            <a:off x="2204717" y="2814177"/>
            <a:ext cx="1898208" cy="307777"/>
          </a:xfrm>
          <a:prstGeom prst="rect">
            <a:avLst/>
          </a:prstGeom>
          <a:noFill/>
          <a:ln>
            <a:solidFill>
              <a:schemeClr val="accent1"/>
            </a:solidFill>
          </a:ln>
        </p:spPr>
        <p:txBody>
          <a:bodyPr wrap="square" rtlCol="0">
            <a:spAutoFit/>
          </a:bodyPr>
          <a:lstStyle/>
          <a:p>
            <a:pPr algn="ctr"/>
            <a:r>
              <a:rPr lang="en-US" sz="1400" dirty="0" smtClean="0">
                <a:solidFill>
                  <a:prstClr val="black"/>
                </a:solidFill>
              </a:rPr>
              <a:t>Challenges/Bottlenecks</a:t>
            </a:r>
            <a:endParaRPr lang="en-US" sz="1400" dirty="0">
              <a:solidFill>
                <a:prstClr val="black"/>
              </a:solidFill>
            </a:endParaRPr>
          </a:p>
        </p:txBody>
      </p:sp>
      <p:sp>
        <p:nvSpPr>
          <p:cNvPr id="12" name="TextBox 11"/>
          <p:cNvSpPr txBox="1"/>
          <p:nvPr/>
        </p:nvSpPr>
        <p:spPr>
          <a:xfrm>
            <a:off x="1875836" y="3719663"/>
            <a:ext cx="1447267" cy="307777"/>
          </a:xfrm>
          <a:prstGeom prst="rect">
            <a:avLst/>
          </a:prstGeom>
          <a:noFill/>
          <a:ln>
            <a:noFill/>
          </a:ln>
        </p:spPr>
        <p:txBody>
          <a:bodyPr wrap="square" rtlCol="0">
            <a:spAutoFit/>
          </a:bodyPr>
          <a:lstStyle/>
          <a:p>
            <a:pPr algn="ctr"/>
            <a:r>
              <a:rPr lang="en-US" sz="1400" dirty="0" smtClean="0">
                <a:solidFill>
                  <a:srgbClr val="FF0000"/>
                </a:solidFill>
              </a:rPr>
              <a:t>Heterogeneity</a:t>
            </a:r>
            <a:endParaRPr lang="en-US" sz="1400" dirty="0">
              <a:solidFill>
                <a:srgbClr val="FF0000"/>
              </a:solidFill>
            </a:endParaRPr>
          </a:p>
        </p:txBody>
      </p:sp>
      <p:sp>
        <p:nvSpPr>
          <p:cNvPr id="13" name="TextBox 12"/>
          <p:cNvSpPr txBox="1"/>
          <p:nvPr/>
        </p:nvSpPr>
        <p:spPr>
          <a:xfrm>
            <a:off x="3018559" y="3692477"/>
            <a:ext cx="1059800" cy="523220"/>
          </a:xfrm>
          <a:prstGeom prst="rect">
            <a:avLst/>
          </a:prstGeom>
          <a:noFill/>
          <a:ln>
            <a:noFill/>
          </a:ln>
        </p:spPr>
        <p:txBody>
          <a:bodyPr wrap="square" rtlCol="0">
            <a:spAutoFit/>
          </a:bodyPr>
          <a:lstStyle/>
          <a:p>
            <a:pPr algn="ctr"/>
            <a:r>
              <a:rPr lang="en-US" sz="1400" dirty="0" smtClean="0">
                <a:solidFill>
                  <a:srgbClr val="FF0000"/>
                </a:solidFill>
              </a:rPr>
              <a:t>Multi-tenancy</a:t>
            </a:r>
            <a:endParaRPr lang="en-US" sz="1400" dirty="0">
              <a:solidFill>
                <a:srgbClr val="FF0000"/>
              </a:solidFill>
            </a:endParaRPr>
          </a:p>
        </p:txBody>
      </p:sp>
      <p:sp>
        <p:nvSpPr>
          <p:cNvPr id="14" name="TextBox 13"/>
          <p:cNvSpPr txBox="1"/>
          <p:nvPr/>
        </p:nvSpPr>
        <p:spPr>
          <a:xfrm>
            <a:off x="5263046" y="3587310"/>
            <a:ext cx="1180236" cy="523220"/>
          </a:xfrm>
          <a:prstGeom prst="rect">
            <a:avLst/>
          </a:prstGeom>
          <a:noFill/>
          <a:ln>
            <a:noFill/>
          </a:ln>
        </p:spPr>
        <p:txBody>
          <a:bodyPr wrap="square" rtlCol="0">
            <a:spAutoFit/>
          </a:bodyPr>
          <a:lstStyle/>
          <a:p>
            <a:pPr algn="ctr"/>
            <a:r>
              <a:rPr lang="en-US" sz="1400" dirty="0" smtClean="0">
                <a:solidFill>
                  <a:srgbClr val="FF0000"/>
                </a:solidFill>
              </a:rPr>
              <a:t>VM consolidation</a:t>
            </a:r>
            <a:endParaRPr lang="en-US" sz="1400" dirty="0">
              <a:solidFill>
                <a:srgbClr val="FF0000"/>
              </a:solidFill>
            </a:endParaRPr>
          </a:p>
        </p:txBody>
      </p:sp>
      <p:sp>
        <p:nvSpPr>
          <p:cNvPr id="19" name="TextBox 18"/>
          <p:cNvSpPr txBox="1"/>
          <p:nvPr/>
        </p:nvSpPr>
        <p:spPr>
          <a:xfrm>
            <a:off x="3018561" y="5402513"/>
            <a:ext cx="2546655" cy="830997"/>
          </a:xfrm>
          <a:prstGeom prst="rect">
            <a:avLst/>
          </a:prstGeom>
          <a:solidFill>
            <a:schemeClr val="accent3"/>
          </a:solidFill>
          <a:ln>
            <a:solidFill>
              <a:schemeClr val="accent1"/>
            </a:solidFill>
          </a:ln>
        </p:spPr>
        <p:txBody>
          <a:bodyPr wrap="square" rtlCol="0">
            <a:spAutoFit/>
          </a:bodyPr>
          <a:lstStyle/>
          <a:p>
            <a:pPr algn="ctr"/>
            <a:r>
              <a:rPr lang="en-US" sz="2400" dirty="0" smtClean="0">
                <a:solidFill>
                  <a:srgbClr val="FF0000"/>
                </a:solidFill>
              </a:rPr>
              <a:t>Application-aware</a:t>
            </a:r>
          </a:p>
          <a:p>
            <a:pPr algn="ctr"/>
            <a:r>
              <a:rPr lang="en-US" sz="2400" dirty="0" smtClean="0">
                <a:solidFill>
                  <a:srgbClr val="FF0000"/>
                </a:solidFill>
              </a:rPr>
              <a:t>Cloud schedulers</a:t>
            </a:r>
            <a:endParaRPr lang="en-US" sz="2400" dirty="0">
              <a:solidFill>
                <a:srgbClr val="FF0000"/>
              </a:solidFill>
            </a:endParaRPr>
          </a:p>
        </p:txBody>
      </p:sp>
      <p:cxnSp>
        <p:nvCxnSpPr>
          <p:cNvPr id="28" name="Straight Arrow Connector 27"/>
          <p:cNvCxnSpPr>
            <a:endCxn id="7" idx="0"/>
          </p:cNvCxnSpPr>
          <p:nvPr/>
        </p:nvCxnSpPr>
        <p:spPr>
          <a:xfrm>
            <a:off x="4465570" y="1676400"/>
            <a:ext cx="1594953" cy="11149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8" idx="0"/>
          </p:cNvCxnSpPr>
          <p:nvPr/>
        </p:nvCxnSpPr>
        <p:spPr>
          <a:xfrm rot="10800000" flipV="1">
            <a:off x="3153822" y="1676399"/>
            <a:ext cx="1311753" cy="11377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a:off x="2705372" y="6245502"/>
            <a:ext cx="2773485" cy="584775"/>
          </a:xfrm>
          <a:prstGeom prst="rect">
            <a:avLst/>
          </a:prstGeom>
          <a:noFill/>
        </p:spPr>
        <p:txBody>
          <a:bodyPr wrap="square" rtlCol="0">
            <a:spAutoFit/>
          </a:bodyPr>
          <a:lstStyle/>
          <a:p>
            <a:pPr algn="ctr"/>
            <a:r>
              <a:rPr lang="en-US" sz="1600" dirty="0" smtClean="0">
                <a:solidFill>
                  <a:prstClr val="black"/>
                </a:solidFill>
              </a:rPr>
              <a:t>SCHEDULING/PLACEMENT</a:t>
            </a:r>
          </a:p>
          <a:p>
            <a:pPr algn="ctr"/>
            <a:endParaRPr lang="en-US" sz="1600" dirty="0">
              <a:solidFill>
                <a:srgbClr val="1F497D"/>
              </a:solidFill>
            </a:endParaRPr>
          </a:p>
        </p:txBody>
      </p:sp>
      <p:cxnSp>
        <p:nvCxnSpPr>
          <p:cNvPr id="48" name="Straight Arrow Connector 47"/>
          <p:cNvCxnSpPr/>
          <p:nvPr/>
        </p:nvCxnSpPr>
        <p:spPr>
          <a:xfrm flipH="1">
            <a:off x="2599470" y="3121954"/>
            <a:ext cx="554353" cy="5977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153823" y="3121952"/>
            <a:ext cx="394639" cy="570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5853163" y="3099159"/>
            <a:ext cx="207360" cy="4881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9" idx="0"/>
          </p:cNvCxnSpPr>
          <p:nvPr/>
        </p:nvCxnSpPr>
        <p:spPr>
          <a:xfrm>
            <a:off x="2599471" y="4027438"/>
            <a:ext cx="1692418" cy="1375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19" idx="0"/>
          </p:cNvCxnSpPr>
          <p:nvPr/>
        </p:nvCxnSpPr>
        <p:spPr>
          <a:xfrm rot="16200000" flipH="1">
            <a:off x="3326768" y="4437391"/>
            <a:ext cx="1186815" cy="7434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19" idx="0"/>
          </p:cNvCxnSpPr>
          <p:nvPr/>
        </p:nvCxnSpPr>
        <p:spPr>
          <a:xfrm rot="10800000" flipV="1">
            <a:off x="4291889" y="4110529"/>
            <a:ext cx="1561280" cy="12919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773107" y="470842"/>
            <a:ext cx="3651564" cy="1200329"/>
          </a:xfrm>
          <a:prstGeom prst="rect">
            <a:avLst/>
          </a:prstGeom>
          <a:solidFill>
            <a:schemeClr val="tx2">
              <a:lumMod val="40000"/>
              <a:lumOff val="60000"/>
            </a:schemeClr>
          </a:solidFill>
          <a:ln>
            <a:solidFill>
              <a:schemeClr val="accent1"/>
            </a:solidFill>
          </a:ln>
        </p:spPr>
        <p:txBody>
          <a:bodyPr wrap="square" rtlCol="0">
            <a:spAutoFit/>
          </a:bodyPr>
          <a:lstStyle/>
          <a:p>
            <a:pPr algn="ctr"/>
            <a:r>
              <a:rPr lang="en-US" sz="3600" dirty="0" smtClean="0">
                <a:solidFill>
                  <a:prstClr val="black"/>
                </a:solidFill>
              </a:rPr>
              <a:t>HPC in </a:t>
            </a:r>
            <a:endParaRPr lang="en-US" sz="3600" b="1" dirty="0">
              <a:solidFill>
                <a:prstClr val="white"/>
              </a:solidFill>
            </a:endParaRPr>
          </a:p>
          <a:p>
            <a:pPr algn="ctr"/>
            <a:r>
              <a:rPr lang="en-US" sz="3600" b="1" dirty="0" smtClean="0">
                <a:solidFill>
                  <a:prstClr val="white"/>
                </a:solidFill>
              </a:rPr>
              <a:t>HPC-aware </a:t>
            </a:r>
            <a:r>
              <a:rPr lang="en-US" sz="3600" dirty="0" smtClean="0">
                <a:solidFill>
                  <a:prstClr val="black"/>
                </a:solidFill>
              </a:rPr>
              <a:t>cloud</a:t>
            </a:r>
            <a:endParaRPr lang="en-US" sz="3600" dirty="0">
              <a:solidFill>
                <a:prstClr val="black"/>
              </a:solidFill>
            </a:endParaRPr>
          </a:p>
        </p:txBody>
      </p:sp>
      <p:pic>
        <p:nvPicPr>
          <p:cNvPr id="18434" name="Picture 2" descr="C:\Users\guabhish\Desktop\Thesis\figh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413" y="2744732"/>
            <a:ext cx="823787" cy="1549457"/>
          </a:xfrm>
          <a:prstGeom prst="rect">
            <a:avLst/>
          </a:prstGeom>
          <a:noFill/>
          <a:extLst>
            <a:ext uri="{909E8E84-426E-40dd-AFC4-6F175D3DCCD1}">
              <a14:hiddenFill xmlns:a14="http://schemas.microsoft.com/office/drawing/2010/main" xmlns="">
                <a:solidFill>
                  <a:srgbClr val="FFFFFF"/>
                </a:solidFill>
              </a14:hiddenFill>
            </a:ext>
          </a:extLst>
        </p:spPr>
      </p:pic>
      <p:pic>
        <p:nvPicPr>
          <p:cNvPr id="62" name="Picture 2" descr="C:\Users\guabhish\Desktop\Thesis\MagnifyGu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990132" y="2410452"/>
            <a:ext cx="1436189" cy="1309462"/>
          </a:xfrm>
          <a:prstGeom prst="rect">
            <a:avLst/>
          </a:prstGeom>
          <a:noFill/>
          <a:extLst>
            <a:ext uri="{909E8E84-426E-40dd-AFC4-6F175D3DCCD1}">
              <a14:hiddenFill xmlns:a14="http://schemas.microsoft.com/office/drawing/2010/main" xmlns="">
                <a:solidFill>
                  <a:srgbClr val="FFFFFF"/>
                </a:solidFill>
              </a14:hiddenFill>
            </a:ext>
          </a:extLst>
        </p:spPr>
      </p:pic>
      <p:sp>
        <p:nvSpPr>
          <p:cNvPr id="63" name="TextBox 62"/>
          <p:cNvSpPr txBox="1"/>
          <p:nvPr/>
        </p:nvSpPr>
        <p:spPr>
          <a:xfrm>
            <a:off x="322944" y="448852"/>
            <a:ext cx="1782995" cy="707886"/>
          </a:xfrm>
          <a:prstGeom prst="rect">
            <a:avLst/>
          </a:prstGeom>
          <a:noFill/>
        </p:spPr>
        <p:txBody>
          <a:bodyPr wrap="square" rtlCol="0">
            <a:spAutoFit/>
          </a:bodyPr>
          <a:lstStyle/>
          <a:p>
            <a:r>
              <a:rPr lang="en-US" sz="4000" dirty="0" smtClean="0">
                <a:solidFill>
                  <a:prstClr val="black"/>
                </a:solidFill>
              </a:rPr>
              <a:t>Next …</a:t>
            </a:r>
            <a:endParaRPr lang="en-US" sz="4000" dirty="0">
              <a:solidFill>
                <a:prstClr val="black"/>
              </a:solidFill>
            </a:endParaRPr>
          </a:p>
        </p:txBody>
      </p:sp>
      <p:sp>
        <p:nvSpPr>
          <p:cNvPr id="64" name="Slide Number Placeholder 3"/>
          <p:cNvSpPr>
            <a:spLocks noGrp="1"/>
          </p:cNvSpPr>
          <p:nvPr>
            <p:ph type="sldNum" sz="quarter" idx="4294967295"/>
          </p:nvPr>
        </p:nvSpPr>
        <p:spPr>
          <a:xfrm>
            <a:off x="8374743" y="6019800"/>
            <a:ext cx="609600" cy="521208"/>
          </a:xfrm>
          <a:prstGeom prst="rect">
            <a:avLst/>
          </a:prstGeom>
        </p:spPr>
        <p:txBody>
          <a:bodyPr/>
          <a:lstStyle/>
          <a:p>
            <a:pPr>
              <a:defRPr/>
            </a:pPr>
            <a:fld id="{21EF063A-D55F-46A6-9045-9932BD3AAC31}" type="slidenum">
              <a:rPr lang="en-US" sz="1400" smtClean="0">
                <a:solidFill>
                  <a:prstClr val="black"/>
                </a:solidFill>
                <a:latin typeface="Century Schoolbook" pitchFamily="18" charset="0"/>
              </a:rPr>
              <a:pPr>
                <a:defRPr/>
              </a:pPr>
              <a:t>28</a:t>
            </a:fld>
            <a:endParaRPr lang="en-US" sz="1100" dirty="0">
              <a:solidFill>
                <a:prstClr val="black"/>
              </a:solidFill>
              <a:latin typeface="Century Schoolbook" pitchFamily="18" charset="0"/>
            </a:endParaRPr>
          </a:p>
        </p:txBody>
      </p:sp>
    </p:spTree>
    <p:extLst>
      <p:ext uri="{BB962C8B-B14F-4D97-AF65-F5344CB8AC3E}">
        <p14:creationId xmlns:p14="http://schemas.microsoft.com/office/powerpoint/2010/main" val="1911764357"/>
      </p:ext>
    </p:extLst>
  </p:cSld>
  <p:clrMapOvr>
    <a:masterClrMapping/>
  </p:clrMapOvr>
  <p:transition spd="slow" advTm="78046"/>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Autofit/>
          </a:bodyPr>
          <a:lstStyle/>
          <a:p>
            <a:pPr algn="l"/>
            <a:r>
              <a:rPr lang="en-US" dirty="0" smtClean="0"/>
              <a:t>VM Consolidation for HPC in Cloud (1) </a:t>
            </a:r>
            <a:br>
              <a:rPr lang="en-US" dirty="0" smtClean="0"/>
            </a:br>
            <a:endParaRPr lang="en-US" dirty="0"/>
          </a:p>
        </p:txBody>
      </p:sp>
      <p:sp>
        <p:nvSpPr>
          <p:cNvPr id="3" name="Slide Number Placeholder 2"/>
          <p:cNvSpPr>
            <a:spLocks noGrp="1"/>
          </p:cNvSpPr>
          <p:nvPr>
            <p:ph type="sldNum" sz="quarter" idx="15"/>
          </p:nvPr>
        </p:nvSpPr>
        <p:spPr/>
        <p:txBody>
          <a:bodyPr/>
          <a:lstStyle/>
          <a:p>
            <a:fld id="{B6F15528-21DE-4FAA-801E-634DDDAF4B2B}" type="slidenum">
              <a:rPr lang="en-US" smtClean="0"/>
              <a:pPr/>
              <a:t>29</a:t>
            </a:fld>
            <a:endParaRPr lang="en-US" dirty="0"/>
          </a:p>
        </p:txBody>
      </p:sp>
      <p:sp>
        <p:nvSpPr>
          <p:cNvPr id="4" name="Rectangle 3"/>
          <p:cNvSpPr/>
          <p:nvPr/>
        </p:nvSpPr>
        <p:spPr>
          <a:xfrm>
            <a:off x="457200" y="2209802"/>
            <a:ext cx="8077200" cy="2000548"/>
          </a:xfrm>
          <a:prstGeom prst="rect">
            <a:avLst/>
          </a:prstGeom>
          <a:solidFill>
            <a:schemeClr val="accent1">
              <a:lumMod val="60000"/>
              <a:lumOff val="40000"/>
            </a:schemeClr>
          </a:solidFill>
        </p:spPr>
        <p:txBody>
          <a:bodyPr wrap="square">
            <a:spAutoFit/>
          </a:bodyPr>
          <a:lstStyle/>
          <a:p>
            <a:r>
              <a:rPr lang="en-US" sz="2400" dirty="0" smtClean="0"/>
              <a:t>            HPC </a:t>
            </a:r>
            <a:r>
              <a:rPr lang="en-US" sz="2400" dirty="0"/>
              <a:t>performance </a:t>
            </a:r>
            <a:r>
              <a:rPr lang="en-US" sz="2400" dirty="0" smtClean="0"/>
              <a:t>   vs</a:t>
            </a:r>
            <a:r>
              <a:rPr lang="en-US" sz="2400" dirty="0"/>
              <a:t>. </a:t>
            </a:r>
            <a:r>
              <a:rPr lang="en-US" sz="2400" dirty="0" smtClean="0"/>
              <a:t> Resource utilization </a:t>
            </a:r>
          </a:p>
          <a:p>
            <a:r>
              <a:rPr lang="en-US" sz="2000" dirty="0"/>
              <a:t> </a:t>
            </a:r>
            <a:r>
              <a:rPr lang="en-US" sz="2000" dirty="0" smtClean="0"/>
              <a:t>   (</a:t>
            </a:r>
            <a:r>
              <a:rPr lang="en-US" sz="2000" dirty="0"/>
              <a:t>prefers dedicated execution)</a:t>
            </a:r>
            <a:r>
              <a:rPr lang="en-US" sz="2000" dirty="0" smtClean="0"/>
              <a:t>              (</a:t>
            </a:r>
            <a:r>
              <a:rPr lang="en-US" sz="2000" dirty="0"/>
              <a:t>shared usage in cloud</a:t>
            </a:r>
            <a:r>
              <a:rPr lang="en-US" sz="2000" dirty="0" smtClean="0"/>
              <a:t>)?</a:t>
            </a:r>
          </a:p>
          <a:p>
            <a:r>
              <a:rPr lang="en-US" sz="2000" i="1" dirty="0">
                <a:solidFill>
                  <a:srgbClr val="002060"/>
                </a:solidFill>
              </a:rPr>
              <a:t>	</a:t>
            </a:r>
            <a:r>
              <a:rPr lang="en-US" sz="2000" i="1" dirty="0" smtClean="0">
                <a:solidFill>
                  <a:srgbClr val="002060"/>
                </a:solidFill>
              </a:rPr>
              <a:t>				   Up to 23% savings	</a:t>
            </a:r>
          </a:p>
          <a:p>
            <a:pPr algn="ctr"/>
            <a:endParaRPr lang="en-US" sz="2000" dirty="0" smtClean="0"/>
          </a:p>
          <a:p>
            <a:pPr algn="ctr"/>
            <a:r>
              <a:rPr lang="en-US" sz="2000" dirty="0" smtClean="0"/>
              <a:t>Can we improve utilization with acceptable performance penalty?</a:t>
            </a:r>
          </a:p>
          <a:p>
            <a:pPr algn="ctr"/>
            <a:r>
              <a:rPr lang="en-US" sz="2000" dirty="0" smtClean="0"/>
              <a:t>How much interference? </a:t>
            </a:r>
            <a:endParaRPr lang="en-US" sz="2000" dirty="0"/>
          </a:p>
        </p:txBody>
      </p:sp>
    </p:spTree>
    <p:extLst>
      <p:ext uri="{BB962C8B-B14F-4D97-AF65-F5344CB8AC3E}">
        <p14:creationId xmlns:p14="http://schemas.microsoft.com/office/powerpoint/2010/main" val="632223278"/>
      </p:ext>
    </p:extLst>
  </p:cSld>
  <p:clrMapOvr>
    <a:masterClrMapping/>
  </p:clrMapOvr>
  <p:transition spd="slow" advTm="46393"/>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9" y="0"/>
            <a:ext cx="7467600" cy="960438"/>
          </a:xfrm>
        </p:spPr>
        <p:txBody>
          <a:bodyPr/>
          <a:lstStyle/>
          <a:p>
            <a:r>
              <a:rPr lang="en-US" dirty="0" smtClean="0"/>
              <a:t>HPC</a:t>
            </a:r>
            <a:endParaRPr lang="en-US" dirty="0"/>
          </a:p>
        </p:txBody>
      </p:sp>
      <p:sp>
        <p:nvSpPr>
          <p:cNvPr id="4" name="Slide Number Placeholder 3"/>
          <p:cNvSpPr>
            <a:spLocks noGrp="1"/>
          </p:cNvSpPr>
          <p:nvPr>
            <p:ph type="sldNum" sz="quarter" idx="15"/>
          </p:nvPr>
        </p:nvSpPr>
        <p:spPr/>
        <p:txBody>
          <a:bodyPr/>
          <a:lstStyle/>
          <a:p>
            <a:pPr>
              <a:defRPr/>
            </a:pPr>
            <a:fld id="{21EF063A-D55F-46A6-9045-9932BD3AAC31}" type="slidenum">
              <a:rPr lang="en-US" smtClean="0"/>
              <a:pPr>
                <a:defRPr/>
              </a:pPr>
              <a:t>3</a:t>
            </a:fld>
            <a:endParaRPr lang="en-US" dirty="0"/>
          </a:p>
        </p:txBody>
      </p:sp>
      <p:pic>
        <p:nvPicPr>
          <p:cNvPr id="7" name="Content Placeholder 6"/>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5486400" y="449287"/>
            <a:ext cx="2983192" cy="2186155"/>
          </a:xfrm>
        </p:spPr>
      </p:pic>
      <p:grpSp>
        <p:nvGrpSpPr>
          <p:cNvPr id="16" name="Group 15"/>
          <p:cNvGrpSpPr/>
          <p:nvPr/>
        </p:nvGrpSpPr>
        <p:grpSpPr>
          <a:xfrm>
            <a:off x="497930" y="3048000"/>
            <a:ext cx="3962401" cy="2209800"/>
            <a:chOff x="1546380" y="3590255"/>
            <a:chExt cx="4702020" cy="2850369"/>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8099" y="3590255"/>
              <a:ext cx="1533902" cy="121034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6380" y="3715161"/>
              <a:ext cx="1089098" cy="108909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6176" y="5105400"/>
              <a:ext cx="1335224" cy="1335224"/>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16653" y="3657600"/>
              <a:ext cx="1331747" cy="1015651"/>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14800" y="5193671"/>
              <a:ext cx="1747374" cy="978529"/>
            </a:xfrm>
            <a:prstGeom prst="rect">
              <a:avLst/>
            </a:prstGeom>
          </p:spPr>
        </p:pic>
      </p:grpSp>
      <p:sp>
        <p:nvSpPr>
          <p:cNvPr id="14" name="Rectangle 13"/>
          <p:cNvSpPr/>
          <p:nvPr/>
        </p:nvSpPr>
        <p:spPr>
          <a:xfrm>
            <a:off x="5715000" y="2877230"/>
            <a:ext cx="2691604" cy="646331"/>
          </a:xfrm>
          <a:prstGeom prst="rect">
            <a:avLst/>
          </a:prstGeom>
        </p:spPr>
        <p:txBody>
          <a:bodyPr wrap="square">
            <a:spAutoFit/>
          </a:bodyPr>
          <a:lstStyle/>
          <a:p>
            <a:r>
              <a:rPr lang="en-US" dirty="0"/>
              <a:t>Aggregating computing power</a:t>
            </a:r>
          </a:p>
        </p:txBody>
      </p:sp>
      <p:sp>
        <p:nvSpPr>
          <p:cNvPr id="15" name="Rectangle 14"/>
          <p:cNvSpPr/>
          <p:nvPr/>
        </p:nvSpPr>
        <p:spPr>
          <a:xfrm>
            <a:off x="589322" y="1645419"/>
            <a:ext cx="2458303" cy="646331"/>
          </a:xfrm>
          <a:prstGeom prst="rect">
            <a:avLst/>
          </a:prstGeom>
        </p:spPr>
        <p:txBody>
          <a:bodyPr wrap="square">
            <a:spAutoFit/>
          </a:bodyPr>
          <a:lstStyle/>
          <a:p>
            <a:r>
              <a:rPr lang="en-US" dirty="0" smtClean="0"/>
              <a:t>Computationally </a:t>
            </a:r>
            <a:r>
              <a:rPr lang="en-US" dirty="0"/>
              <a:t>intensive applications</a:t>
            </a:r>
          </a:p>
        </p:txBody>
      </p:sp>
      <p:sp>
        <p:nvSpPr>
          <p:cNvPr id="19" name="Bent Arrow 18"/>
          <p:cNvSpPr/>
          <p:nvPr/>
        </p:nvSpPr>
        <p:spPr>
          <a:xfrm>
            <a:off x="3338064" y="1752600"/>
            <a:ext cx="1919735" cy="882842"/>
          </a:xfrm>
          <a:prstGeom prst="bentArrow">
            <a:avLst>
              <a:gd name="adj1" fmla="val 25000"/>
              <a:gd name="adj2" fmla="val 2774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481804" y="5471440"/>
            <a:ext cx="7498415" cy="830997"/>
          </a:xfrm>
          <a:prstGeom prst="rect">
            <a:avLst/>
          </a:prstGeom>
          <a:solidFill>
            <a:schemeClr val="accent1">
              <a:lumMod val="60000"/>
              <a:lumOff val="40000"/>
            </a:schemeClr>
          </a:solidFill>
        </p:spPr>
        <p:txBody>
          <a:bodyPr wrap="square">
            <a:spAutoFit/>
          </a:bodyPr>
          <a:lstStyle/>
          <a:p>
            <a:r>
              <a:rPr lang="en-US" sz="2400" dirty="0"/>
              <a:t>HPC traditionally restricted to a niche </a:t>
            </a:r>
            <a:r>
              <a:rPr lang="en-US" sz="2400" dirty="0" smtClean="0"/>
              <a:t>segment - few influential labs. Why?</a:t>
            </a:r>
          </a:p>
        </p:txBody>
      </p:sp>
    </p:spTree>
    <p:custDataLst>
      <p:tags r:id="rId1"/>
    </p:custDataLst>
    <p:extLst>
      <p:ext uri="{BB962C8B-B14F-4D97-AF65-F5344CB8AC3E}">
        <p14:creationId xmlns:p14="http://schemas.microsoft.com/office/powerpoint/2010/main" val="2453931258"/>
      </p:ext>
    </p:extLst>
  </p:cSld>
  <p:clrMapOvr>
    <a:masterClrMapping/>
  </p:clrMapOvr>
  <p:transition spd="slow" advTm="6317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839200" cy="1143000"/>
          </a:xfrm>
        </p:spPr>
        <p:txBody>
          <a:bodyPr>
            <a:noAutofit/>
          </a:bodyPr>
          <a:lstStyle/>
          <a:p>
            <a:pPr algn="l"/>
            <a:r>
              <a:rPr lang="en-US" dirty="0" smtClean="0"/>
              <a:t>VM Consolidation for HPC in Cloud (2)</a:t>
            </a:r>
            <a:endParaRPr lang="en-US" dirty="0"/>
          </a:p>
        </p:txBody>
      </p:sp>
      <p:pic>
        <p:nvPicPr>
          <p:cNvPr id="2050" name="Picture 2"/>
          <p:cNvPicPr>
            <a:picLocks noGrp="1" noChangeAspect="1" noChangeArrowheads="1"/>
          </p:cNvPicPr>
          <p:nvPr>
            <p:ph sz="quarter" idx="1"/>
          </p:nvPr>
        </p:nvPicPr>
        <p:blipFill rotWithShape="1">
          <a:blip r:embed="rId3" cstate="print"/>
          <a:srcRect l="-4286" t="-4609" b="64703"/>
          <a:stretch/>
        </p:blipFill>
        <p:spPr bwMode="auto">
          <a:xfrm>
            <a:off x="2711297" y="1676400"/>
            <a:ext cx="5911440" cy="3664674"/>
          </a:xfrm>
          <a:prstGeom prst="rect">
            <a:avLst/>
          </a:prstGeom>
          <a:noFill/>
          <a:ln w="9525">
            <a:noFill/>
            <a:miter lim="800000"/>
            <a:headEnd/>
            <a:tailEnd/>
          </a:ln>
        </p:spPr>
      </p:pic>
      <p:sp>
        <p:nvSpPr>
          <p:cNvPr id="5" name="Slide Number Placeholder 4"/>
          <p:cNvSpPr>
            <a:spLocks noGrp="1"/>
          </p:cNvSpPr>
          <p:nvPr>
            <p:ph type="sldNum" sz="quarter" idx="15"/>
          </p:nvPr>
        </p:nvSpPr>
        <p:spPr/>
        <p:txBody>
          <a:bodyPr/>
          <a:lstStyle/>
          <a:p>
            <a:fld id="{B6F15528-21DE-4FAA-801E-634DDDAF4B2B}" type="slidenum">
              <a:rPr lang="en-US" smtClean="0"/>
              <a:pPr/>
              <a:t>30</a:t>
            </a:fld>
            <a:endParaRPr lang="en-US" dirty="0"/>
          </a:p>
        </p:txBody>
      </p:sp>
      <p:sp>
        <p:nvSpPr>
          <p:cNvPr id="6" name="TextBox 5"/>
          <p:cNvSpPr txBox="1"/>
          <p:nvPr/>
        </p:nvSpPr>
        <p:spPr>
          <a:xfrm>
            <a:off x="381000" y="1066800"/>
            <a:ext cx="8328992" cy="1846659"/>
          </a:xfrm>
          <a:prstGeom prst="rect">
            <a:avLst/>
          </a:prstGeom>
          <a:noFill/>
        </p:spPr>
        <p:txBody>
          <a:bodyPr wrap="square" rtlCol="0">
            <a:spAutoFit/>
          </a:bodyPr>
          <a:lstStyle/>
          <a:p>
            <a:r>
              <a:rPr lang="en-US" b="1" dirty="0" smtClean="0">
                <a:solidFill>
                  <a:prstClr val="black"/>
                </a:solidFill>
              </a:rPr>
              <a:t>Experiment: Shared mode </a:t>
            </a:r>
            <a:r>
              <a:rPr lang="en-US" dirty="0" smtClean="0">
                <a:solidFill>
                  <a:prstClr val="black"/>
                </a:solidFill>
              </a:rPr>
              <a:t>(2 apps on each node – 2 cores each on 4 core node) performance normalized wrt. </a:t>
            </a:r>
            <a:r>
              <a:rPr lang="en-US" b="1" dirty="0" smtClean="0">
                <a:solidFill>
                  <a:prstClr val="black"/>
                </a:solidFill>
              </a:rPr>
              <a:t>dedicated mode</a:t>
            </a:r>
          </a:p>
          <a:p>
            <a:endParaRPr lang="en-US" sz="2000" b="1" dirty="0" smtClean="0">
              <a:solidFill>
                <a:schemeClr val="accent1">
                  <a:lumMod val="75000"/>
                </a:schemeClr>
              </a:solidFill>
            </a:endParaRPr>
          </a:p>
          <a:p>
            <a:endParaRPr lang="en-US" sz="2000" b="1" dirty="0" smtClean="0">
              <a:solidFill>
                <a:schemeClr val="accent1">
                  <a:lumMod val="75000"/>
                </a:schemeClr>
              </a:solidFill>
            </a:endParaRPr>
          </a:p>
          <a:p>
            <a:r>
              <a:rPr lang="en-US" sz="2000" b="1" dirty="0" smtClean="0">
                <a:solidFill>
                  <a:schemeClr val="accent1">
                    <a:lumMod val="75000"/>
                  </a:schemeClr>
                </a:solidFill>
              </a:rPr>
              <a:t>Challenge</a:t>
            </a:r>
            <a:r>
              <a:rPr lang="en-US" sz="2000" dirty="0" smtClean="0">
                <a:solidFill>
                  <a:schemeClr val="accent1">
                    <a:lumMod val="75000"/>
                  </a:schemeClr>
                </a:solidFill>
              </a:rPr>
              <a:t>: Interference</a:t>
            </a:r>
          </a:p>
          <a:p>
            <a:endParaRPr lang="en-US" dirty="0">
              <a:solidFill>
                <a:prstClr val="black"/>
              </a:solidFill>
            </a:endParaRPr>
          </a:p>
        </p:txBody>
      </p:sp>
      <p:cxnSp>
        <p:nvCxnSpPr>
          <p:cNvPr id="7" name="Straight Arrow Connector 6"/>
          <p:cNvCxnSpPr/>
          <p:nvPr/>
        </p:nvCxnSpPr>
        <p:spPr>
          <a:xfrm>
            <a:off x="5029200" y="2276563"/>
            <a:ext cx="1524000" cy="52322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352802" y="2599731"/>
            <a:ext cx="2247900" cy="181987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6836" y="3365152"/>
            <a:ext cx="3581400" cy="1323439"/>
          </a:xfrm>
          <a:prstGeom prst="rect">
            <a:avLst/>
          </a:prstGeom>
        </p:spPr>
        <p:txBody>
          <a:bodyPr wrap="square">
            <a:spAutoFit/>
          </a:bodyPr>
          <a:lstStyle/>
          <a:p>
            <a:r>
              <a:rPr lang="en-US" sz="1600" dirty="0" smtClean="0">
                <a:solidFill>
                  <a:prstClr val="black"/>
                </a:solidFill>
              </a:rPr>
              <a:t>EP </a:t>
            </a:r>
            <a:r>
              <a:rPr lang="en-US" sz="1600" dirty="0">
                <a:solidFill>
                  <a:prstClr val="black"/>
                </a:solidFill>
              </a:rPr>
              <a:t>= </a:t>
            </a:r>
            <a:r>
              <a:rPr lang="en-US" sz="1600" dirty="0" smtClean="0">
                <a:solidFill>
                  <a:prstClr val="black"/>
                </a:solidFill>
              </a:rPr>
              <a:t>Embarrassingly Parallel</a:t>
            </a:r>
          </a:p>
          <a:p>
            <a:r>
              <a:rPr lang="en-US" sz="1600" dirty="0" smtClean="0">
                <a:solidFill>
                  <a:prstClr val="black"/>
                </a:solidFill>
              </a:rPr>
              <a:t>LU </a:t>
            </a:r>
            <a:r>
              <a:rPr lang="en-US" sz="1600" dirty="0">
                <a:solidFill>
                  <a:prstClr val="black"/>
                </a:solidFill>
              </a:rPr>
              <a:t>= LU </a:t>
            </a:r>
            <a:r>
              <a:rPr lang="en-US" sz="1600" dirty="0" smtClean="0">
                <a:solidFill>
                  <a:prstClr val="black"/>
                </a:solidFill>
              </a:rPr>
              <a:t>factorization</a:t>
            </a:r>
          </a:p>
          <a:p>
            <a:r>
              <a:rPr lang="en-US" sz="1600" dirty="0" smtClean="0">
                <a:solidFill>
                  <a:prstClr val="black"/>
                </a:solidFill>
              </a:rPr>
              <a:t>IS </a:t>
            </a:r>
            <a:r>
              <a:rPr lang="en-US" sz="1600" dirty="0">
                <a:solidFill>
                  <a:prstClr val="black"/>
                </a:solidFill>
              </a:rPr>
              <a:t>= Integer </a:t>
            </a:r>
            <a:r>
              <a:rPr lang="en-US" sz="1600" dirty="0" smtClean="0">
                <a:solidFill>
                  <a:prstClr val="black"/>
                </a:solidFill>
              </a:rPr>
              <a:t>Sort</a:t>
            </a:r>
          </a:p>
          <a:p>
            <a:r>
              <a:rPr lang="en-US" sz="1600" dirty="0" smtClean="0">
                <a:solidFill>
                  <a:prstClr val="black"/>
                </a:solidFill>
              </a:rPr>
              <a:t>ChaNGa = Cosmology</a:t>
            </a:r>
          </a:p>
          <a:p>
            <a:r>
              <a:rPr lang="en-US" sz="1600" dirty="0" smtClean="0">
                <a:solidFill>
                  <a:prstClr val="black"/>
                </a:solidFill>
              </a:rPr>
              <a:t>	</a:t>
            </a:r>
            <a:endParaRPr lang="en-US" sz="1600" dirty="0">
              <a:solidFill>
                <a:prstClr val="black"/>
              </a:solidFill>
            </a:endParaRPr>
          </a:p>
        </p:txBody>
      </p:sp>
      <p:sp>
        <p:nvSpPr>
          <p:cNvPr id="13" name="TextBox 12"/>
          <p:cNvSpPr txBox="1"/>
          <p:nvPr/>
        </p:nvSpPr>
        <p:spPr>
          <a:xfrm>
            <a:off x="5600700" y="1768732"/>
            <a:ext cx="2133600" cy="369332"/>
          </a:xfrm>
          <a:prstGeom prst="rect">
            <a:avLst/>
          </a:prstGeom>
          <a:noFill/>
        </p:spPr>
        <p:txBody>
          <a:bodyPr wrap="square" rtlCol="0">
            <a:spAutoFit/>
          </a:bodyPr>
          <a:lstStyle/>
          <a:p>
            <a:r>
              <a:rPr lang="en-US" dirty="0" smtClean="0">
                <a:solidFill>
                  <a:prstClr val="black"/>
                </a:solidFill>
              </a:rPr>
              <a:t>4 VM per app</a:t>
            </a:r>
            <a:endParaRPr lang="en-US" dirty="0">
              <a:solidFill>
                <a:prstClr val="black"/>
              </a:solidFill>
            </a:endParaRPr>
          </a:p>
        </p:txBody>
      </p:sp>
      <p:sp>
        <p:nvSpPr>
          <p:cNvPr id="4" name="TextBox 3"/>
          <p:cNvSpPr txBox="1"/>
          <p:nvPr/>
        </p:nvSpPr>
        <p:spPr>
          <a:xfrm>
            <a:off x="7620000" y="1953398"/>
            <a:ext cx="1143000" cy="646331"/>
          </a:xfrm>
          <a:prstGeom prst="rect">
            <a:avLst/>
          </a:prstGeom>
          <a:noFill/>
        </p:spPr>
        <p:txBody>
          <a:bodyPr wrap="square" rtlCol="0">
            <a:spAutoFit/>
          </a:bodyPr>
          <a:lstStyle/>
          <a:p>
            <a:r>
              <a:rPr lang="en-US" dirty="0" smtClean="0">
                <a:solidFill>
                  <a:srgbClr val="0070C0"/>
                </a:solidFill>
              </a:rPr>
              <a:t>High is better</a:t>
            </a:r>
            <a:endParaRPr lang="en-US" dirty="0">
              <a:solidFill>
                <a:srgbClr val="0070C0"/>
              </a:solidFill>
            </a:endParaRPr>
          </a:p>
        </p:txBody>
      </p:sp>
      <p:sp>
        <p:nvSpPr>
          <p:cNvPr id="16" name="Up Arrow 15"/>
          <p:cNvSpPr/>
          <p:nvPr/>
        </p:nvSpPr>
        <p:spPr>
          <a:xfrm>
            <a:off x="7996647" y="2599729"/>
            <a:ext cx="419100"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86838" y="5334001"/>
            <a:ext cx="7757492" cy="707886"/>
          </a:xfrm>
          <a:prstGeom prst="rect">
            <a:avLst/>
          </a:prstGeom>
          <a:solidFill>
            <a:schemeClr val="accent1">
              <a:lumMod val="60000"/>
              <a:lumOff val="40000"/>
            </a:schemeClr>
          </a:solidFill>
        </p:spPr>
        <p:txBody>
          <a:bodyPr wrap="square">
            <a:spAutoFit/>
          </a:bodyPr>
          <a:lstStyle/>
          <a:p>
            <a:r>
              <a:rPr lang="en-US" sz="2000" dirty="0" smtClean="0"/>
              <a:t>Careful co-locations can actually improve performance. Why?</a:t>
            </a:r>
          </a:p>
          <a:p>
            <a:r>
              <a:rPr lang="en-US" sz="2000" dirty="0" smtClean="0">
                <a:solidFill>
                  <a:schemeClr val="accent5">
                    <a:lumMod val="50000"/>
                  </a:schemeClr>
                </a:solidFill>
              </a:rPr>
              <a:t>Correlation : LLC </a:t>
            </a:r>
            <a:r>
              <a:rPr lang="en-US" sz="2000" dirty="0">
                <a:solidFill>
                  <a:schemeClr val="accent5">
                    <a:lumMod val="50000"/>
                  </a:schemeClr>
                </a:solidFill>
              </a:rPr>
              <a:t>misses/sec and shared mode </a:t>
            </a:r>
            <a:r>
              <a:rPr lang="en-US" sz="2000" dirty="0" smtClean="0">
                <a:solidFill>
                  <a:schemeClr val="accent5">
                    <a:lumMod val="50000"/>
                  </a:schemeClr>
                </a:solidFill>
              </a:rPr>
              <a:t>performance. </a:t>
            </a:r>
            <a:endParaRPr lang="en-US" sz="2000" dirty="0">
              <a:solidFill>
                <a:schemeClr val="accent5">
                  <a:lumMod val="50000"/>
                </a:schemeClr>
              </a:solidFill>
            </a:endParaRPr>
          </a:p>
        </p:txBody>
      </p:sp>
      <p:sp>
        <p:nvSpPr>
          <p:cNvPr id="10" name="Rectangle 9"/>
          <p:cNvSpPr/>
          <p:nvPr/>
        </p:nvSpPr>
        <p:spPr>
          <a:xfrm>
            <a:off x="4082762" y="1947867"/>
            <a:ext cx="1045479" cy="400110"/>
          </a:xfrm>
          <a:prstGeom prst="rect">
            <a:avLst/>
          </a:prstGeom>
        </p:spPr>
        <p:txBody>
          <a:bodyPr wrap="none">
            <a:spAutoFit/>
          </a:bodyPr>
          <a:lstStyle/>
          <a:p>
            <a:r>
              <a:rPr lang="en-US" sz="2000" b="1" dirty="0">
                <a:solidFill>
                  <a:srgbClr val="0070C0"/>
                </a:solidFill>
              </a:rPr>
              <a:t>Scope</a:t>
            </a:r>
            <a:r>
              <a:rPr lang="en-US" sz="2000" dirty="0">
                <a:solidFill>
                  <a:srgbClr val="0070C0"/>
                </a:solidFill>
              </a:rPr>
              <a:t> </a:t>
            </a:r>
          </a:p>
        </p:txBody>
      </p:sp>
      <p:cxnSp>
        <p:nvCxnSpPr>
          <p:cNvPr id="24" name="Straight Connector 23"/>
          <p:cNvCxnSpPr/>
          <p:nvPr/>
        </p:nvCxnSpPr>
        <p:spPr>
          <a:xfrm>
            <a:off x="4029751" y="4079501"/>
            <a:ext cx="3704551" cy="0"/>
          </a:xfrm>
          <a:prstGeom prst="line">
            <a:avLst/>
          </a:prstGeom>
          <a:ln w="22225">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176561"/>
      </p:ext>
    </p:extLst>
  </p:cSld>
  <p:clrMapOvr>
    <a:masterClrMapping/>
  </p:clrMapOvr>
  <p:transition spd="slow" advTm="169278"/>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10058400" cy="1143000"/>
          </a:xfrm>
        </p:spPr>
        <p:txBody>
          <a:bodyPr>
            <a:normAutofit/>
          </a:bodyPr>
          <a:lstStyle/>
          <a:p>
            <a:r>
              <a:rPr lang="en-US" dirty="0" smtClean="0"/>
              <a:t>HPC-Aware Cloud Schedulers</a:t>
            </a:r>
            <a:endParaRPr lang="en-US" dirty="0"/>
          </a:p>
        </p:txBody>
      </p:sp>
      <p:sp>
        <p:nvSpPr>
          <p:cNvPr id="3" name="Content Placeholder 2"/>
          <p:cNvSpPr>
            <a:spLocks noGrp="1"/>
          </p:cNvSpPr>
          <p:nvPr>
            <p:ph sz="quarter" idx="1"/>
          </p:nvPr>
        </p:nvSpPr>
        <p:spPr>
          <a:xfrm>
            <a:off x="457200" y="1173162"/>
            <a:ext cx="8686800" cy="4873752"/>
          </a:xfrm>
          <a:noFill/>
        </p:spPr>
        <p:txBody>
          <a:bodyPr>
            <a:normAutofit/>
          </a:bodyPr>
          <a:lstStyle/>
          <a:p>
            <a:pPr>
              <a:buNone/>
            </a:pPr>
            <a:r>
              <a:rPr lang="en-US" dirty="0" smtClean="0">
                <a:solidFill>
                  <a:srgbClr val="0070C0"/>
                </a:solidFill>
              </a:rPr>
              <a:t>1. Characterize applications along two dimensions </a:t>
            </a:r>
          </a:p>
          <a:p>
            <a:pPr lvl="1">
              <a:buClr>
                <a:srgbClr val="FE8637"/>
              </a:buClr>
            </a:pPr>
            <a:r>
              <a:rPr lang="en-US" dirty="0" smtClean="0"/>
              <a:t>Cache intensiveness and network sensitivity </a:t>
            </a:r>
            <a:r>
              <a:rPr lang="en-US" dirty="0" smtClean="0">
                <a:solidFill>
                  <a:srgbClr val="FF0000"/>
                </a:solidFill>
              </a:rPr>
              <a:t>	</a:t>
            </a:r>
          </a:p>
          <a:p>
            <a:pPr>
              <a:buNone/>
            </a:pPr>
            <a:r>
              <a:rPr lang="en-US" dirty="0" smtClean="0">
                <a:solidFill>
                  <a:srgbClr val="0070C0"/>
                </a:solidFill>
              </a:rPr>
              <a:t>2. Co-locate applications with complementary profiles</a:t>
            </a:r>
          </a:p>
          <a:p>
            <a:pPr lvl="1"/>
            <a:r>
              <a:rPr lang="en-US" dirty="0" smtClean="0"/>
              <a:t>Dedicated execution, </a:t>
            </a:r>
            <a:r>
              <a:rPr lang="en-US" dirty="0" smtClean="0">
                <a:solidFill>
                  <a:srgbClr val="0070C0"/>
                </a:solidFill>
              </a:rPr>
              <a:t>topology- and hardware-awareness </a:t>
            </a:r>
            <a:r>
              <a:rPr lang="en-US" dirty="0" smtClean="0"/>
              <a:t>for extremely tightly-coupled HPC applications </a:t>
            </a:r>
          </a:p>
          <a:p>
            <a:pPr lvl="2"/>
            <a:r>
              <a:rPr lang="en-US" dirty="0" smtClean="0"/>
              <a:t>~20% improvement</a:t>
            </a:r>
          </a:p>
          <a:p>
            <a:pPr lvl="1"/>
            <a:r>
              <a:rPr lang="en-US" dirty="0" smtClean="0">
                <a:solidFill>
                  <a:srgbClr val="0070C0"/>
                </a:solidFill>
              </a:rPr>
              <a:t>Multi-dimensional Online Bin Packing: </a:t>
            </a:r>
            <a:r>
              <a:rPr lang="en-US" dirty="0" smtClean="0"/>
              <a:t>Memory, CPU </a:t>
            </a:r>
          </a:p>
          <a:p>
            <a:pPr lvl="2"/>
            <a:r>
              <a:rPr lang="en-US" dirty="0" smtClean="0"/>
              <a:t>Dimension aware heuristic </a:t>
            </a:r>
          </a:p>
          <a:p>
            <a:pPr lvl="2"/>
            <a:r>
              <a:rPr lang="en-US" dirty="0" smtClean="0">
                <a:solidFill>
                  <a:srgbClr val="0070C0"/>
                </a:solidFill>
              </a:rPr>
              <a:t>Cross application interference aware</a:t>
            </a:r>
          </a:p>
          <a:p>
            <a:pPr lvl="2"/>
            <a:r>
              <a:rPr lang="en-US" dirty="0" smtClean="0"/>
              <a:t>45% performance improvement, interference &lt; 8%,  (</a:t>
            </a:r>
            <a:r>
              <a:rPr lang="en-US" dirty="0" err="1" smtClean="0"/>
              <a:t>OpenStack</a:t>
            </a:r>
            <a:r>
              <a:rPr lang="en-US" dirty="0" smtClean="0"/>
              <a:t>)</a:t>
            </a:r>
          </a:p>
          <a:p>
            <a:pPr lvl="2"/>
            <a:r>
              <a:rPr lang="en-US" dirty="0" smtClean="0"/>
              <a:t>But, what about resource utilization?</a:t>
            </a:r>
          </a:p>
          <a:p>
            <a:pPr lvl="2"/>
            <a:r>
              <a:rPr lang="en-US" dirty="0"/>
              <a:t>Improve throughput by 32.3% (simulation using </a:t>
            </a:r>
            <a:r>
              <a:rPr lang="en-US" dirty="0" err="1"/>
              <a:t>CloudSim</a:t>
            </a:r>
            <a:r>
              <a:rPr lang="en-US" dirty="0"/>
              <a:t>)</a:t>
            </a:r>
          </a:p>
          <a:p>
            <a:pPr lvl="2"/>
            <a:endParaRPr lang="en-US" dirty="0" smtClean="0"/>
          </a:p>
          <a:p>
            <a:pPr lvl="2"/>
            <a:endParaRPr lang="en-US" dirty="0" smtClean="0"/>
          </a:p>
          <a:p>
            <a:pPr lvl="2"/>
            <a:endParaRPr lang="en-US" dirty="0" smtClean="0">
              <a:solidFill>
                <a:srgbClr val="0070C0"/>
              </a:solidFill>
            </a:endParaRPr>
          </a:p>
          <a:p>
            <a:pPr>
              <a:buNone/>
            </a:pPr>
            <a:endParaRPr lang="en-US" dirty="0" smtClean="0"/>
          </a:p>
        </p:txBody>
      </p:sp>
      <p:sp>
        <p:nvSpPr>
          <p:cNvPr id="5" name="Slide Number Placeholder 3"/>
          <p:cNvSpPr txBox="1">
            <a:spLocks/>
          </p:cNvSpPr>
          <p:nvPr/>
        </p:nvSpPr>
        <p:spPr>
          <a:xfrm>
            <a:off x="8153400" y="5727192"/>
            <a:ext cx="609600" cy="521208"/>
          </a:xfrm>
          <a:prstGeom prst="rect">
            <a:avLst/>
          </a:prstGeom>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21EF063A-D55F-46A6-9045-9932BD3AAC31}" type="slidenum">
              <a:rPr kumimoji="0" 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sp>
        <p:nvSpPr>
          <p:cNvPr id="7" name="Rectangle 6"/>
          <p:cNvSpPr/>
          <p:nvPr/>
        </p:nvSpPr>
        <p:spPr>
          <a:xfrm>
            <a:off x="457200" y="3962402"/>
            <a:ext cx="8458200" cy="646331"/>
          </a:xfrm>
          <a:prstGeom prst="rect">
            <a:avLst/>
          </a:prstGeom>
        </p:spPr>
        <p:txBody>
          <a:bodyPr wrap="square">
            <a:spAutoFit/>
          </a:bodyPr>
          <a:lstStyle/>
          <a:p>
            <a:endParaRPr lang="en-US" dirty="0" smtClean="0"/>
          </a:p>
          <a:p>
            <a:r>
              <a:rPr lang="en-US" dirty="0" smtClean="0"/>
              <a:t> </a:t>
            </a:r>
          </a:p>
        </p:txBody>
      </p:sp>
      <p:sp>
        <p:nvSpPr>
          <p:cNvPr id="6" name="Rectangle 5"/>
          <p:cNvSpPr/>
          <p:nvPr/>
        </p:nvSpPr>
        <p:spPr>
          <a:xfrm>
            <a:off x="457200" y="5867400"/>
            <a:ext cx="7494813" cy="523220"/>
          </a:xfrm>
          <a:prstGeom prst="rect">
            <a:avLst/>
          </a:prstGeom>
          <a:solidFill>
            <a:schemeClr val="accent4">
              <a:lumMod val="60000"/>
              <a:lumOff val="40000"/>
            </a:schemeClr>
          </a:solidFill>
        </p:spPr>
        <p:txBody>
          <a:bodyPr wrap="square">
            <a:spAutoFit/>
          </a:bodyPr>
          <a:lstStyle/>
          <a:p>
            <a:r>
              <a:rPr lang="en-US" sz="1400" b="1" dirty="0" smtClean="0"/>
              <a:t>A</a:t>
            </a:r>
            <a:r>
              <a:rPr lang="en-US" sz="1400" b="1" dirty="0"/>
              <a:t>. Gupta</a:t>
            </a:r>
            <a:r>
              <a:rPr lang="en-US" sz="1400" dirty="0"/>
              <a:t>, L. Kale, D. Milojicic, P. Faraboschi, and S. Balle, “HPC-Aware VM Placement in Infrastructure Clouds ,” at IEEE Intl. Conf. on Cloud Engineering IC2E ’13 </a:t>
            </a:r>
          </a:p>
        </p:txBody>
      </p:sp>
    </p:spTree>
    <p:custDataLst>
      <p:tags r:id="rId1"/>
    </p:custDataLst>
    <p:extLst>
      <p:ext uri="{BB962C8B-B14F-4D97-AF65-F5344CB8AC3E}">
        <p14:creationId xmlns:p14="http://schemas.microsoft.com/office/powerpoint/2010/main" val="610373314"/>
      </p:ext>
    </p:extLst>
  </p:cSld>
  <p:clrMapOvr>
    <a:masterClrMapping/>
  </p:clrMapOvr>
  <p:transition spd="slow" advTm="713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1000"/>
                                        <p:tgtEl>
                                          <p:spTgt spid="3">
                                            <p:txEl>
                                              <p:pRg st="9" end="9"/>
                                            </p:txEl>
                                          </p:spTgt>
                                        </p:tgtEl>
                                      </p:cBhvr>
                                    </p:animEffect>
                                    <p:anim calcmode="lin" valueType="num">
                                      <p:cBhvr>
                                        <p:cTn id="2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1000"/>
                                        <p:tgtEl>
                                          <p:spTgt spid="3">
                                            <p:txEl>
                                              <p:pRg st="10" end="10"/>
                                            </p:txEl>
                                          </p:spTgt>
                                        </p:tgtEl>
                                      </p:cBhvr>
                                    </p:animEffect>
                                    <p:anim calcmode="lin" valueType="num">
                                      <p:cBhvr>
                                        <p:cTn id="3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4941" y="392135"/>
            <a:ext cx="3388659" cy="1323439"/>
          </a:xfrm>
          <a:prstGeom prst="rect">
            <a:avLst/>
          </a:prstGeom>
          <a:solidFill>
            <a:schemeClr val="tx2">
              <a:lumMod val="40000"/>
              <a:lumOff val="60000"/>
            </a:schemeClr>
          </a:solidFill>
          <a:ln>
            <a:solidFill>
              <a:schemeClr val="accent1"/>
            </a:solidFill>
          </a:ln>
        </p:spPr>
        <p:txBody>
          <a:bodyPr wrap="square" rtlCol="0">
            <a:spAutoFit/>
          </a:bodyPr>
          <a:lstStyle/>
          <a:p>
            <a:pPr algn="ctr"/>
            <a:r>
              <a:rPr lang="en-US" sz="4400" b="1" dirty="0" smtClean="0">
                <a:solidFill>
                  <a:schemeClr val="bg1"/>
                </a:solidFill>
              </a:rPr>
              <a:t>Cloud-Aware </a:t>
            </a:r>
          </a:p>
          <a:p>
            <a:pPr algn="ctr"/>
            <a:r>
              <a:rPr lang="en-US" sz="3600" dirty="0" smtClean="0">
                <a:solidFill>
                  <a:prstClr val="black"/>
                </a:solidFill>
              </a:rPr>
              <a:t>HPC in </a:t>
            </a:r>
            <a:r>
              <a:rPr lang="en-US" sz="3600" dirty="0">
                <a:solidFill>
                  <a:prstClr val="black"/>
                </a:solidFill>
              </a:rPr>
              <a:t>C</a:t>
            </a:r>
            <a:r>
              <a:rPr lang="en-US" sz="3600" dirty="0" smtClean="0">
                <a:solidFill>
                  <a:prstClr val="black"/>
                </a:solidFill>
              </a:rPr>
              <a:t>loud</a:t>
            </a:r>
            <a:endParaRPr lang="en-US" sz="3600" dirty="0">
              <a:solidFill>
                <a:prstClr val="black"/>
              </a:solidFill>
            </a:endParaRPr>
          </a:p>
        </p:txBody>
      </p:sp>
      <p:sp>
        <p:nvSpPr>
          <p:cNvPr id="7" name="TextBox 6"/>
          <p:cNvSpPr txBox="1"/>
          <p:nvPr/>
        </p:nvSpPr>
        <p:spPr>
          <a:xfrm>
            <a:off x="5029200" y="2465790"/>
            <a:ext cx="1828800" cy="307777"/>
          </a:xfrm>
          <a:prstGeom prst="rect">
            <a:avLst/>
          </a:prstGeom>
          <a:noFill/>
          <a:ln>
            <a:solidFill>
              <a:schemeClr val="accent1"/>
            </a:solidFill>
          </a:ln>
        </p:spPr>
        <p:txBody>
          <a:bodyPr wrap="square" rtlCol="0">
            <a:spAutoFit/>
          </a:bodyPr>
          <a:lstStyle/>
          <a:p>
            <a:pPr algn="ctr"/>
            <a:r>
              <a:rPr lang="en-US" sz="1400" dirty="0" smtClean="0">
                <a:solidFill>
                  <a:prstClr val="black"/>
                </a:solidFill>
              </a:rPr>
              <a:t>Opportunities</a:t>
            </a:r>
            <a:endParaRPr lang="en-US" sz="1400" dirty="0">
              <a:solidFill>
                <a:prstClr val="black"/>
              </a:solidFill>
            </a:endParaRPr>
          </a:p>
        </p:txBody>
      </p:sp>
      <p:sp>
        <p:nvSpPr>
          <p:cNvPr id="8" name="TextBox 7"/>
          <p:cNvSpPr txBox="1"/>
          <p:nvPr/>
        </p:nvSpPr>
        <p:spPr>
          <a:xfrm>
            <a:off x="2087795" y="2488585"/>
            <a:ext cx="1898208" cy="307777"/>
          </a:xfrm>
          <a:prstGeom prst="rect">
            <a:avLst/>
          </a:prstGeom>
          <a:noFill/>
          <a:ln>
            <a:solidFill>
              <a:schemeClr val="accent1"/>
            </a:solidFill>
          </a:ln>
        </p:spPr>
        <p:txBody>
          <a:bodyPr wrap="square" rtlCol="0">
            <a:spAutoFit/>
          </a:bodyPr>
          <a:lstStyle/>
          <a:p>
            <a:pPr algn="ctr"/>
            <a:r>
              <a:rPr lang="en-US" sz="1400" dirty="0" smtClean="0">
                <a:solidFill>
                  <a:prstClr val="black"/>
                </a:solidFill>
              </a:rPr>
              <a:t>Challenges/Bottlenecks</a:t>
            </a:r>
            <a:endParaRPr lang="en-US" sz="1400" dirty="0">
              <a:solidFill>
                <a:prstClr val="black"/>
              </a:solidFill>
            </a:endParaRPr>
          </a:p>
        </p:txBody>
      </p:sp>
      <p:sp>
        <p:nvSpPr>
          <p:cNvPr id="12" name="TextBox 11"/>
          <p:cNvSpPr txBox="1"/>
          <p:nvPr/>
        </p:nvSpPr>
        <p:spPr>
          <a:xfrm>
            <a:off x="1924591" y="3394071"/>
            <a:ext cx="1281591" cy="307777"/>
          </a:xfrm>
          <a:prstGeom prst="rect">
            <a:avLst/>
          </a:prstGeom>
          <a:noFill/>
          <a:ln>
            <a:noFill/>
          </a:ln>
        </p:spPr>
        <p:txBody>
          <a:bodyPr wrap="square" rtlCol="0">
            <a:spAutoFit/>
          </a:bodyPr>
          <a:lstStyle/>
          <a:p>
            <a:pPr algn="ctr"/>
            <a:r>
              <a:rPr lang="en-US" sz="1400" dirty="0" smtClean="0">
                <a:solidFill>
                  <a:srgbClr val="FF0000"/>
                </a:solidFill>
              </a:rPr>
              <a:t>Heterogeneity</a:t>
            </a:r>
            <a:endParaRPr lang="en-US" sz="1400" dirty="0">
              <a:solidFill>
                <a:srgbClr val="FF0000"/>
              </a:solidFill>
            </a:endParaRPr>
          </a:p>
        </p:txBody>
      </p:sp>
      <p:sp>
        <p:nvSpPr>
          <p:cNvPr id="20" name="TextBox 19"/>
          <p:cNvSpPr txBox="1"/>
          <p:nvPr/>
        </p:nvSpPr>
        <p:spPr>
          <a:xfrm>
            <a:off x="1681964" y="4795541"/>
            <a:ext cx="2723611" cy="830997"/>
          </a:xfrm>
          <a:prstGeom prst="rect">
            <a:avLst/>
          </a:prstGeom>
          <a:solidFill>
            <a:schemeClr val="accent3"/>
          </a:solidFill>
          <a:ln>
            <a:solidFill>
              <a:schemeClr val="accent1"/>
            </a:solidFill>
          </a:ln>
        </p:spPr>
        <p:txBody>
          <a:bodyPr wrap="square" rtlCol="0">
            <a:spAutoFit/>
          </a:bodyPr>
          <a:lstStyle/>
          <a:p>
            <a:pPr algn="ctr"/>
            <a:r>
              <a:rPr lang="en-US" sz="2400" dirty="0" smtClean="0"/>
              <a:t>Cloud-aware</a:t>
            </a:r>
          </a:p>
          <a:p>
            <a:pPr algn="ctr"/>
            <a:r>
              <a:rPr lang="en-US" sz="2400" dirty="0" smtClean="0"/>
              <a:t>HPC Load Balancer</a:t>
            </a:r>
            <a:endParaRPr lang="en-US" sz="2400" dirty="0"/>
          </a:p>
        </p:txBody>
      </p:sp>
      <p:sp>
        <p:nvSpPr>
          <p:cNvPr id="21" name="TextBox 20"/>
          <p:cNvSpPr txBox="1"/>
          <p:nvPr/>
        </p:nvSpPr>
        <p:spPr>
          <a:xfrm>
            <a:off x="4901658" y="4795541"/>
            <a:ext cx="3226889" cy="830997"/>
          </a:xfrm>
          <a:prstGeom prst="rect">
            <a:avLst/>
          </a:prstGeom>
          <a:solidFill>
            <a:schemeClr val="accent3"/>
          </a:solidFill>
          <a:ln>
            <a:solidFill>
              <a:schemeClr val="accent1"/>
            </a:solidFill>
          </a:ln>
        </p:spPr>
        <p:txBody>
          <a:bodyPr wrap="square" rtlCol="0">
            <a:spAutoFit/>
          </a:bodyPr>
          <a:lstStyle/>
          <a:p>
            <a:pPr algn="ctr"/>
            <a:r>
              <a:rPr lang="en-US" sz="2400" dirty="0" smtClean="0"/>
              <a:t>Malleable Jobs (Runtime Shrink/Expand)</a:t>
            </a:r>
            <a:endParaRPr lang="en-US" sz="2400" dirty="0"/>
          </a:p>
        </p:txBody>
      </p:sp>
      <p:cxnSp>
        <p:nvCxnSpPr>
          <p:cNvPr id="28" name="Straight Arrow Connector 27"/>
          <p:cNvCxnSpPr>
            <a:stCxn id="4" idx="2"/>
            <a:endCxn id="7" idx="0"/>
          </p:cNvCxnSpPr>
          <p:nvPr/>
        </p:nvCxnSpPr>
        <p:spPr>
          <a:xfrm rot="16200000" flipH="1">
            <a:off x="4721327" y="1243517"/>
            <a:ext cx="750216" cy="16943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8" idx="2"/>
          </p:cNvCxnSpPr>
          <p:nvPr/>
        </p:nvCxnSpPr>
        <p:spPr>
          <a:xfrm rot="16200000" flipH="1">
            <a:off x="2979287" y="2853974"/>
            <a:ext cx="570524" cy="45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2" idx="2"/>
            <a:endCxn id="20" idx="0"/>
          </p:cNvCxnSpPr>
          <p:nvPr/>
        </p:nvCxnSpPr>
        <p:spPr>
          <a:xfrm rot="5400000">
            <a:off x="2815267" y="4118609"/>
            <a:ext cx="905436" cy="4484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4" idx="2"/>
            <a:endCxn id="21" idx="0"/>
          </p:cNvCxnSpPr>
          <p:nvPr/>
        </p:nvCxnSpPr>
        <p:spPr>
          <a:xfrm rot="16200000" flipH="1">
            <a:off x="5948245" y="4228683"/>
            <a:ext cx="1133712" cy="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 idx="2"/>
          </p:cNvCxnSpPr>
          <p:nvPr/>
        </p:nvCxnSpPr>
        <p:spPr>
          <a:xfrm rot="5400000">
            <a:off x="3352621" y="1569138"/>
            <a:ext cx="750215" cy="1043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022959" y="3366885"/>
            <a:ext cx="938479" cy="523220"/>
          </a:xfrm>
          <a:prstGeom prst="rect">
            <a:avLst/>
          </a:prstGeom>
          <a:noFill/>
          <a:ln>
            <a:noFill/>
          </a:ln>
        </p:spPr>
        <p:txBody>
          <a:bodyPr wrap="square" rtlCol="0">
            <a:spAutoFit/>
          </a:bodyPr>
          <a:lstStyle/>
          <a:p>
            <a:pPr algn="ctr"/>
            <a:r>
              <a:rPr lang="en-US" sz="1400" dirty="0" smtClean="0">
                <a:solidFill>
                  <a:srgbClr val="FF0000"/>
                </a:solidFill>
              </a:rPr>
              <a:t>Multi-tenancy</a:t>
            </a:r>
            <a:endParaRPr lang="en-US" sz="1400" dirty="0">
              <a:solidFill>
                <a:srgbClr val="FF0000"/>
              </a:solidFill>
            </a:endParaRPr>
          </a:p>
        </p:txBody>
      </p:sp>
      <p:cxnSp>
        <p:nvCxnSpPr>
          <p:cNvPr id="63" name="Straight Arrow Connector 62"/>
          <p:cNvCxnSpPr/>
          <p:nvPr/>
        </p:nvCxnSpPr>
        <p:spPr>
          <a:xfrm flipH="1">
            <a:off x="2565385" y="2796362"/>
            <a:ext cx="471515" cy="5977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096000" y="3354052"/>
            <a:ext cx="838200" cy="307777"/>
          </a:xfrm>
          <a:prstGeom prst="rect">
            <a:avLst/>
          </a:prstGeom>
          <a:noFill/>
          <a:ln>
            <a:noFill/>
          </a:ln>
        </p:spPr>
        <p:txBody>
          <a:bodyPr wrap="square" rtlCol="0">
            <a:spAutoFit/>
          </a:bodyPr>
          <a:lstStyle/>
          <a:p>
            <a:pPr algn="ctr"/>
            <a:r>
              <a:rPr lang="en-US" sz="1400" dirty="0" smtClean="0">
                <a:solidFill>
                  <a:srgbClr val="FF0000"/>
                </a:solidFill>
              </a:rPr>
              <a:t>Elasticity</a:t>
            </a:r>
            <a:endParaRPr lang="en-US" sz="1400" dirty="0">
              <a:solidFill>
                <a:srgbClr val="FF0000"/>
              </a:solidFill>
            </a:endParaRPr>
          </a:p>
        </p:txBody>
      </p:sp>
      <p:cxnSp>
        <p:nvCxnSpPr>
          <p:cNvPr id="66" name="Straight Arrow Connector 65"/>
          <p:cNvCxnSpPr>
            <a:endCxn id="64" idx="0"/>
          </p:cNvCxnSpPr>
          <p:nvPr/>
        </p:nvCxnSpPr>
        <p:spPr>
          <a:xfrm rot="16200000" flipH="1">
            <a:off x="5939107" y="2778059"/>
            <a:ext cx="580488" cy="5714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20" idx="0"/>
          </p:cNvCxnSpPr>
          <p:nvPr/>
        </p:nvCxnSpPr>
        <p:spPr>
          <a:xfrm rot="16200000" flipH="1">
            <a:off x="2254294" y="4006065"/>
            <a:ext cx="1093694" cy="485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5" name="Picture 2" descr="C:\Users\guabhish\Desktop\Thesis\figh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890" y="2163760"/>
            <a:ext cx="917833" cy="1726346"/>
          </a:xfrm>
          <a:prstGeom prst="rect">
            <a:avLst/>
          </a:prstGeom>
          <a:noFill/>
          <a:extLst>
            <a:ext uri="{909E8E84-426E-40dd-AFC4-6F175D3DCCD1}">
              <a14:hiddenFill xmlns="" xmlns:a14="http://schemas.microsoft.com/office/drawing/2010/main">
                <a:solidFill>
                  <a:srgbClr val="FFFFFF"/>
                </a:solidFill>
              </a14:hiddenFill>
            </a:ext>
          </a:extLst>
        </p:spPr>
      </p:pic>
      <p:pic>
        <p:nvPicPr>
          <p:cNvPr id="19458" name="Picture 2" descr="C:\Users\guabhish\Desktop\Thesis\MagnifyGu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990132" y="2410452"/>
            <a:ext cx="1436189" cy="1309462"/>
          </a:xfrm>
          <a:prstGeom prst="rect">
            <a:avLst/>
          </a:prstGeom>
          <a:noFill/>
          <a:extLst>
            <a:ext uri="{909E8E84-426E-40dd-AFC4-6F175D3DCCD1}">
              <a14:hiddenFill xmlns="" xmlns:a14="http://schemas.microsoft.com/office/drawing/2010/main">
                <a:solidFill>
                  <a:srgbClr val="FFFFFF"/>
                </a:solidFill>
              </a14:hiddenFill>
            </a:ext>
          </a:extLst>
        </p:spPr>
      </p:pic>
      <p:sp>
        <p:nvSpPr>
          <p:cNvPr id="73" name="TextBox 72"/>
          <p:cNvSpPr txBox="1"/>
          <p:nvPr/>
        </p:nvSpPr>
        <p:spPr>
          <a:xfrm>
            <a:off x="304800" y="609601"/>
            <a:ext cx="1782995" cy="707886"/>
          </a:xfrm>
          <a:prstGeom prst="rect">
            <a:avLst/>
          </a:prstGeom>
          <a:noFill/>
        </p:spPr>
        <p:txBody>
          <a:bodyPr wrap="square" rtlCol="0">
            <a:spAutoFit/>
          </a:bodyPr>
          <a:lstStyle/>
          <a:p>
            <a:r>
              <a:rPr lang="en-US" sz="4000" dirty="0" smtClean="0"/>
              <a:t>Next …</a:t>
            </a:r>
            <a:endParaRPr lang="en-US" sz="4000" dirty="0"/>
          </a:p>
        </p:txBody>
      </p:sp>
      <p:sp>
        <p:nvSpPr>
          <p:cNvPr id="91" name="Slide Number Placeholder 3"/>
          <p:cNvSpPr>
            <a:spLocks noGrp="1"/>
          </p:cNvSpPr>
          <p:nvPr>
            <p:ph type="sldNum" sz="quarter" idx="4294967295"/>
          </p:nvPr>
        </p:nvSpPr>
        <p:spPr>
          <a:xfrm>
            <a:off x="8374743" y="6019800"/>
            <a:ext cx="609600" cy="521208"/>
          </a:xfrm>
          <a:prstGeom prst="rect">
            <a:avLst/>
          </a:prstGeom>
        </p:spPr>
        <p:txBody>
          <a:bodyPr/>
          <a:lstStyle/>
          <a:p>
            <a:pPr>
              <a:defRPr/>
            </a:pPr>
            <a:fld id="{21EF063A-D55F-46A6-9045-9932BD3AAC31}" type="slidenum">
              <a:rPr lang="en-US" sz="1400" smtClean="0">
                <a:solidFill>
                  <a:schemeClr val="tx1"/>
                </a:solidFill>
                <a:latin typeface="Century Schoolbook" pitchFamily="18" charset="0"/>
              </a:rPr>
              <a:pPr>
                <a:defRPr/>
              </a:pPr>
              <a:t>32</a:t>
            </a:fld>
            <a:endParaRPr lang="en-US" sz="1100" dirty="0">
              <a:solidFill>
                <a:schemeClr val="tx1"/>
              </a:solidFill>
              <a:latin typeface="Century Schoolbook" pitchFamily="18" charset="0"/>
            </a:endParaRPr>
          </a:p>
        </p:txBody>
      </p:sp>
    </p:spTree>
    <p:extLst>
      <p:ext uri="{BB962C8B-B14F-4D97-AF65-F5344CB8AC3E}">
        <p14:creationId xmlns:p14="http://schemas.microsoft.com/office/powerpoint/2010/main" val="1349235827"/>
      </p:ext>
    </p:extLst>
  </p:cSld>
  <p:clrMapOvr>
    <a:masterClrMapping/>
  </p:clrMapOvr>
  <p:transition spd="slow" advTm="55009"/>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736" y="-228600"/>
            <a:ext cx="7924800" cy="1143000"/>
          </a:xfrm>
        </p:spPr>
        <p:txBody>
          <a:bodyPr>
            <a:noAutofit/>
          </a:bodyPr>
          <a:lstStyle/>
          <a:p>
            <a:r>
              <a:rPr lang="en-US" dirty="0" smtClean="0"/>
              <a:t>Heterogeneity and multi-tenancy</a:t>
            </a:r>
            <a:endParaRPr lang="en-US" dirty="0"/>
          </a:p>
        </p:txBody>
      </p:sp>
      <p:sp>
        <p:nvSpPr>
          <p:cNvPr id="3" name="Slide Number Placeholder 2"/>
          <p:cNvSpPr>
            <a:spLocks noGrp="1"/>
          </p:cNvSpPr>
          <p:nvPr>
            <p:ph type="sldNum" sz="quarter" idx="15"/>
          </p:nvPr>
        </p:nvSpPr>
        <p:spPr>
          <a:xfrm>
            <a:off x="8153400" y="5763651"/>
            <a:ext cx="609600" cy="521208"/>
          </a:xfrm>
        </p:spPr>
        <p:txBody>
          <a:bodyPr/>
          <a:lstStyle/>
          <a:p>
            <a:fld id="{B6F15528-21DE-4FAA-801E-634DDDAF4B2B}" type="slidenum">
              <a:rPr lang="en-US" smtClean="0"/>
              <a:pPr/>
              <a:t>33</a:t>
            </a:fld>
            <a:endParaRPr lang="en-US" dirty="0"/>
          </a:p>
        </p:txBody>
      </p:sp>
      <p:sp>
        <p:nvSpPr>
          <p:cNvPr id="2082" name="TextBox 2081"/>
          <p:cNvSpPr txBox="1"/>
          <p:nvPr/>
        </p:nvSpPr>
        <p:spPr>
          <a:xfrm>
            <a:off x="2283736" y="5713118"/>
            <a:ext cx="685800" cy="215444"/>
          </a:xfrm>
          <a:prstGeom prst="rect">
            <a:avLst/>
          </a:prstGeom>
          <a:solidFill>
            <a:schemeClr val="bg1"/>
          </a:solidFill>
        </p:spPr>
        <p:txBody>
          <a:bodyPr wrap="square" rtlCol="0">
            <a:spAutoFit/>
          </a:bodyPr>
          <a:lstStyle/>
          <a:p>
            <a:endParaRPr lang="en-US" sz="800" dirty="0">
              <a:solidFill>
                <a:prstClr val="black"/>
              </a:solidFill>
            </a:endParaRPr>
          </a:p>
        </p:txBody>
      </p:sp>
      <p:sp>
        <p:nvSpPr>
          <p:cNvPr id="7" name="Content Placeholder 2"/>
          <p:cNvSpPr>
            <a:spLocks noGrp="1"/>
          </p:cNvSpPr>
          <p:nvPr>
            <p:ph idx="1"/>
          </p:nvPr>
        </p:nvSpPr>
        <p:spPr>
          <a:xfrm>
            <a:off x="302536" y="1325562"/>
            <a:ext cx="8384264" cy="4873752"/>
          </a:xfrm>
        </p:spPr>
        <p:txBody>
          <a:bodyPr>
            <a:normAutofit/>
          </a:bodyPr>
          <a:lstStyle/>
          <a:p>
            <a:r>
              <a:rPr lang="en-US" dirty="0" smtClean="0"/>
              <a:t>Multi-tenancy =&gt; Dynamic heterogeneity</a:t>
            </a:r>
            <a:endParaRPr lang="en-US" dirty="0"/>
          </a:p>
          <a:p>
            <a:r>
              <a:rPr lang="en-US" dirty="0" smtClean="0"/>
              <a:t>Interference random and unpredictable</a:t>
            </a:r>
          </a:p>
          <a:p>
            <a:r>
              <a:rPr lang="en-US" b="1" dirty="0"/>
              <a:t>Challenge</a:t>
            </a:r>
            <a:r>
              <a:rPr lang="en-US" dirty="0"/>
              <a:t>: Running in VMs makes it difficult to determine if (and how much of) the load imbalance is </a:t>
            </a:r>
          </a:p>
          <a:p>
            <a:pPr lvl="1"/>
            <a:r>
              <a:rPr lang="en-US" dirty="0"/>
              <a:t>Application-intrinsic or </a:t>
            </a:r>
          </a:p>
          <a:p>
            <a:pPr lvl="1"/>
            <a:r>
              <a:rPr lang="en-US" dirty="0"/>
              <a:t>Caused by extraneous </a:t>
            </a:r>
            <a:r>
              <a:rPr lang="en-US" dirty="0" smtClean="0"/>
              <a:t>factors such as interference</a:t>
            </a:r>
            <a:endParaRPr lang="en-US" dirty="0"/>
          </a:p>
          <a:p>
            <a:endParaRPr lang="en-US" dirty="0"/>
          </a:p>
          <a:p>
            <a:pPr marL="0" lvl="1" indent="0">
              <a:buNone/>
            </a:pPr>
            <a:endParaRPr lang="en-US" u="sng" dirty="0">
              <a:solidFill>
                <a:srgbClr val="0000FF"/>
              </a:solidFill>
            </a:endParaRPr>
          </a:p>
          <a:p>
            <a:endParaRPr lang="en-US" dirty="0">
              <a:solidFill>
                <a:srgbClr val="000000"/>
              </a:solidFill>
            </a:endParaRPr>
          </a:p>
        </p:txBody>
      </p:sp>
      <p:pic>
        <p:nvPicPr>
          <p:cNvPr id="9" name="Picture 17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33" t="35770" r="10281" b="51208"/>
          <a:stretch/>
        </p:blipFill>
        <p:spPr bwMode="auto">
          <a:xfrm>
            <a:off x="514183" y="3926980"/>
            <a:ext cx="7390152"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7338336" y="3313628"/>
            <a:ext cx="1273629" cy="369332"/>
          </a:xfrm>
          <a:prstGeom prst="rect">
            <a:avLst/>
          </a:prstGeom>
          <a:noFill/>
        </p:spPr>
        <p:txBody>
          <a:bodyPr wrap="square" rtlCol="0">
            <a:spAutoFit/>
          </a:bodyPr>
          <a:lstStyle/>
          <a:p>
            <a:r>
              <a:rPr lang="en-US" dirty="0" smtClean="0">
                <a:solidFill>
                  <a:srgbClr val="FF0000"/>
                </a:solidFill>
              </a:rPr>
              <a:t>Idle times</a:t>
            </a:r>
            <a:endParaRPr lang="en-US" dirty="0">
              <a:solidFill>
                <a:srgbClr val="FF0000"/>
              </a:solidFill>
            </a:endParaRPr>
          </a:p>
        </p:txBody>
      </p:sp>
      <p:cxnSp>
        <p:nvCxnSpPr>
          <p:cNvPr id="6" name="Straight Arrow Connector 5"/>
          <p:cNvCxnSpPr/>
          <p:nvPr/>
        </p:nvCxnSpPr>
        <p:spPr>
          <a:xfrm flipH="1">
            <a:off x="5926824" y="3635593"/>
            <a:ext cx="1701800" cy="53820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398536" y="3635595"/>
            <a:ext cx="1230088" cy="127136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17139" y="5177869"/>
            <a:ext cx="4724400" cy="646331"/>
          </a:xfrm>
          <a:prstGeom prst="rect">
            <a:avLst/>
          </a:prstGeom>
          <a:noFill/>
        </p:spPr>
        <p:txBody>
          <a:bodyPr wrap="square" rtlCol="0">
            <a:spAutoFit/>
          </a:bodyPr>
          <a:lstStyle/>
          <a:p>
            <a:r>
              <a:rPr lang="en-US" dirty="0" smtClean="0">
                <a:solidFill>
                  <a:srgbClr val="FF0000"/>
                </a:solidFill>
              </a:rPr>
              <a:t>VMs sharing CPU: application functions appear to be taking longer time</a:t>
            </a:r>
            <a:endParaRPr lang="en-US" dirty="0">
              <a:solidFill>
                <a:srgbClr val="FF0000"/>
              </a:solidFill>
            </a:endParaRPr>
          </a:p>
        </p:txBody>
      </p:sp>
      <p:cxnSp>
        <p:nvCxnSpPr>
          <p:cNvPr id="17" name="Straight Arrow Connector 16"/>
          <p:cNvCxnSpPr/>
          <p:nvPr/>
        </p:nvCxnSpPr>
        <p:spPr>
          <a:xfrm flipH="1" flipV="1">
            <a:off x="4874537" y="4382506"/>
            <a:ext cx="304803" cy="92501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99263" y="5824200"/>
            <a:ext cx="7619999" cy="400110"/>
          </a:xfrm>
          <a:prstGeom prst="rect">
            <a:avLst/>
          </a:prstGeom>
          <a:solidFill>
            <a:schemeClr val="accent1">
              <a:lumMod val="60000"/>
              <a:lumOff val="40000"/>
            </a:schemeClr>
          </a:solidFill>
        </p:spPr>
        <p:txBody>
          <a:bodyPr wrap="square">
            <a:spAutoFit/>
          </a:bodyPr>
          <a:lstStyle/>
          <a:p>
            <a:r>
              <a:rPr lang="en-US" sz="2000" dirty="0" smtClean="0"/>
              <a:t>Existing HPC load balancers ignore effect of extraneous factors</a:t>
            </a:r>
            <a:endParaRPr lang="en-US" sz="2000" dirty="0"/>
          </a:p>
        </p:txBody>
      </p:sp>
      <p:sp>
        <p:nvSpPr>
          <p:cNvPr id="24" name="TextBox 23"/>
          <p:cNvSpPr txBox="1"/>
          <p:nvPr/>
        </p:nvSpPr>
        <p:spPr>
          <a:xfrm>
            <a:off x="830249" y="5368136"/>
            <a:ext cx="2725881" cy="338554"/>
          </a:xfrm>
          <a:prstGeom prst="rect">
            <a:avLst/>
          </a:prstGeom>
          <a:noFill/>
        </p:spPr>
        <p:txBody>
          <a:bodyPr wrap="square" rtlCol="0">
            <a:spAutoFit/>
          </a:bodyPr>
          <a:lstStyle/>
          <a:p>
            <a:r>
              <a:rPr lang="en-US" sz="1600" dirty="0" smtClean="0">
                <a:solidFill>
                  <a:prstClr val="black"/>
                </a:solidFill>
              </a:rPr>
              <a:t>Time</a:t>
            </a:r>
            <a:endParaRPr lang="en-US" sz="1600" dirty="0">
              <a:solidFill>
                <a:prstClr val="black"/>
              </a:solidFill>
            </a:endParaRPr>
          </a:p>
        </p:txBody>
      </p:sp>
      <p:cxnSp>
        <p:nvCxnSpPr>
          <p:cNvPr id="25" name="Straight Arrow Connector 24"/>
          <p:cNvCxnSpPr/>
          <p:nvPr/>
        </p:nvCxnSpPr>
        <p:spPr>
          <a:xfrm>
            <a:off x="830247" y="5368136"/>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14186" y="4053711"/>
            <a:ext cx="1" cy="1194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845" y="3692672"/>
            <a:ext cx="2725881" cy="338554"/>
          </a:xfrm>
          <a:prstGeom prst="rect">
            <a:avLst/>
          </a:prstGeom>
          <a:noFill/>
        </p:spPr>
        <p:txBody>
          <a:bodyPr wrap="square" rtlCol="0">
            <a:spAutoFit/>
          </a:bodyPr>
          <a:lstStyle/>
          <a:p>
            <a:r>
              <a:rPr lang="en-US" sz="1600" dirty="0" smtClean="0">
                <a:solidFill>
                  <a:prstClr val="black"/>
                </a:solidFill>
              </a:rPr>
              <a:t>CPU/VM</a:t>
            </a:r>
            <a:endParaRPr lang="en-US" sz="1600" dirty="0">
              <a:solidFill>
                <a:prstClr val="black"/>
              </a:solidFill>
            </a:endParaRPr>
          </a:p>
        </p:txBody>
      </p:sp>
    </p:spTree>
    <p:extLst>
      <p:ext uri="{BB962C8B-B14F-4D97-AF65-F5344CB8AC3E}">
        <p14:creationId xmlns:p14="http://schemas.microsoft.com/office/powerpoint/2010/main" val="3929511951"/>
      </p:ext>
    </p:extLst>
  </p:cSld>
  <p:clrMapOvr>
    <a:masterClrMapping/>
  </p:clrMapOvr>
  <p:transition spd="slow" advTm="96469"/>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839200" cy="1143000"/>
          </a:xfrm>
        </p:spPr>
        <p:txBody>
          <a:bodyPr>
            <a:normAutofit/>
          </a:bodyPr>
          <a:lstStyle/>
          <a:p>
            <a:r>
              <a:rPr lang="en-US" dirty="0" smtClean="0"/>
              <a:t>Charm++ and Load Balancing  </a:t>
            </a:r>
            <a:endParaRPr lang="en-US" dirty="0">
              <a:solidFill>
                <a:srgbClr val="000000"/>
              </a:solidFill>
            </a:endParaRPr>
          </a:p>
        </p:txBody>
      </p:sp>
      <p:sp>
        <p:nvSpPr>
          <p:cNvPr id="3" name="Content Placeholder 2"/>
          <p:cNvSpPr>
            <a:spLocks noGrp="1"/>
          </p:cNvSpPr>
          <p:nvPr>
            <p:ph idx="1"/>
          </p:nvPr>
        </p:nvSpPr>
        <p:spPr>
          <a:xfrm>
            <a:off x="358487" y="1148252"/>
            <a:ext cx="7467600" cy="4873752"/>
          </a:xfrm>
        </p:spPr>
        <p:txBody>
          <a:bodyPr>
            <a:normAutofit/>
          </a:bodyPr>
          <a:lstStyle/>
          <a:p>
            <a:r>
              <a:rPr lang="en-US" dirty="0" err="1" smtClean="0">
                <a:solidFill>
                  <a:srgbClr val="000000"/>
                </a:solidFill>
              </a:rPr>
              <a:t>Migratable</a:t>
            </a:r>
            <a:r>
              <a:rPr lang="en-US" dirty="0" smtClean="0">
                <a:solidFill>
                  <a:srgbClr val="000000"/>
                </a:solidFill>
              </a:rPr>
              <a:t> objects (</a:t>
            </a:r>
            <a:r>
              <a:rPr lang="en-US" i="1" dirty="0" err="1" smtClean="0">
                <a:solidFill>
                  <a:srgbClr val="000000"/>
                </a:solidFill>
              </a:rPr>
              <a:t>chares</a:t>
            </a:r>
            <a:r>
              <a:rPr lang="en-US" dirty="0" smtClean="0">
                <a:solidFill>
                  <a:srgbClr val="000000"/>
                </a:solidFill>
              </a:rPr>
              <a:t>)</a:t>
            </a:r>
          </a:p>
          <a:p>
            <a:r>
              <a:rPr lang="en-US" dirty="0" smtClean="0">
                <a:solidFill>
                  <a:srgbClr val="000000"/>
                </a:solidFill>
              </a:rPr>
              <a:t>Object-based over-decomposition</a:t>
            </a:r>
          </a:p>
          <a:p>
            <a:pPr marL="0" lvl="1" indent="0">
              <a:buNone/>
            </a:pPr>
            <a:endParaRPr lang="en-US" u="sng" dirty="0">
              <a:solidFill>
                <a:srgbClr val="0000FF"/>
              </a:solidFill>
            </a:endParaRPr>
          </a:p>
          <a:p>
            <a:endParaRPr lang="en-US" dirty="0">
              <a:solidFill>
                <a:srgbClr val="000000"/>
              </a:solidFill>
            </a:endParaRPr>
          </a:p>
        </p:txBody>
      </p:sp>
      <p:sp>
        <p:nvSpPr>
          <p:cNvPr id="5" name="Rectangle 4"/>
          <p:cNvSpPr/>
          <p:nvPr/>
        </p:nvSpPr>
        <p:spPr>
          <a:xfrm>
            <a:off x="723900" y="3216459"/>
            <a:ext cx="3124200" cy="1371600"/>
          </a:xfrm>
          <a:prstGeom prst="rect">
            <a:avLst/>
          </a:prstGeom>
          <a:solidFill>
            <a:srgbClr val="FFFF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6" name="Rectangle 5"/>
          <p:cNvSpPr/>
          <p:nvPr/>
        </p:nvSpPr>
        <p:spPr>
          <a:xfrm>
            <a:off x="723900" y="3202604"/>
            <a:ext cx="3124200"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7" name="Rectangle 6"/>
          <p:cNvSpPr/>
          <p:nvPr/>
        </p:nvSpPr>
        <p:spPr>
          <a:xfrm>
            <a:off x="4762500" y="3202604"/>
            <a:ext cx="3124200" cy="2743200"/>
          </a:xfrm>
          <a:prstGeom prst="rect">
            <a:avLst/>
          </a:prstGeom>
          <a:solidFill>
            <a:srgbClr val="FFFF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8" name="Rectangle 7"/>
          <p:cNvSpPr/>
          <p:nvPr/>
        </p:nvSpPr>
        <p:spPr>
          <a:xfrm>
            <a:off x="723900" y="4574204"/>
            <a:ext cx="3124200" cy="13716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9" name="Rectangle 8"/>
          <p:cNvSpPr/>
          <p:nvPr/>
        </p:nvSpPr>
        <p:spPr>
          <a:xfrm>
            <a:off x="924792" y="3562823"/>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0" name="Rectangle 9"/>
          <p:cNvSpPr/>
          <p:nvPr/>
        </p:nvSpPr>
        <p:spPr>
          <a:xfrm>
            <a:off x="7006936" y="4882468"/>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1" name="Rectangle 10"/>
          <p:cNvSpPr/>
          <p:nvPr/>
        </p:nvSpPr>
        <p:spPr>
          <a:xfrm>
            <a:off x="6747623" y="3697903"/>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2" name="Rectangle 11"/>
          <p:cNvSpPr/>
          <p:nvPr/>
        </p:nvSpPr>
        <p:spPr>
          <a:xfrm>
            <a:off x="6134100" y="4297113"/>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3" name="Rectangle 12"/>
          <p:cNvSpPr/>
          <p:nvPr/>
        </p:nvSpPr>
        <p:spPr>
          <a:xfrm>
            <a:off x="5219700" y="3815667"/>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4" name="Rectangle 13"/>
          <p:cNvSpPr/>
          <p:nvPr/>
        </p:nvSpPr>
        <p:spPr>
          <a:xfrm>
            <a:off x="1305792" y="4078904"/>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5" name="Rectangle 14"/>
          <p:cNvSpPr/>
          <p:nvPr/>
        </p:nvSpPr>
        <p:spPr>
          <a:xfrm>
            <a:off x="1901537" y="3703921"/>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6" name="TextBox 15"/>
          <p:cNvSpPr txBox="1"/>
          <p:nvPr/>
        </p:nvSpPr>
        <p:spPr>
          <a:xfrm>
            <a:off x="723901" y="4712413"/>
            <a:ext cx="3368387" cy="584775"/>
          </a:xfrm>
          <a:prstGeom prst="rect">
            <a:avLst/>
          </a:prstGeom>
          <a:noFill/>
        </p:spPr>
        <p:txBody>
          <a:bodyPr wrap="square" rtlCol="0">
            <a:spAutoFit/>
          </a:bodyPr>
          <a:lstStyle/>
          <a:p>
            <a:r>
              <a:rPr lang="en-US" sz="1600" dirty="0" smtClean="0">
                <a:solidFill>
                  <a:prstClr val="black"/>
                </a:solidFill>
              </a:rPr>
              <a:t>Background/ Interfering VM running on same host</a:t>
            </a:r>
            <a:endParaRPr lang="en-US" sz="1600" dirty="0">
              <a:solidFill>
                <a:prstClr val="black"/>
              </a:solidFill>
            </a:endParaRPr>
          </a:p>
        </p:txBody>
      </p:sp>
      <p:sp>
        <p:nvSpPr>
          <p:cNvPr id="17" name="TextBox 16"/>
          <p:cNvSpPr txBox="1"/>
          <p:nvPr/>
        </p:nvSpPr>
        <p:spPr>
          <a:xfrm>
            <a:off x="2793120" y="6037830"/>
            <a:ext cx="3073113" cy="584775"/>
          </a:xfrm>
          <a:prstGeom prst="rect">
            <a:avLst/>
          </a:prstGeom>
          <a:noFill/>
        </p:spPr>
        <p:txBody>
          <a:bodyPr wrap="square" rtlCol="0">
            <a:spAutoFit/>
          </a:bodyPr>
          <a:lstStyle/>
          <a:p>
            <a:pPr algn="ctr"/>
            <a:r>
              <a:rPr lang="en-US" sz="1600" dirty="0" smtClean="0">
                <a:solidFill>
                  <a:prstClr val="black"/>
                </a:solidFill>
              </a:rPr>
              <a:t>Objects </a:t>
            </a:r>
          </a:p>
          <a:p>
            <a:pPr algn="ctr"/>
            <a:r>
              <a:rPr lang="en-US" sz="1600" dirty="0" smtClean="0">
                <a:solidFill>
                  <a:prstClr val="black"/>
                </a:solidFill>
              </a:rPr>
              <a:t>(Work/Data Units)</a:t>
            </a:r>
            <a:endParaRPr lang="en-US" sz="1600" dirty="0">
              <a:solidFill>
                <a:prstClr val="black"/>
              </a:solidFill>
            </a:endParaRPr>
          </a:p>
        </p:txBody>
      </p:sp>
      <p:sp>
        <p:nvSpPr>
          <p:cNvPr id="18" name="TextBox 17"/>
          <p:cNvSpPr txBox="1"/>
          <p:nvPr/>
        </p:nvSpPr>
        <p:spPr>
          <a:xfrm>
            <a:off x="5608545" y="1909852"/>
            <a:ext cx="2659155" cy="830997"/>
          </a:xfrm>
          <a:prstGeom prst="rect">
            <a:avLst/>
          </a:prstGeom>
          <a:noFill/>
        </p:spPr>
        <p:txBody>
          <a:bodyPr wrap="square" rtlCol="0">
            <a:spAutoFit/>
          </a:bodyPr>
          <a:lstStyle/>
          <a:p>
            <a:r>
              <a:rPr lang="en-US" sz="1600" dirty="0" smtClean="0">
                <a:solidFill>
                  <a:prstClr val="black"/>
                </a:solidFill>
              </a:rPr>
              <a:t>Load balancer migrates objects from overloaded </a:t>
            </a:r>
          </a:p>
          <a:p>
            <a:r>
              <a:rPr lang="en-US" sz="1600" dirty="0" smtClean="0">
                <a:solidFill>
                  <a:prstClr val="black"/>
                </a:solidFill>
              </a:rPr>
              <a:t>to under loaded VM</a:t>
            </a:r>
            <a:endParaRPr lang="en-US" sz="1600" dirty="0">
              <a:solidFill>
                <a:prstClr val="black"/>
              </a:solidFill>
            </a:endParaRPr>
          </a:p>
        </p:txBody>
      </p:sp>
      <p:sp>
        <p:nvSpPr>
          <p:cNvPr id="19" name="Rectangle 18"/>
          <p:cNvSpPr/>
          <p:nvPr/>
        </p:nvSpPr>
        <p:spPr>
          <a:xfrm>
            <a:off x="2573481" y="3711759"/>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20" name="Rectangle 19"/>
          <p:cNvSpPr/>
          <p:nvPr/>
        </p:nvSpPr>
        <p:spPr>
          <a:xfrm>
            <a:off x="3224645" y="3389641"/>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21" name="Rectangle 20"/>
          <p:cNvSpPr/>
          <p:nvPr/>
        </p:nvSpPr>
        <p:spPr>
          <a:xfrm>
            <a:off x="5219700" y="4699942"/>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22" name="Rectangle 21"/>
          <p:cNvSpPr/>
          <p:nvPr/>
        </p:nvSpPr>
        <p:spPr>
          <a:xfrm>
            <a:off x="3224645" y="4009632"/>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23" name="Rectangle 22"/>
          <p:cNvSpPr/>
          <p:nvPr/>
        </p:nvSpPr>
        <p:spPr>
          <a:xfrm>
            <a:off x="5943600" y="5286344"/>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24" name="Rounded Rectangle 23"/>
          <p:cNvSpPr/>
          <p:nvPr/>
        </p:nvSpPr>
        <p:spPr>
          <a:xfrm>
            <a:off x="3088699" y="3321235"/>
            <a:ext cx="695325" cy="1134341"/>
          </a:xfrm>
          <a:prstGeom prst="roundRect">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25" name="U-Turn Arrow 24"/>
          <p:cNvSpPr/>
          <p:nvPr/>
        </p:nvSpPr>
        <p:spPr>
          <a:xfrm>
            <a:off x="3297383" y="2195779"/>
            <a:ext cx="2376055" cy="914400"/>
          </a:xfrm>
          <a:prstGeom prst="uturnArrow">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black"/>
              </a:solidFill>
            </a:endParaRPr>
          </a:p>
        </p:txBody>
      </p:sp>
      <p:cxnSp>
        <p:nvCxnSpPr>
          <p:cNvPr id="26" name="Straight Arrow Connector 25"/>
          <p:cNvCxnSpPr/>
          <p:nvPr/>
        </p:nvCxnSpPr>
        <p:spPr>
          <a:xfrm>
            <a:off x="3848102" y="4269406"/>
            <a:ext cx="637308" cy="17684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485410" y="5438746"/>
            <a:ext cx="1343892" cy="5990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19598" y="6037828"/>
            <a:ext cx="2725881" cy="338554"/>
          </a:xfrm>
          <a:prstGeom prst="rect">
            <a:avLst/>
          </a:prstGeom>
          <a:noFill/>
        </p:spPr>
        <p:txBody>
          <a:bodyPr wrap="square" rtlCol="0">
            <a:spAutoFit/>
          </a:bodyPr>
          <a:lstStyle/>
          <a:p>
            <a:r>
              <a:rPr lang="en-US" sz="1600" dirty="0" smtClean="0">
                <a:solidFill>
                  <a:prstClr val="black"/>
                </a:solidFill>
              </a:rPr>
              <a:t>Physical Host 1</a:t>
            </a:r>
            <a:endParaRPr lang="en-US" sz="1600" dirty="0">
              <a:solidFill>
                <a:prstClr val="black"/>
              </a:solidFill>
            </a:endParaRPr>
          </a:p>
        </p:txBody>
      </p:sp>
      <p:sp>
        <p:nvSpPr>
          <p:cNvPr id="29" name="TextBox 28"/>
          <p:cNvSpPr txBox="1"/>
          <p:nvPr/>
        </p:nvSpPr>
        <p:spPr>
          <a:xfrm>
            <a:off x="5410203" y="6022004"/>
            <a:ext cx="2476500" cy="338554"/>
          </a:xfrm>
          <a:prstGeom prst="rect">
            <a:avLst/>
          </a:prstGeom>
          <a:noFill/>
        </p:spPr>
        <p:txBody>
          <a:bodyPr wrap="square" rtlCol="0">
            <a:spAutoFit/>
          </a:bodyPr>
          <a:lstStyle/>
          <a:p>
            <a:r>
              <a:rPr lang="en-US" sz="1600" dirty="0" smtClean="0">
                <a:solidFill>
                  <a:prstClr val="black"/>
                </a:solidFill>
              </a:rPr>
              <a:t>Physical Host 2</a:t>
            </a:r>
            <a:endParaRPr lang="en-US" sz="1600" dirty="0">
              <a:solidFill>
                <a:prstClr val="black"/>
              </a:solidFill>
            </a:endParaRPr>
          </a:p>
        </p:txBody>
      </p:sp>
      <p:sp>
        <p:nvSpPr>
          <p:cNvPr id="30" name="TextBox 29"/>
          <p:cNvSpPr txBox="1"/>
          <p:nvPr/>
        </p:nvSpPr>
        <p:spPr>
          <a:xfrm>
            <a:off x="1385454" y="3243075"/>
            <a:ext cx="1911929" cy="338554"/>
          </a:xfrm>
          <a:prstGeom prst="rect">
            <a:avLst/>
          </a:prstGeom>
          <a:noFill/>
        </p:spPr>
        <p:txBody>
          <a:bodyPr wrap="square" rtlCol="0">
            <a:spAutoFit/>
          </a:bodyPr>
          <a:lstStyle/>
          <a:p>
            <a:pPr algn="ctr"/>
            <a:r>
              <a:rPr lang="en-US" sz="1600" dirty="0" smtClean="0">
                <a:solidFill>
                  <a:prstClr val="black"/>
                </a:solidFill>
              </a:rPr>
              <a:t>HPC VM1</a:t>
            </a:r>
            <a:endParaRPr lang="en-US" sz="1600" dirty="0">
              <a:solidFill>
                <a:prstClr val="black"/>
              </a:solidFill>
            </a:endParaRPr>
          </a:p>
        </p:txBody>
      </p:sp>
      <p:sp>
        <p:nvSpPr>
          <p:cNvPr id="31" name="TextBox 30"/>
          <p:cNvSpPr txBox="1"/>
          <p:nvPr/>
        </p:nvSpPr>
        <p:spPr>
          <a:xfrm>
            <a:off x="5460770" y="3251887"/>
            <a:ext cx="1911929" cy="338554"/>
          </a:xfrm>
          <a:prstGeom prst="rect">
            <a:avLst/>
          </a:prstGeom>
          <a:noFill/>
        </p:spPr>
        <p:txBody>
          <a:bodyPr wrap="square" rtlCol="0">
            <a:spAutoFit/>
          </a:bodyPr>
          <a:lstStyle/>
          <a:p>
            <a:pPr algn="ctr"/>
            <a:r>
              <a:rPr lang="en-US" sz="1600" dirty="0" smtClean="0">
                <a:solidFill>
                  <a:prstClr val="black"/>
                </a:solidFill>
              </a:rPr>
              <a:t>HPC VM2</a:t>
            </a:r>
            <a:endParaRPr lang="en-US" sz="1600" dirty="0">
              <a:solidFill>
                <a:prstClr val="black"/>
              </a:solidFill>
            </a:endParaRPr>
          </a:p>
        </p:txBody>
      </p:sp>
      <p:sp>
        <p:nvSpPr>
          <p:cNvPr id="32" name="Slide Number Placeholder 3"/>
          <p:cNvSpPr>
            <a:spLocks noGrp="1"/>
          </p:cNvSpPr>
          <p:nvPr>
            <p:ph type="sldNum" sz="quarter" idx="15"/>
          </p:nvPr>
        </p:nvSpPr>
        <p:spPr>
          <a:xfrm>
            <a:off x="8129016" y="5734050"/>
            <a:ext cx="609600" cy="521208"/>
          </a:xfrm>
        </p:spPr>
        <p:txBody>
          <a:bodyPr/>
          <a:lstStyle/>
          <a:p>
            <a:fld id="{B6F15528-21DE-4FAA-801E-634DDDAF4B2B}" type="slidenum">
              <a:rPr lang="en-US" smtClean="0"/>
              <a:pPr/>
              <a:t>34</a:t>
            </a:fld>
            <a:endParaRPr lang="en-US" dirty="0"/>
          </a:p>
        </p:txBody>
      </p:sp>
    </p:spTree>
    <p:extLst>
      <p:ext uri="{BB962C8B-B14F-4D97-AF65-F5344CB8AC3E}">
        <p14:creationId xmlns:p14="http://schemas.microsoft.com/office/powerpoint/2010/main" val="1085935971"/>
      </p:ext>
    </p:extLst>
  </p:cSld>
  <p:clrMapOvr>
    <a:masterClrMapping/>
  </p:clrMapOvr>
  <p:transition spd="slow" advTm="58238"/>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467600" cy="731838"/>
          </a:xfrm>
        </p:spPr>
        <p:txBody>
          <a:bodyPr>
            <a:normAutofit/>
          </a:bodyPr>
          <a:lstStyle/>
          <a:p>
            <a:r>
              <a:rPr lang="en-US" dirty="0" smtClean="0"/>
              <a:t>Cloud-Aware Load Balancer</a:t>
            </a:r>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35</a:t>
            </a:fld>
            <a:endParaRPr lang="en-US" dirty="0"/>
          </a:p>
        </p:txBody>
      </p:sp>
      <p:sp>
        <p:nvSpPr>
          <p:cNvPr id="6" name="Rectangle 5"/>
          <p:cNvSpPr/>
          <p:nvPr/>
        </p:nvSpPr>
        <p:spPr>
          <a:xfrm>
            <a:off x="457200" y="2057402"/>
            <a:ext cx="8229600" cy="1200329"/>
          </a:xfrm>
          <a:prstGeom prst="rect">
            <a:avLst/>
          </a:prstGeom>
          <a:solidFill>
            <a:schemeClr val="accent1">
              <a:lumMod val="60000"/>
              <a:lumOff val="40000"/>
            </a:schemeClr>
          </a:solidFill>
        </p:spPr>
        <p:txBody>
          <a:bodyPr wrap="square">
            <a:spAutoFit/>
          </a:bodyPr>
          <a:lstStyle/>
          <a:p>
            <a:pPr>
              <a:buFont typeface="Arial" pitchFamily="34" charset="0"/>
              <a:buChar char="•"/>
            </a:pPr>
            <a:r>
              <a:rPr lang="en-US" sz="2400" dirty="0" smtClean="0"/>
              <a:t>CPU frequency estimation</a:t>
            </a:r>
          </a:p>
          <a:p>
            <a:pPr>
              <a:buFont typeface="Arial" pitchFamily="34" charset="0"/>
              <a:buChar char="•"/>
            </a:pPr>
            <a:r>
              <a:rPr lang="en-US" sz="2400" dirty="0" smtClean="0"/>
              <a:t>Periodic instrumentation of task times and interference </a:t>
            </a:r>
          </a:p>
          <a:p>
            <a:pPr>
              <a:buFont typeface="Arial" pitchFamily="34" charset="0"/>
              <a:buChar char="•"/>
            </a:pPr>
            <a:r>
              <a:rPr lang="en-US" sz="2400" dirty="0" smtClean="0"/>
              <a:t>Periodic task redistribution</a:t>
            </a:r>
            <a:endParaRPr lang="en-US" sz="2400" dirty="0"/>
          </a:p>
        </p:txBody>
      </p:sp>
    </p:spTree>
    <p:extLst>
      <p:ext uri="{BB962C8B-B14F-4D97-AF65-F5344CB8AC3E}">
        <p14:creationId xmlns:p14="http://schemas.microsoft.com/office/powerpoint/2010/main" val="324323470"/>
      </p:ext>
    </p:extLst>
  </p:cSld>
  <p:clrMapOvr>
    <a:masterClrMapping/>
  </p:clrMapOvr>
  <p:transition spd="slow" advTm="30642"/>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751" y="-152342"/>
            <a:ext cx="7467600" cy="1143000"/>
          </a:xfrm>
        </p:spPr>
        <p:txBody>
          <a:bodyPr/>
          <a:lstStyle/>
          <a:p>
            <a:r>
              <a:rPr lang="en-US" dirty="0" smtClean="0"/>
              <a:t>Load balancing approach</a:t>
            </a:r>
            <a:endParaRPr lang="en-US" dirty="0"/>
          </a:p>
        </p:txBody>
      </p:sp>
      <p:pic>
        <p:nvPicPr>
          <p:cNvPr id="5" name="Picture 4"/>
          <p:cNvPicPr>
            <a:picLocks noChangeAspect="1"/>
          </p:cNvPicPr>
          <p:nvPr/>
        </p:nvPicPr>
        <p:blipFill>
          <a:blip r:embed="rId3"/>
          <a:stretch>
            <a:fillRect/>
          </a:stretch>
        </p:blipFill>
        <p:spPr>
          <a:xfrm>
            <a:off x="4923726" y="4053280"/>
            <a:ext cx="2654300" cy="876300"/>
          </a:xfrm>
          <a:prstGeom prst="rect">
            <a:avLst/>
          </a:prstGeom>
        </p:spPr>
      </p:pic>
      <p:sp>
        <p:nvSpPr>
          <p:cNvPr id="7" name="TextBox 6"/>
          <p:cNvSpPr txBox="1"/>
          <p:nvPr/>
        </p:nvSpPr>
        <p:spPr>
          <a:xfrm>
            <a:off x="489009" y="1414818"/>
            <a:ext cx="3185593" cy="646331"/>
          </a:xfrm>
          <a:prstGeom prst="rect">
            <a:avLst/>
          </a:prstGeom>
          <a:noFill/>
        </p:spPr>
        <p:txBody>
          <a:bodyPr wrap="square" rtlCol="0">
            <a:spAutoFit/>
          </a:bodyPr>
          <a:lstStyle/>
          <a:p>
            <a:pPr algn="ctr"/>
            <a:r>
              <a:rPr lang="en-US" dirty="0" smtClean="0"/>
              <a:t>All processors should have load close to average load</a:t>
            </a:r>
            <a:endParaRPr lang="en-US" dirty="0"/>
          </a:p>
        </p:txBody>
      </p:sp>
      <p:sp>
        <p:nvSpPr>
          <p:cNvPr id="8" name="TextBox 7"/>
          <p:cNvSpPr txBox="1"/>
          <p:nvPr/>
        </p:nvSpPr>
        <p:spPr>
          <a:xfrm>
            <a:off x="489009" y="2934365"/>
            <a:ext cx="3458345" cy="646331"/>
          </a:xfrm>
          <a:prstGeom prst="rect">
            <a:avLst/>
          </a:prstGeom>
          <a:noFill/>
        </p:spPr>
        <p:txBody>
          <a:bodyPr wrap="square" rtlCol="0">
            <a:spAutoFit/>
          </a:bodyPr>
          <a:lstStyle/>
          <a:p>
            <a:pPr algn="ctr"/>
            <a:r>
              <a:rPr lang="en-US" dirty="0" smtClean="0"/>
              <a:t>Average load depends on task execution time and overhead</a:t>
            </a:r>
            <a:endParaRPr lang="en-US" dirty="0"/>
          </a:p>
        </p:txBody>
      </p:sp>
      <p:sp>
        <p:nvSpPr>
          <p:cNvPr id="9" name="TextBox 8"/>
          <p:cNvSpPr txBox="1"/>
          <p:nvPr/>
        </p:nvSpPr>
        <p:spPr>
          <a:xfrm>
            <a:off x="289754" y="4283249"/>
            <a:ext cx="4198252" cy="646331"/>
          </a:xfrm>
          <a:prstGeom prst="rect">
            <a:avLst/>
          </a:prstGeom>
          <a:noFill/>
        </p:spPr>
        <p:txBody>
          <a:bodyPr wrap="square" rtlCol="0">
            <a:spAutoFit/>
          </a:bodyPr>
          <a:lstStyle/>
          <a:p>
            <a:pPr algn="ctr"/>
            <a:r>
              <a:rPr lang="en-US" dirty="0" smtClean="0"/>
              <a:t>Overhead is the time processor is not executing tasks and not in idle mode.</a:t>
            </a:r>
            <a:endParaRPr lang="en-US" dirty="0"/>
          </a:p>
        </p:txBody>
      </p:sp>
      <p:sp>
        <p:nvSpPr>
          <p:cNvPr id="10" name="Rectangle 9"/>
          <p:cNvSpPr/>
          <p:nvPr/>
        </p:nvSpPr>
        <p:spPr>
          <a:xfrm>
            <a:off x="7110650" y="4283251"/>
            <a:ext cx="467377" cy="440851"/>
          </a:xfrm>
          <a:prstGeom prst="rect">
            <a:avLst/>
          </a:prstGeom>
          <a:solidFill>
            <a:srgbClr val="008000">
              <a:alpha val="14000"/>
            </a:srgb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6578054" y="4294447"/>
            <a:ext cx="318535" cy="440851"/>
          </a:xfrm>
          <a:prstGeom prst="rect">
            <a:avLst/>
          </a:prstGeom>
          <a:solidFill>
            <a:srgbClr val="3366FF">
              <a:alpha val="14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4488006" y="4929582"/>
            <a:ext cx="2051777" cy="646331"/>
          </a:xfrm>
          <a:prstGeom prst="rect">
            <a:avLst/>
          </a:prstGeom>
          <a:noFill/>
        </p:spPr>
        <p:txBody>
          <a:bodyPr wrap="square" rtlCol="0">
            <a:spAutoFit/>
          </a:bodyPr>
          <a:lstStyle/>
          <a:p>
            <a:pPr algn="ctr"/>
            <a:r>
              <a:rPr lang="en-US" dirty="0" smtClean="0">
                <a:solidFill>
                  <a:srgbClr val="3366FF"/>
                </a:solidFill>
              </a:rPr>
              <a:t>Charm++ LB database</a:t>
            </a:r>
            <a:endParaRPr lang="en-US" dirty="0">
              <a:solidFill>
                <a:srgbClr val="3366FF"/>
              </a:solidFill>
            </a:endParaRPr>
          </a:p>
        </p:txBody>
      </p:sp>
      <p:sp>
        <p:nvSpPr>
          <p:cNvPr id="13" name="TextBox 12"/>
          <p:cNvSpPr txBox="1"/>
          <p:nvPr/>
        </p:nvSpPr>
        <p:spPr>
          <a:xfrm>
            <a:off x="6620828" y="5040331"/>
            <a:ext cx="2051777" cy="646331"/>
          </a:xfrm>
          <a:prstGeom prst="rect">
            <a:avLst/>
          </a:prstGeom>
          <a:noFill/>
        </p:spPr>
        <p:txBody>
          <a:bodyPr wrap="square" rtlCol="0">
            <a:spAutoFit/>
          </a:bodyPr>
          <a:lstStyle/>
          <a:p>
            <a:pPr algn="ctr"/>
            <a:r>
              <a:rPr lang="en-US" dirty="0">
                <a:solidFill>
                  <a:srgbClr val="008000"/>
                </a:solidFill>
              </a:rPr>
              <a:t>f</a:t>
            </a:r>
            <a:r>
              <a:rPr lang="en-US" dirty="0" smtClean="0">
                <a:solidFill>
                  <a:srgbClr val="008000"/>
                </a:solidFill>
              </a:rPr>
              <a:t>rom /proc/stat file</a:t>
            </a:r>
            <a:endParaRPr lang="en-US" dirty="0">
              <a:solidFill>
                <a:srgbClr val="008000"/>
              </a:solidFill>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788"/>
          <a:stretch/>
        </p:blipFill>
        <p:spPr bwMode="auto">
          <a:xfrm>
            <a:off x="3544473" y="1374872"/>
            <a:ext cx="5102256" cy="784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081" y="2856831"/>
            <a:ext cx="4449256" cy="806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65881" y="4963386"/>
            <a:ext cx="6265923" cy="523220"/>
          </a:xfrm>
          <a:prstGeom prst="rect">
            <a:avLst/>
          </a:prstGeom>
        </p:spPr>
        <p:txBody>
          <a:bodyPr wrap="square">
            <a:spAutoFit/>
          </a:bodyPr>
          <a:lstStyle/>
          <a:p>
            <a:r>
              <a:rPr lang="en-US" sz="1400" dirty="0" smtClean="0"/>
              <a:t>T</a:t>
            </a:r>
            <a:r>
              <a:rPr lang="en-US" sz="1400" baseline="-25000" dirty="0" smtClean="0"/>
              <a:t>lb</a:t>
            </a:r>
            <a:r>
              <a:rPr lang="en-US" sz="1400" dirty="0" smtClean="0"/>
              <a:t>: wall </a:t>
            </a:r>
            <a:r>
              <a:rPr lang="en-US" sz="1400" dirty="0"/>
              <a:t>clock time between two load </a:t>
            </a:r>
            <a:r>
              <a:rPr lang="en-US" sz="1400" dirty="0" smtClean="0"/>
              <a:t>balancing  steps</a:t>
            </a:r>
            <a:r>
              <a:rPr lang="en-US" sz="1400" dirty="0"/>
              <a:t>, </a:t>
            </a:r>
            <a:endParaRPr lang="en-US" sz="1400" dirty="0" smtClean="0"/>
          </a:p>
          <a:p>
            <a:r>
              <a:rPr lang="en-US" sz="1400" dirty="0" smtClean="0"/>
              <a:t>T</a:t>
            </a:r>
            <a:r>
              <a:rPr lang="en-US" sz="1400" baseline="-25000" dirty="0" smtClean="0"/>
              <a:t>i</a:t>
            </a:r>
            <a:r>
              <a:rPr lang="en-US" sz="1400" dirty="0" smtClean="0"/>
              <a:t>: CPU </a:t>
            </a:r>
            <a:r>
              <a:rPr lang="en-US" sz="1400" dirty="0"/>
              <a:t>time consumed by task i on VCPU p</a:t>
            </a:r>
          </a:p>
        </p:txBody>
      </p:sp>
      <p:sp>
        <p:nvSpPr>
          <p:cNvPr id="15" name="Rectangle 14"/>
          <p:cNvSpPr/>
          <p:nvPr/>
        </p:nvSpPr>
        <p:spPr>
          <a:xfrm>
            <a:off x="5492466" y="566961"/>
            <a:ext cx="3236367" cy="738664"/>
          </a:xfrm>
          <a:prstGeom prst="rect">
            <a:avLst/>
          </a:prstGeom>
        </p:spPr>
        <p:txBody>
          <a:bodyPr wrap="square">
            <a:spAutoFit/>
          </a:bodyPr>
          <a:lstStyle/>
          <a:p>
            <a:r>
              <a:rPr lang="en-US" sz="1400" dirty="0" smtClean="0"/>
              <a:t>To get a </a:t>
            </a:r>
            <a:r>
              <a:rPr lang="en-US" sz="1400" dirty="0"/>
              <a:t>processor-independent</a:t>
            </a:r>
          </a:p>
          <a:p>
            <a:r>
              <a:rPr lang="en-US" sz="1400" dirty="0"/>
              <a:t>measure of task </a:t>
            </a:r>
            <a:r>
              <a:rPr lang="en-US" sz="1400" dirty="0" smtClean="0"/>
              <a:t>loads, normalize </a:t>
            </a:r>
            <a:r>
              <a:rPr lang="en-US" sz="1400" dirty="0"/>
              <a:t>the execution times to number of ticks </a:t>
            </a:r>
          </a:p>
        </p:txBody>
      </p:sp>
      <p:cxnSp>
        <p:nvCxnSpPr>
          <p:cNvPr id="17" name="Straight Arrow Connector 16"/>
          <p:cNvCxnSpPr/>
          <p:nvPr/>
        </p:nvCxnSpPr>
        <p:spPr>
          <a:xfrm flipH="1">
            <a:off x="7290591" y="1305625"/>
            <a:ext cx="179944" cy="461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578027" y="1305623"/>
            <a:ext cx="413487" cy="16287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Slide Number Placeholder 5"/>
          <p:cNvSpPr>
            <a:spLocks noGrp="1"/>
          </p:cNvSpPr>
          <p:nvPr>
            <p:ph type="sldNum" sz="quarter" idx="15"/>
          </p:nvPr>
        </p:nvSpPr>
        <p:spPr>
          <a:xfrm>
            <a:off x="8077200" y="5727192"/>
            <a:ext cx="609600" cy="521208"/>
          </a:xfrm>
        </p:spPr>
        <p:txBody>
          <a:bodyPr/>
          <a:lstStyle/>
          <a:p>
            <a:fld id="{B6F15528-21DE-4FAA-801E-634DDDAF4B2B}" type="slidenum">
              <a:rPr lang="en-US" smtClean="0"/>
              <a:pPr/>
              <a:t>36</a:t>
            </a:fld>
            <a:endParaRPr lang="en-US" dirty="0"/>
          </a:p>
        </p:txBody>
      </p:sp>
      <p:sp>
        <p:nvSpPr>
          <p:cNvPr id="4" name="Right Brace 3"/>
          <p:cNvSpPr/>
          <p:nvPr/>
        </p:nvSpPr>
        <p:spPr>
          <a:xfrm rot="5400000">
            <a:off x="5795033" y="889096"/>
            <a:ext cx="298795" cy="27998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006955299"/>
      </p:ext>
    </p:extLst>
  </p:cSld>
  <p:clrMapOvr>
    <a:masterClrMapping/>
  </p:clrMapOvr>
  <p:transition spd="slow" advTm="2943"/>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1814440" y="2057400"/>
            <a:ext cx="4281560" cy="2971800"/>
          </a:xfrm>
          <a:prstGeom prst="rect">
            <a:avLst/>
          </a:prstGeom>
          <a:noFill/>
          <a:ln w="9525">
            <a:noFill/>
            <a:miter lim="800000"/>
            <a:headEnd/>
            <a:tailEnd/>
          </a:ln>
          <a:effectLst/>
        </p:spPr>
      </p:pic>
      <p:sp>
        <p:nvSpPr>
          <p:cNvPr id="2" name="Title 1"/>
          <p:cNvSpPr>
            <a:spLocks noGrp="1"/>
          </p:cNvSpPr>
          <p:nvPr>
            <p:ph type="title"/>
          </p:nvPr>
        </p:nvSpPr>
        <p:spPr>
          <a:xfrm>
            <a:off x="381000" y="-304800"/>
            <a:ext cx="7467600" cy="1143000"/>
          </a:xfrm>
        </p:spPr>
        <p:txBody>
          <a:bodyPr>
            <a:normAutofit/>
          </a:bodyPr>
          <a:lstStyle/>
          <a:p>
            <a:r>
              <a:rPr lang="en-US" dirty="0" smtClean="0"/>
              <a:t>Results: Stencil3d</a:t>
            </a:r>
            <a:endParaRPr lang="en-US" dirty="0"/>
          </a:p>
        </p:txBody>
      </p:sp>
      <p:sp>
        <p:nvSpPr>
          <p:cNvPr id="6" name="Slide Number Placeholder 5"/>
          <p:cNvSpPr>
            <a:spLocks noGrp="1"/>
          </p:cNvSpPr>
          <p:nvPr>
            <p:ph type="sldNum" sz="quarter" idx="15"/>
          </p:nvPr>
        </p:nvSpPr>
        <p:spPr>
          <a:xfrm>
            <a:off x="8129016" y="5727192"/>
            <a:ext cx="609600" cy="521208"/>
          </a:xfrm>
        </p:spPr>
        <p:txBody>
          <a:bodyPr/>
          <a:lstStyle/>
          <a:p>
            <a:fld id="{B6F15528-21DE-4FAA-801E-634DDDAF4B2B}" type="slidenum">
              <a:rPr lang="en-US" smtClean="0"/>
              <a:pPr/>
              <a:t>37</a:t>
            </a:fld>
            <a:endParaRPr lang="en-US"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85617"/>
          <a:stretch>
            <a:fillRect/>
          </a:stretch>
        </p:blipFill>
        <p:spPr bwMode="auto">
          <a:xfrm>
            <a:off x="1376450" y="5096374"/>
            <a:ext cx="5481553" cy="524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1219200" y="5126026"/>
            <a:ext cx="815341" cy="261610"/>
          </a:xfrm>
          <a:prstGeom prst="rect">
            <a:avLst/>
          </a:prstGeom>
          <a:solidFill>
            <a:schemeClr val="bg1"/>
          </a:solidFill>
        </p:spPr>
        <p:txBody>
          <a:bodyPr wrap="square" rtlCol="0">
            <a:spAutoFit/>
          </a:bodyPr>
          <a:lstStyle/>
          <a:p>
            <a:endParaRPr lang="en-US" sz="1100" dirty="0"/>
          </a:p>
        </p:txBody>
      </p:sp>
      <p:sp>
        <p:nvSpPr>
          <p:cNvPr id="3" name="Rectangle 2"/>
          <p:cNvSpPr/>
          <p:nvPr/>
        </p:nvSpPr>
        <p:spPr>
          <a:xfrm>
            <a:off x="381003" y="5651107"/>
            <a:ext cx="7619999" cy="707886"/>
          </a:xfrm>
          <a:prstGeom prst="rect">
            <a:avLst/>
          </a:prstGeom>
          <a:solidFill>
            <a:schemeClr val="accent1">
              <a:lumMod val="60000"/>
              <a:lumOff val="40000"/>
            </a:schemeClr>
          </a:solidFill>
        </p:spPr>
        <p:txBody>
          <a:bodyPr wrap="square">
            <a:spAutoFit/>
          </a:bodyPr>
          <a:lstStyle/>
          <a:p>
            <a:r>
              <a:rPr lang="en-US" sz="2000" dirty="0" smtClean="0"/>
              <a:t>Periodically </a:t>
            </a:r>
            <a:r>
              <a:rPr lang="en-US" sz="2000" dirty="0"/>
              <a:t>measuring idle time and migrating load away from time-shared VMs works well in practice.</a:t>
            </a:r>
          </a:p>
        </p:txBody>
      </p:sp>
      <p:sp>
        <p:nvSpPr>
          <p:cNvPr id="4" name="Rectangle 3"/>
          <p:cNvSpPr/>
          <p:nvPr/>
        </p:nvSpPr>
        <p:spPr>
          <a:xfrm>
            <a:off x="385157" y="990600"/>
            <a:ext cx="8377847" cy="1523494"/>
          </a:xfrm>
          <a:prstGeom prst="rect">
            <a:avLst/>
          </a:prstGeom>
        </p:spPr>
        <p:txBody>
          <a:bodyPr wrap="square">
            <a:spAutoFit/>
          </a:bodyPr>
          <a:lstStyle/>
          <a:p>
            <a:pPr marL="285750" indent="-285750">
              <a:buFont typeface="Arial" pitchFamily="34" charset="0"/>
              <a:buChar char="•"/>
            </a:pPr>
            <a:r>
              <a:rPr lang="en-US" dirty="0"/>
              <a:t>OpenStack on Open Cirrus test </a:t>
            </a:r>
            <a:r>
              <a:rPr lang="en-US" dirty="0" smtClean="0"/>
              <a:t>bed (3 types of processors), KVM, </a:t>
            </a:r>
            <a:r>
              <a:rPr lang="en-US" i="1" dirty="0" smtClean="0"/>
              <a:t>virtio-net, </a:t>
            </a:r>
            <a:r>
              <a:rPr lang="en-US" dirty="0"/>
              <a:t>VMs: </a:t>
            </a:r>
            <a:r>
              <a:rPr lang="en-US" dirty="0" smtClean="0"/>
              <a:t>m1.small, </a:t>
            </a:r>
            <a:r>
              <a:rPr lang="en-US" dirty="0">
                <a:latin typeface="Courier New" pitchFamily="49" charset="0"/>
                <a:cs typeface="Courier New" pitchFamily="49" charset="0"/>
              </a:rPr>
              <a:t>vcpupin</a:t>
            </a:r>
            <a:r>
              <a:rPr lang="en-US" dirty="0"/>
              <a:t> </a:t>
            </a:r>
            <a:r>
              <a:rPr lang="en-US" dirty="0" smtClean="0"/>
              <a:t>for pinning VCPU to physical cores</a:t>
            </a:r>
            <a:endParaRPr lang="en-US" dirty="0"/>
          </a:p>
          <a:p>
            <a:pPr marL="285750" indent="-285750">
              <a:buFont typeface="Arial" pitchFamily="34" charset="0"/>
              <a:buChar char="•"/>
            </a:pPr>
            <a:r>
              <a:rPr lang="pt-BR" dirty="0" smtClean="0"/>
              <a:t>Sequential </a:t>
            </a:r>
            <a:r>
              <a:rPr lang="pt-BR" dirty="0"/>
              <a:t>NPB-FT </a:t>
            </a:r>
            <a:r>
              <a:rPr lang="en-US" dirty="0" smtClean="0"/>
              <a:t>as </a:t>
            </a:r>
            <a:r>
              <a:rPr lang="en-US" dirty="0" smtClean="0">
                <a:solidFill>
                  <a:srgbClr val="FF0000"/>
                </a:solidFill>
              </a:rPr>
              <a:t>interference</a:t>
            </a:r>
            <a:r>
              <a:rPr lang="en-US" dirty="0" smtClean="0"/>
              <a:t>, </a:t>
            </a:r>
            <a:r>
              <a:rPr lang="en-US" dirty="0"/>
              <a:t>Interfering VM pinned to one of the cores that the VMs of our parallel runs use</a:t>
            </a:r>
          </a:p>
          <a:p>
            <a:endParaRPr lang="en-US" dirty="0"/>
          </a:p>
        </p:txBody>
      </p:sp>
      <p:sp>
        <p:nvSpPr>
          <p:cNvPr id="5" name="Rectangle 4"/>
          <p:cNvSpPr/>
          <p:nvPr/>
        </p:nvSpPr>
        <p:spPr>
          <a:xfrm>
            <a:off x="3200400" y="2362202"/>
            <a:ext cx="1371600" cy="2329543"/>
          </a:xfrm>
          <a:prstGeom prst="rect">
            <a:avLst/>
          </a:prstGeom>
          <a:solidFill>
            <a:srgbClr val="FF0000">
              <a:alpha val="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60125" y="2717251"/>
            <a:ext cx="1665451" cy="369332"/>
          </a:xfrm>
          <a:prstGeom prst="rect">
            <a:avLst/>
          </a:prstGeom>
          <a:noFill/>
        </p:spPr>
        <p:txBody>
          <a:bodyPr wrap="square" rtlCol="0">
            <a:spAutoFit/>
          </a:bodyPr>
          <a:lstStyle/>
          <a:p>
            <a:r>
              <a:rPr lang="en-US" dirty="0" smtClean="0">
                <a:solidFill>
                  <a:srgbClr val="0070C0"/>
                </a:solidFill>
              </a:rPr>
              <a:t>Low is better</a:t>
            </a:r>
            <a:endParaRPr lang="en-US" dirty="0">
              <a:solidFill>
                <a:srgbClr val="0070C0"/>
              </a:solidFill>
            </a:endParaRPr>
          </a:p>
        </p:txBody>
      </p:sp>
      <p:sp>
        <p:nvSpPr>
          <p:cNvPr id="12" name="Up Arrow 11"/>
          <p:cNvSpPr/>
          <p:nvPr/>
        </p:nvSpPr>
        <p:spPr>
          <a:xfrm rot="10648792">
            <a:off x="928439" y="3262966"/>
            <a:ext cx="419100"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6276161" y="2394085"/>
            <a:ext cx="2198851" cy="646331"/>
          </a:xfrm>
          <a:prstGeom prst="rect">
            <a:avLst/>
          </a:prstGeom>
          <a:noFill/>
        </p:spPr>
        <p:txBody>
          <a:bodyPr wrap="square" rtlCol="0">
            <a:spAutoFit/>
          </a:bodyPr>
          <a:lstStyle/>
          <a:p>
            <a:r>
              <a:rPr lang="en-US" dirty="0" smtClean="0">
                <a:solidFill>
                  <a:srgbClr val="0070C0"/>
                </a:solidFill>
              </a:rPr>
              <a:t>Multi-tenancy </a:t>
            </a:r>
          </a:p>
          <a:p>
            <a:r>
              <a:rPr lang="en-US" dirty="0" smtClean="0">
                <a:solidFill>
                  <a:srgbClr val="0070C0"/>
                </a:solidFill>
              </a:rPr>
              <a:t>awareness</a:t>
            </a:r>
            <a:endParaRPr lang="en-US" dirty="0">
              <a:solidFill>
                <a:srgbClr val="0070C0"/>
              </a:solidFill>
            </a:endParaRPr>
          </a:p>
        </p:txBody>
      </p:sp>
      <p:sp>
        <p:nvSpPr>
          <p:cNvPr id="14" name="Right Brace 13"/>
          <p:cNvSpPr/>
          <p:nvPr/>
        </p:nvSpPr>
        <p:spPr>
          <a:xfrm>
            <a:off x="6096001" y="3733800"/>
            <a:ext cx="202571" cy="304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2"/>
              </a:solidFill>
            </a:endParaRPr>
          </a:p>
        </p:txBody>
      </p:sp>
      <p:sp>
        <p:nvSpPr>
          <p:cNvPr id="16" name="TextBox 15"/>
          <p:cNvSpPr txBox="1"/>
          <p:nvPr/>
        </p:nvSpPr>
        <p:spPr>
          <a:xfrm>
            <a:off x="6338913" y="3609229"/>
            <a:ext cx="2198851" cy="646331"/>
          </a:xfrm>
          <a:prstGeom prst="rect">
            <a:avLst/>
          </a:prstGeom>
          <a:noFill/>
        </p:spPr>
        <p:txBody>
          <a:bodyPr wrap="square" rtlCol="0">
            <a:spAutoFit/>
          </a:bodyPr>
          <a:lstStyle/>
          <a:p>
            <a:r>
              <a:rPr lang="en-US" dirty="0" smtClean="0">
                <a:solidFill>
                  <a:srgbClr val="0070C0"/>
                </a:solidFill>
              </a:rPr>
              <a:t>Heterogeneity</a:t>
            </a:r>
          </a:p>
          <a:p>
            <a:r>
              <a:rPr lang="en-US" dirty="0" smtClean="0">
                <a:solidFill>
                  <a:srgbClr val="0070C0"/>
                </a:solidFill>
              </a:rPr>
              <a:t>awareness</a:t>
            </a:r>
            <a:endParaRPr lang="en-US" dirty="0">
              <a:solidFill>
                <a:srgbClr val="0070C0"/>
              </a:solidFill>
            </a:endParaRPr>
          </a:p>
        </p:txBody>
      </p:sp>
      <p:cxnSp>
        <p:nvCxnSpPr>
          <p:cNvPr id="18" name="Straight Arrow Connector 17"/>
          <p:cNvCxnSpPr/>
          <p:nvPr/>
        </p:nvCxnSpPr>
        <p:spPr>
          <a:xfrm rot="10800000" flipV="1">
            <a:off x="4343401" y="2717250"/>
            <a:ext cx="1932763" cy="1016549"/>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233075"/>
      </p:ext>
    </p:extLst>
  </p:cSld>
  <p:clrMapOvr>
    <a:masterClrMapping/>
  </p:clrMapOvr>
  <p:transition spd="slow" advTm="92538"/>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467600" cy="1143000"/>
          </a:xfrm>
        </p:spPr>
        <p:txBody>
          <a:bodyPr/>
          <a:lstStyle/>
          <a:p>
            <a:r>
              <a:rPr lang="en-US" dirty="0" smtClean="0"/>
              <a:t>Results: Improvements by LB</a:t>
            </a:r>
            <a:endParaRPr lang="en-US" dirty="0"/>
          </a:p>
        </p:txBody>
      </p:sp>
      <p:sp>
        <p:nvSpPr>
          <p:cNvPr id="4" name="Slide Number Placeholder 3"/>
          <p:cNvSpPr>
            <a:spLocks noGrp="1"/>
          </p:cNvSpPr>
          <p:nvPr>
            <p:ph type="sldNum" sz="quarter" idx="15"/>
          </p:nvPr>
        </p:nvSpPr>
        <p:spPr>
          <a:xfrm>
            <a:off x="8129016" y="5727192"/>
            <a:ext cx="609600" cy="521208"/>
          </a:xfrm>
        </p:spPr>
        <p:txBody>
          <a:bodyPr/>
          <a:lstStyle/>
          <a:p>
            <a:fld id="{B6F15528-21DE-4FAA-801E-634DDDAF4B2B}" type="slidenum">
              <a:rPr lang="en-US" smtClean="0"/>
              <a:pPr/>
              <a:t>38</a:t>
            </a:fld>
            <a:endParaRPr lang="en-US" dirty="0"/>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035" t="5126" b="22616"/>
          <a:stretch/>
        </p:blipFill>
        <p:spPr bwMode="auto">
          <a:xfrm>
            <a:off x="1937659" y="1821941"/>
            <a:ext cx="4310743" cy="2620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91613" y="4565143"/>
            <a:ext cx="8271387" cy="646331"/>
          </a:xfrm>
          <a:prstGeom prst="rect">
            <a:avLst/>
          </a:prstGeom>
        </p:spPr>
        <p:txBody>
          <a:bodyPr wrap="square">
            <a:spAutoFit/>
          </a:bodyPr>
          <a:lstStyle/>
          <a:p>
            <a:r>
              <a:rPr lang="en-US" dirty="0" smtClean="0"/>
              <a:t>Heterogeneity </a:t>
            </a:r>
            <a:r>
              <a:rPr lang="en-US" dirty="0"/>
              <a:t>and Interference – </a:t>
            </a:r>
            <a:r>
              <a:rPr lang="en-US" dirty="0" smtClean="0"/>
              <a:t>one Slow </a:t>
            </a:r>
            <a:r>
              <a:rPr lang="en-US" dirty="0"/>
              <a:t>node, hence four Slow VMs, rest Fast, one </a:t>
            </a:r>
            <a:r>
              <a:rPr lang="en-US" dirty="0" smtClean="0"/>
              <a:t>interfering VM </a:t>
            </a:r>
            <a:r>
              <a:rPr lang="en-US" dirty="0"/>
              <a:t>(on a Fast core) which starts at iteration 50.</a:t>
            </a:r>
          </a:p>
        </p:txBody>
      </p:sp>
      <p:sp>
        <p:nvSpPr>
          <p:cNvPr id="9" name="TextBox 8"/>
          <p:cNvSpPr txBox="1"/>
          <p:nvPr/>
        </p:nvSpPr>
        <p:spPr>
          <a:xfrm>
            <a:off x="381000" y="3629919"/>
            <a:ext cx="685800" cy="215444"/>
          </a:xfrm>
          <a:prstGeom prst="rect">
            <a:avLst/>
          </a:prstGeom>
          <a:solidFill>
            <a:schemeClr val="bg1"/>
          </a:solidFill>
        </p:spPr>
        <p:txBody>
          <a:bodyPr wrap="square" rtlCol="0">
            <a:spAutoFit/>
          </a:bodyPr>
          <a:lstStyle/>
          <a:p>
            <a:endParaRPr lang="en-US" sz="800" dirty="0"/>
          </a:p>
        </p:txBody>
      </p:sp>
      <p:sp>
        <p:nvSpPr>
          <p:cNvPr id="10" name="TextBox 9"/>
          <p:cNvSpPr txBox="1"/>
          <p:nvPr/>
        </p:nvSpPr>
        <p:spPr>
          <a:xfrm>
            <a:off x="6246832" y="2426677"/>
            <a:ext cx="1665451" cy="369332"/>
          </a:xfrm>
          <a:prstGeom prst="rect">
            <a:avLst/>
          </a:prstGeom>
          <a:noFill/>
        </p:spPr>
        <p:txBody>
          <a:bodyPr wrap="square" rtlCol="0">
            <a:spAutoFit/>
          </a:bodyPr>
          <a:lstStyle/>
          <a:p>
            <a:r>
              <a:rPr lang="en-US" dirty="0" smtClean="0">
                <a:solidFill>
                  <a:srgbClr val="0070C0"/>
                </a:solidFill>
              </a:rPr>
              <a:t>High is better</a:t>
            </a:r>
            <a:endParaRPr lang="en-US" dirty="0">
              <a:solidFill>
                <a:srgbClr val="0070C0"/>
              </a:solidFill>
            </a:endParaRPr>
          </a:p>
        </p:txBody>
      </p:sp>
      <p:sp>
        <p:nvSpPr>
          <p:cNvPr id="11" name="Up Arrow 10"/>
          <p:cNvSpPr/>
          <p:nvPr/>
        </p:nvSpPr>
        <p:spPr>
          <a:xfrm>
            <a:off x="6660458" y="2796009"/>
            <a:ext cx="419100"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09600" y="5257800"/>
            <a:ext cx="7848600" cy="400110"/>
          </a:xfrm>
          <a:prstGeom prst="rect">
            <a:avLst/>
          </a:prstGeom>
          <a:solidFill>
            <a:schemeClr val="accent1">
              <a:lumMod val="60000"/>
              <a:lumOff val="40000"/>
            </a:schemeClr>
          </a:solidFill>
        </p:spPr>
        <p:txBody>
          <a:bodyPr wrap="square">
            <a:spAutoFit/>
          </a:bodyPr>
          <a:lstStyle/>
          <a:p>
            <a:r>
              <a:rPr lang="en-US" sz="2000" dirty="0" smtClean="0"/>
              <a:t>Up to 40% benefits, evaluated till 64 cores. Larger scale?</a:t>
            </a:r>
            <a:endParaRPr lang="en-US" sz="2000" dirty="0"/>
          </a:p>
        </p:txBody>
      </p:sp>
      <p:sp>
        <p:nvSpPr>
          <p:cNvPr id="13" name="Rectangle 12"/>
          <p:cNvSpPr/>
          <p:nvPr/>
        </p:nvSpPr>
        <p:spPr>
          <a:xfrm>
            <a:off x="304802" y="5791200"/>
            <a:ext cx="7772401" cy="523220"/>
          </a:xfrm>
          <a:prstGeom prst="rect">
            <a:avLst/>
          </a:prstGeom>
          <a:solidFill>
            <a:schemeClr val="accent4">
              <a:lumMod val="60000"/>
              <a:lumOff val="40000"/>
            </a:schemeClr>
          </a:solidFill>
        </p:spPr>
        <p:txBody>
          <a:bodyPr wrap="square">
            <a:spAutoFit/>
          </a:bodyPr>
          <a:lstStyle/>
          <a:p>
            <a:r>
              <a:rPr lang="en-US" sz="1400" dirty="0" smtClean="0"/>
              <a:t>A</a:t>
            </a:r>
            <a:r>
              <a:rPr lang="en-US" sz="1400" dirty="0"/>
              <a:t>. Gupta, O. Sarood, L. Kale, and D. Milojicic, “Improving HPC Application Performance in Cloud through Dynamic Load Balancing,” </a:t>
            </a:r>
            <a:r>
              <a:rPr lang="en-US" sz="1400" dirty="0" smtClean="0"/>
              <a:t>at </a:t>
            </a:r>
            <a:r>
              <a:rPr lang="en-US" sz="1400" dirty="0"/>
              <a:t>IEEE/ACM CCGRID ’13  </a:t>
            </a:r>
          </a:p>
        </p:txBody>
      </p:sp>
    </p:spTree>
    <p:extLst>
      <p:ext uri="{BB962C8B-B14F-4D97-AF65-F5344CB8AC3E}">
        <p14:creationId xmlns:p14="http://schemas.microsoft.com/office/powerpoint/2010/main" val="3317783746"/>
      </p:ext>
    </p:extLst>
  </p:cSld>
  <p:clrMapOvr>
    <a:masterClrMapping/>
  </p:clrMapOvr>
  <p:transition spd="slow" advTm="15492"/>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981202" y="1524000"/>
            <a:ext cx="5463945" cy="3852862"/>
          </a:xfrm>
          <a:prstGeom prst="rect">
            <a:avLst/>
          </a:prstGeom>
          <a:noFill/>
          <a:ln w="9525">
            <a:noFill/>
            <a:miter lim="800000"/>
            <a:headEnd/>
            <a:tailEnd/>
          </a:ln>
          <a:effectLst/>
        </p:spPr>
      </p:pic>
      <p:sp>
        <p:nvSpPr>
          <p:cNvPr id="3" name="Content Placeholder 2"/>
          <p:cNvSpPr>
            <a:spLocks noGrp="1"/>
          </p:cNvSpPr>
          <p:nvPr>
            <p:ph sz="quarter" idx="1"/>
          </p:nvPr>
        </p:nvSpPr>
        <p:spPr>
          <a:xfrm>
            <a:off x="457200" y="1600202"/>
            <a:ext cx="8382000" cy="4525963"/>
          </a:xfrm>
        </p:spPr>
        <p:txBody>
          <a:bodyPr>
            <a:normAutofit/>
          </a:bodyPr>
          <a:lstStyle/>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39</a:t>
            </a:fld>
            <a:endParaRPr lang="en-US" dirty="0"/>
          </a:p>
        </p:txBody>
      </p:sp>
      <p:sp>
        <p:nvSpPr>
          <p:cNvPr id="6" name="Title 1"/>
          <p:cNvSpPr txBox="1">
            <a:spLocks/>
          </p:cNvSpPr>
          <p:nvPr/>
        </p:nvSpPr>
        <p:spPr>
          <a:xfrm>
            <a:off x="457200" y="-152400"/>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Scalability Results on Distem Cloud</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sp>
        <p:nvSpPr>
          <p:cNvPr id="8" name="TextBox 7"/>
          <p:cNvSpPr txBox="1"/>
          <p:nvPr/>
        </p:nvSpPr>
        <p:spPr>
          <a:xfrm>
            <a:off x="685800" y="5369804"/>
            <a:ext cx="7315200" cy="707886"/>
          </a:xfrm>
          <a:prstGeom prst="rect">
            <a:avLst/>
          </a:prstGeom>
          <a:solidFill>
            <a:schemeClr val="accent1">
              <a:lumMod val="60000"/>
              <a:lumOff val="40000"/>
            </a:schemeClr>
          </a:solidFill>
        </p:spPr>
        <p:txBody>
          <a:bodyPr wrap="square" rtlCol="0">
            <a:spAutoFit/>
          </a:bodyPr>
          <a:lstStyle/>
          <a:p>
            <a:pPr lvl="1"/>
            <a:r>
              <a:rPr lang="en-US" sz="2000" dirty="0" smtClean="0"/>
              <a:t>Good scaling with runtime-triggered </a:t>
            </a:r>
            <a:r>
              <a:rPr lang="en-US" sz="2000" dirty="0" err="1" smtClean="0"/>
              <a:t>MetaLB</a:t>
            </a:r>
            <a:r>
              <a:rPr lang="en-US" sz="2000" dirty="0" smtClean="0"/>
              <a:t> </a:t>
            </a:r>
            <a:r>
              <a:rPr lang="en-US" sz="2000" dirty="0"/>
              <a:t>approach, </a:t>
            </a:r>
            <a:r>
              <a:rPr lang="en-US" sz="2000" dirty="0" err="1"/>
              <a:t>MetaLB</a:t>
            </a:r>
            <a:r>
              <a:rPr lang="en-US" sz="2000" dirty="0"/>
              <a:t>: Adaptive with low load balancing overhead </a:t>
            </a:r>
            <a:endParaRPr lang="en-US" sz="2000" dirty="0" smtClean="0"/>
          </a:p>
        </p:txBody>
      </p:sp>
      <p:sp>
        <p:nvSpPr>
          <p:cNvPr id="9" name="Rectangle 8"/>
          <p:cNvSpPr/>
          <p:nvPr/>
        </p:nvSpPr>
        <p:spPr>
          <a:xfrm>
            <a:off x="4419600" y="1524002"/>
            <a:ext cx="1219200" cy="307777"/>
          </a:xfrm>
          <a:prstGeom prst="rect">
            <a:avLst/>
          </a:prstGeom>
        </p:spPr>
        <p:txBody>
          <a:bodyPr wrap="square">
            <a:spAutoFit/>
          </a:bodyPr>
          <a:lstStyle/>
          <a:p>
            <a:r>
              <a:rPr lang="en-US" sz="1400" dirty="0" smtClean="0"/>
              <a:t>LeanMD</a:t>
            </a:r>
            <a:endParaRPr lang="en-US" sz="1400" dirty="0"/>
          </a:p>
        </p:txBody>
      </p:sp>
      <p:sp>
        <p:nvSpPr>
          <p:cNvPr id="10" name="TextBox 9"/>
          <p:cNvSpPr txBox="1"/>
          <p:nvPr/>
        </p:nvSpPr>
        <p:spPr>
          <a:xfrm>
            <a:off x="304801" y="2514601"/>
            <a:ext cx="1665451" cy="369332"/>
          </a:xfrm>
          <a:prstGeom prst="rect">
            <a:avLst/>
          </a:prstGeom>
          <a:noFill/>
        </p:spPr>
        <p:txBody>
          <a:bodyPr wrap="square" rtlCol="0">
            <a:spAutoFit/>
          </a:bodyPr>
          <a:lstStyle/>
          <a:p>
            <a:r>
              <a:rPr lang="en-US" dirty="0" smtClean="0">
                <a:solidFill>
                  <a:srgbClr val="0070C0"/>
                </a:solidFill>
              </a:rPr>
              <a:t>Low is better</a:t>
            </a:r>
            <a:endParaRPr lang="en-US" dirty="0">
              <a:solidFill>
                <a:srgbClr val="0070C0"/>
              </a:solidFill>
            </a:endParaRPr>
          </a:p>
        </p:txBody>
      </p:sp>
      <p:sp>
        <p:nvSpPr>
          <p:cNvPr id="11" name="Up Arrow 10"/>
          <p:cNvSpPr/>
          <p:nvPr/>
        </p:nvSpPr>
        <p:spPr>
          <a:xfrm rot="10648792">
            <a:off x="776038" y="3056901"/>
            <a:ext cx="419100"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9628924"/>
      </p:ext>
    </p:extLst>
  </p:cSld>
  <p:clrMapOvr>
    <a:masterClrMapping/>
  </p:clrMapOvr>
  <p:transition spd="slow" advTm="50354"/>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21EF063A-D55F-46A6-9045-9932BD3AAC31}" type="slidenum">
              <a:rPr lang="en-US" smtClean="0"/>
              <a:pPr>
                <a:defRPr/>
              </a:pPr>
              <a:t>4</a:t>
            </a:fld>
            <a:endParaRPr lang="en-US" dirty="0"/>
          </a:p>
        </p:txBody>
      </p:sp>
      <p:sp>
        <p:nvSpPr>
          <p:cNvPr id="5" name="Content Placeholder 4"/>
          <p:cNvSpPr>
            <a:spLocks noGrp="1"/>
          </p:cNvSpPr>
          <p:nvPr>
            <p:ph sz="quarter" idx="1"/>
          </p:nvPr>
        </p:nvSpPr>
        <p:spPr>
          <a:xfrm>
            <a:off x="762000" y="2441448"/>
            <a:ext cx="7467600" cy="4873752"/>
          </a:xfrm>
        </p:spPr>
        <p:txBody>
          <a:bodyPr>
            <a:normAutofit/>
          </a:bodyPr>
          <a:lstStyle/>
          <a:p>
            <a:pPr marL="0" indent="0" algn="ctr">
              <a:buNone/>
            </a:pPr>
            <a:r>
              <a:rPr lang="en-US" sz="4800" dirty="0" smtClean="0">
                <a:solidFill>
                  <a:srgbClr val="0070C0"/>
                </a:solidFill>
              </a:rPr>
              <a:t>What is Cloud Computing?</a:t>
            </a:r>
            <a:endParaRPr lang="en-US" sz="4800" dirty="0">
              <a:solidFill>
                <a:srgbClr val="0070C0"/>
              </a:solidFill>
            </a:endParaRPr>
          </a:p>
        </p:txBody>
      </p:sp>
      <p:sp>
        <p:nvSpPr>
          <p:cNvPr id="6" name="Title 5"/>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2233581409"/>
      </p:ext>
    </p:extLst>
  </p:cSld>
  <p:clrMapOvr>
    <a:masterClrMapping/>
  </p:clrMapOvr>
  <p:transition spd="slow" advTm="2145"/>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467600" cy="762000"/>
          </a:xfrm>
        </p:spPr>
        <p:txBody>
          <a:bodyPr>
            <a:normAutofit/>
          </a:bodyPr>
          <a:lstStyle/>
          <a:p>
            <a:r>
              <a:rPr lang="en-US" dirty="0" smtClean="0"/>
              <a:t>Outline</a:t>
            </a:r>
            <a:endParaRPr lang="en-US" dirty="0"/>
          </a:p>
        </p:txBody>
      </p:sp>
      <p:sp>
        <p:nvSpPr>
          <p:cNvPr id="3" name="Content Placeholder 2"/>
          <p:cNvSpPr>
            <a:spLocks noGrp="1"/>
          </p:cNvSpPr>
          <p:nvPr>
            <p:ph sz="quarter" idx="1"/>
          </p:nvPr>
        </p:nvSpPr>
        <p:spPr>
          <a:xfrm>
            <a:off x="457200" y="1143000"/>
            <a:ext cx="8534400" cy="5715000"/>
          </a:xfrm>
          <a:noFill/>
        </p:spPr>
        <p:txBody>
          <a:bodyPr>
            <a:normAutofit/>
          </a:bodyPr>
          <a:lstStyle/>
          <a:p>
            <a:r>
              <a:rPr lang="en-US" dirty="0" smtClean="0">
                <a:solidFill>
                  <a:schemeClr val="bg1">
                    <a:lumMod val="50000"/>
                  </a:schemeClr>
                </a:solidFill>
                <a:sym typeface="Wingdings"/>
              </a:rPr>
              <a:t>Performance analysis</a:t>
            </a:r>
          </a:p>
          <a:p>
            <a:pPr lvl="1"/>
            <a:r>
              <a:rPr lang="en-US" dirty="0" smtClean="0">
                <a:solidFill>
                  <a:schemeClr val="bg1">
                    <a:lumMod val="50000"/>
                  </a:schemeClr>
                </a:solidFill>
                <a:sym typeface="Wingdings"/>
              </a:rPr>
              <a:t>HPC cloud divide</a:t>
            </a:r>
          </a:p>
          <a:p>
            <a:r>
              <a:rPr lang="en-US" dirty="0" smtClean="0">
                <a:sym typeface="Wingdings"/>
              </a:rPr>
              <a:t>Bridging the gap between HPC and cloud</a:t>
            </a:r>
            <a:endParaRPr lang="en-US" dirty="0" smtClean="0"/>
          </a:p>
          <a:p>
            <a:pPr lvl="1"/>
            <a:r>
              <a:rPr lang="en-US" dirty="0" smtClean="0">
                <a:solidFill>
                  <a:schemeClr val="bg1">
                    <a:lumMod val="50000"/>
                  </a:schemeClr>
                </a:solidFill>
              </a:rPr>
              <a:t>HPC-aware clouds </a:t>
            </a:r>
          </a:p>
          <a:p>
            <a:pPr lvl="2"/>
            <a:r>
              <a:rPr lang="en-US" dirty="0" smtClean="0">
                <a:solidFill>
                  <a:schemeClr val="bg1">
                    <a:lumMod val="50000"/>
                  </a:schemeClr>
                </a:solidFill>
              </a:rPr>
              <a:t>Application-aware cloud scheduler and VM consolidation</a:t>
            </a:r>
          </a:p>
          <a:p>
            <a:pPr lvl="1"/>
            <a:r>
              <a:rPr lang="en-US" dirty="0" smtClean="0"/>
              <a:t>Cloud-aware HPC</a:t>
            </a:r>
          </a:p>
          <a:p>
            <a:pPr lvl="2"/>
            <a:r>
              <a:rPr lang="en-US" dirty="0" smtClean="0">
                <a:solidFill>
                  <a:schemeClr val="bg1">
                    <a:lumMod val="50000"/>
                  </a:schemeClr>
                </a:solidFill>
              </a:rPr>
              <a:t>Dynamic load balancing: improve HPC performance</a:t>
            </a:r>
          </a:p>
          <a:p>
            <a:pPr lvl="2"/>
            <a:r>
              <a:rPr lang="en-US" dirty="0" smtClean="0"/>
              <a:t>Parallel runtime for malleable jobs: improve utilization</a:t>
            </a:r>
          </a:p>
          <a:p>
            <a:r>
              <a:rPr lang="en-US" dirty="0" smtClean="0">
                <a:solidFill>
                  <a:schemeClr val="bg1">
                    <a:lumMod val="50000"/>
                  </a:schemeClr>
                </a:solidFill>
              </a:rPr>
              <a:t>Models, cost analysis and multiple platforms in cloud </a:t>
            </a:r>
          </a:p>
          <a:p>
            <a:r>
              <a:rPr lang="en-US" dirty="0" smtClean="0">
                <a:solidFill>
                  <a:schemeClr val="bg1">
                    <a:lumMod val="50000"/>
                  </a:schemeClr>
                </a:solidFill>
              </a:rPr>
              <a:t>Lessons, conclusions, impact, and future work</a:t>
            </a:r>
          </a:p>
          <a:p>
            <a:pPr lvl="1">
              <a:buNone/>
            </a:pPr>
            <a:r>
              <a:rPr lang="en-US" dirty="0">
                <a:solidFill>
                  <a:schemeClr val="bg1">
                    <a:lumMod val="50000"/>
                  </a:schemeClr>
                </a:solidFill>
              </a:rPr>
              <a:t>	</a:t>
            </a:r>
            <a:r>
              <a:rPr lang="en-US" dirty="0" smtClean="0">
                <a:solidFill>
                  <a:schemeClr val="bg1">
                    <a:lumMod val="50000"/>
                  </a:schemeClr>
                </a:solidFill>
              </a:rPr>
              <a:t>	</a:t>
            </a:r>
          </a:p>
        </p:txBody>
      </p:sp>
      <p:sp>
        <p:nvSpPr>
          <p:cNvPr id="4" name="Slide Number Placeholder 3"/>
          <p:cNvSpPr>
            <a:spLocks noGrp="1"/>
          </p:cNvSpPr>
          <p:nvPr>
            <p:ph type="sldNum" sz="quarter" idx="15"/>
          </p:nvPr>
        </p:nvSpPr>
        <p:spPr/>
        <p:txBody>
          <a:bodyPr/>
          <a:lstStyle/>
          <a:p>
            <a:fld id="{B6F15528-21DE-4FAA-801E-634DDDAF4B2B}" type="slidenum">
              <a:rPr lang="en-US" smtClean="0"/>
              <a:pPr/>
              <a:t>40</a:t>
            </a:fld>
            <a:endParaRPr lang="en-US" dirty="0"/>
          </a:p>
        </p:txBody>
      </p:sp>
      <p:sp>
        <p:nvSpPr>
          <p:cNvPr id="5" name="Right Arrow 4"/>
          <p:cNvSpPr/>
          <p:nvPr/>
        </p:nvSpPr>
        <p:spPr>
          <a:xfrm>
            <a:off x="762000" y="38862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1082559"/>
      </p:ext>
    </p:extLst>
  </p:cSld>
  <p:clrMapOvr>
    <a:masterClrMapping/>
  </p:clrMapOvr>
  <p:transition spd="slow" advTm="1539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r>
              <a:rPr lang="en-US" dirty="0" smtClean="0"/>
              <a:t>Malleable Parallel Jobs</a:t>
            </a:r>
            <a:endParaRPr lang="en-US" dirty="0"/>
          </a:p>
        </p:txBody>
      </p:sp>
      <p:sp>
        <p:nvSpPr>
          <p:cNvPr id="3" name="Content Placeholder 2"/>
          <p:cNvSpPr>
            <a:spLocks noGrp="1"/>
          </p:cNvSpPr>
          <p:nvPr>
            <p:ph sz="quarter" idx="1"/>
          </p:nvPr>
        </p:nvSpPr>
        <p:spPr>
          <a:xfrm>
            <a:off x="457200" y="1219200"/>
            <a:ext cx="8382000" cy="4953000"/>
          </a:xfrm>
        </p:spPr>
        <p:txBody>
          <a:bodyPr/>
          <a:lstStyle/>
          <a:p>
            <a:r>
              <a:rPr lang="en-US" dirty="0" smtClean="0"/>
              <a:t>Dynamic shrink/expand number of processors</a:t>
            </a:r>
          </a:p>
          <a:p>
            <a:r>
              <a:rPr lang="en-US" dirty="0" smtClean="0"/>
              <a:t>Twofold merit in the context of cloud computing. </a:t>
            </a:r>
          </a:p>
          <a:p>
            <a:pPr lvl="1"/>
            <a:r>
              <a:rPr lang="en-US" dirty="0" smtClean="0"/>
              <a:t>Cloud provider perspective</a:t>
            </a:r>
          </a:p>
          <a:p>
            <a:pPr lvl="2"/>
            <a:r>
              <a:rPr lang="en-US" sz="1800" dirty="0" smtClean="0"/>
              <a:t>Better system utilization, response time, and throughput</a:t>
            </a:r>
          </a:p>
          <a:p>
            <a:pPr lvl="2"/>
            <a:r>
              <a:rPr lang="en-US" sz="1800" dirty="0" smtClean="0"/>
              <a:t>Honor job priorities</a:t>
            </a:r>
            <a:endParaRPr lang="en-US" dirty="0" smtClean="0"/>
          </a:p>
          <a:p>
            <a:pPr lvl="1"/>
            <a:r>
              <a:rPr lang="en-US" dirty="0" smtClean="0"/>
              <a:t>Cloud user perspective:</a:t>
            </a:r>
          </a:p>
          <a:p>
            <a:pPr lvl="2"/>
            <a:r>
              <a:rPr lang="en-US" dirty="0" smtClean="0"/>
              <a:t>Dynamic pricing offered by cloud providers, such as Amazon EC2 </a:t>
            </a:r>
          </a:p>
          <a:p>
            <a:pPr lvl="2"/>
            <a:r>
              <a:rPr lang="en-US" dirty="0" smtClean="0"/>
              <a:t>Better value for the money spent based on priorities and deadlines</a:t>
            </a:r>
          </a:p>
          <a:p>
            <a:r>
              <a:rPr lang="en-US" dirty="0" smtClean="0"/>
              <a:t>Applicable beyond clouds</a:t>
            </a:r>
          </a:p>
          <a:p>
            <a:endParaRPr lang="en-US" dirty="0" smtClean="0"/>
          </a:p>
          <a:p>
            <a:pPr lvl="2"/>
            <a:endParaRPr lang="en-US" sz="1800" dirty="0" smtClean="0"/>
          </a:p>
          <a:p>
            <a:endParaRPr lang="en-US" sz="2400" dirty="0"/>
          </a:p>
        </p:txBody>
      </p:sp>
      <p:sp>
        <p:nvSpPr>
          <p:cNvPr id="4" name="Slide Number Placeholder 3"/>
          <p:cNvSpPr>
            <a:spLocks noGrp="1"/>
          </p:cNvSpPr>
          <p:nvPr>
            <p:ph type="sldNum" sz="quarter" idx="4294967295"/>
          </p:nvPr>
        </p:nvSpPr>
        <p:spPr>
          <a:xfrm>
            <a:off x="8129588" y="5734051"/>
            <a:ext cx="609600" cy="520700"/>
          </a:xfrm>
          <a:prstGeom prst="rect">
            <a:avLst/>
          </a:prstGeom>
        </p:spPr>
        <p:txBody>
          <a:bodyPr/>
          <a:lstStyle/>
          <a:p>
            <a:pPr>
              <a:defRPr/>
            </a:pPr>
            <a:fld id="{21EF063A-D55F-46A6-9045-9932BD3AAC31}" type="slidenum">
              <a:rPr lang="en-US" smtClean="0"/>
              <a:pPr>
                <a:defRPr/>
              </a:pPr>
              <a:t>41</a:t>
            </a:fld>
            <a:endParaRPr lang="en-US" dirty="0"/>
          </a:p>
        </p:txBody>
      </p:sp>
      <p:sp>
        <p:nvSpPr>
          <p:cNvPr id="5" name="TextBox 4"/>
          <p:cNvSpPr txBox="1"/>
          <p:nvPr/>
        </p:nvSpPr>
        <p:spPr>
          <a:xfrm>
            <a:off x="609600" y="5385139"/>
            <a:ext cx="7391400" cy="707886"/>
          </a:xfrm>
          <a:prstGeom prst="rect">
            <a:avLst/>
          </a:prstGeom>
          <a:solidFill>
            <a:srgbClr val="FE8637">
              <a:lumMod val="60000"/>
              <a:lumOff val="40000"/>
            </a:srgbClr>
          </a:solidFill>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Century Schoolbook" pitchFamily="18" charset="0"/>
              </a:rPr>
              <a:t>Malleable jobs have tremendous but</a:t>
            </a:r>
            <a:r>
              <a:rPr kumimoji="0" lang="en-US" sz="2000" b="0" i="0" u="none" strike="noStrike" kern="0" cap="none" spc="0" normalizeH="0" noProof="0" dirty="0" smtClean="0">
                <a:ln>
                  <a:noFill/>
                </a:ln>
                <a:solidFill>
                  <a:sysClr val="windowText" lastClr="000000"/>
                </a:solidFill>
                <a:effectLst/>
                <a:uLnTx/>
                <a:uFillTx/>
                <a:latin typeface="Century Schoolbook" pitchFamily="18" charset="0"/>
              </a:rPr>
              <a:t> unrealized</a:t>
            </a:r>
            <a:r>
              <a:rPr kumimoji="0" lang="en-US" sz="2000" b="0" i="0" u="none" strike="noStrike" kern="0" cap="none" spc="0" normalizeH="0" baseline="0" noProof="0" dirty="0" smtClean="0">
                <a:ln>
                  <a:noFill/>
                </a:ln>
                <a:solidFill>
                  <a:sysClr val="windowText" lastClr="000000"/>
                </a:solidFill>
                <a:effectLst/>
                <a:uLnTx/>
                <a:uFillTx/>
                <a:latin typeface="Century Schoolbook" pitchFamily="18" charset="0"/>
              </a:rPr>
              <a:t> potential, </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Century Schoolbook" pitchFamily="18" charset="0"/>
              </a:rPr>
              <a:t>What do we need to enable</a:t>
            </a:r>
            <a:r>
              <a:rPr kumimoji="0" lang="en-US" sz="2000" b="0" i="0" u="none" strike="noStrike" kern="0" cap="none" spc="0" normalizeH="0" noProof="0" dirty="0" smtClean="0">
                <a:ln>
                  <a:noFill/>
                </a:ln>
                <a:solidFill>
                  <a:sysClr val="windowText" lastClr="000000"/>
                </a:solidFill>
                <a:effectLst/>
                <a:uLnTx/>
                <a:uFillTx/>
                <a:latin typeface="Century Schoolbook" pitchFamily="18" charset="0"/>
              </a:rPr>
              <a:t> malleable HPC jobs?</a:t>
            </a:r>
            <a:endParaRPr kumimoji="0" lang="en-US" sz="2000" b="0" i="0" u="none" strike="noStrike" kern="0" cap="none" spc="0" normalizeH="0" baseline="0" noProof="0" dirty="0" smtClean="0">
              <a:ln>
                <a:noFill/>
              </a:ln>
              <a:solidFill>
                <a:sysClr val="windowText" lastClr="000000"/>
              </a:solidFill>
              <a:effectLst/>
              <a:uLnTx/>
              <a:uFillTx/>
              <a:latin typeface="Century Schoolbook" pitchFamily="18" charset="0"/>
            </a:endParaRPr>
          </a:p>
        </p:txBody>
      </p:sp>
    </p:spTree>
    <p:custDataLst>
      <p:tags r:id="rId1"/>
    </p:custDataLst>
    <p:extLst>
      <p:ext uri="{BB962C8B-B14F-4D97-AF65-F5344CB8AC3E}">
        <p14:creationId xmlns:p14="http://schemas.microsoft.com/office/powerpoint/2010/main" val="2597758069"/>
      </p:ext>
    </p:extLst>
  </p:cSld>
  <p:clrMapOvr>
    <a:masterClrMapping/>
  </p:clrMapOvr>
  <p:transition spd="slow" advTm="9309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1000"/>
                                        <p:tgtEl>
                                          <p:spTgt spid="3">
                                            <p:txEl>
                                              <p:pRg st="2" end="2"/>
                                            </p:txEl>
                                          </p:spTgt>
                                        </p:tgtEl>
                                      </p:cBhvr>
                                    </p:animEffect>
                                    <p:anim calcmode="lin" valueType="num">
                                      <p:cBhvr>
                                        <p:cTn id="3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787525"/>
            <a:ext cx="1905000" cy="289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Verdana" pitchFamily="34" charset="0"/>
              <a:ea typeface="Verdana" pitchFamily="34" charset="0"/>
              <a:cs typeface="Verdana" pitchFamily="34" charset="0"/>
            </a:endParaRPr>
          </a:p>
        </p:txBody>
      </p:sp>
      <p:sp>
        <p:nvSpPr>
          <p:cNvPr id="5" name="Rectangle 4"/>
          <p:cNvSpPr/>
          <p:nvPr/>
        </p:nvSpPr>
        <p:spPr>
          <a:xfrm>
            <a:off x="3276600" y="1787525"/>
            <a:ext cx="1905000" cy="289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Verdana" pitchFamily="34" charset="0"/>
              <a:ea typeface="Verdana" pitchFamily="34" charset="0"/>
              <a:cs typeface="Verdana" pitchFamily="34" charset="0"/>
            </a:endParaRPr>
          </a:p>
        </p:txBody>
      </p:sp>
      <p:sp>
        <p:nvSpPr>
          <p:cNvPr id="6" name="Rectangle 5"/>
          <p:cNvSpPr/>
          <p:nvPr/>
        </p:nvSpPr>
        <p:spPr>
          <a:xfrm>
            <a:off x="6934200" y="1787525"/>
            <a:ext cx="1905000" cy="289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Verdana" pitchFamily="34" charset="0"/>
              <a:ea typeface="Verdana" pitchFamily="34" charset="0"/>
              <a:cs typeface="Verdana" pitchFamily="34" charset="0"/>
            </a:endParaRPr>
          </a:p>
        </p:txBody>
      </p:sp>
      <p:sp>
        <p:nvSpPr>
          <p:cNvPr id="4101" name="TextBox 6"/>
          <p:cNvSpPr txBox="1">
            <a:spLocks noChangeArrowheads="1"/>
          </p:cNvSpPr>
          <p:nvPr/>
        </p:nvSpPr>
        <p:spPr bwMode="auto">
          <a:xfrm>
            <a:off x="381000" y="2854325"/>
            <a:ext cx="1752600" cy="923925"/>
          </a:xfrm>
          <a:prstGeom prst="rect">
            <a:avLst/>
          </a:prstGeom>
          <a:noFill/>
          <a:ln w="9525">
            <a:noFill/>
            <a:miter lim="800000"/>
            <a:headEnd/>
            <a:tailEnd/>
          </a:ln>
        </p:spPr>
        <p:txBody>
          <a:bodyPr>
            <a:spAutoFit/>
          </a:bodyPr>
          <a:lstStyle/>
          <a:p>
            <a:pPr algn="ctr"/>
            <a:endParaRPr lang="en-US">
              <a:latin typeface="Verdana" pitchFamily="34" charset="0"/>
            </a:endParaRPr>
          </a:p>
          <a:p>
            <a:pPr algn="ctr"/>
            <a:r>
              <a:rPr lang="en-US">
                <a:latin typeface="Verdana" pitchFamily="34" charset="0"/>
              </a:rPr>
              <a:t>Scheduling Policy Engine</a:t>
            </a:r>
          </a:p>
        </p:txBody>
      </p:sp>
      <p:sp>
        <p:nvSpPr>
          <p:cNvPr id="4102" name="TextBox 9"/>
          <p:cNvSpPr txBox="1">
            <a:spLocks noChangeArrowheads="1"/>
          </p:cNvSpPr>
          <p:nvPr/>
        </p:nvSpPr>
        <p:spPr bwMode="auto">
          <a:xfrm>
            <a:off x="381000" y="2168527"/>
            <a:ext cx="1752600" cy="369332"/>
          </a:xfrm>
          <a:prstGeom prst="rect">
            <a:avLst/>
          </a:prstGeom>
          <a:noFill/>
          <a:ln w="9525">
            <a:noFill/>
            <a:miter lim="800000"/>
            <a:headEnd/>
            <a:tailEnd/>
          </a:ln>
        </p:spPr>
        <p:txBody>
          <a:bodyPr>
            <a:spAutoFit/>
          </a:bodyPr>
          <a:lstStyle/>
          <a:p>
            <a:pPr algn="ctr"/>
            <a:r>
              <a:rPr lang="en-US">
                <a:latin typeface="Verdana" pitchFamily="34" charset="0"/>
              </a:rPr>
              <a:t>Job Queue</a:t>
            </a:r>
          </a:p>
        </p:txBody>
      </p:sp>
      <p:sp>
        <p:nvSpPr>
          <p:cNvPr id="4103" name="TextBox 10"/>
          <p:cNvSpPr txBox="1">
            <a:spLocks noChangeArrowheads="1"/>
          </p:cNvSpPr>
          <p:nvPr/>
        </p:nvSpPr>
        <p:spPr bwMode="auto">
          <a:xfrm>
            <a:off x="-914400" y="1101725"/>
            <a:ext cx="3962400" cy="369332"/>
          </a:xfrm>
          <a:prstGeom prst="rect">
            <a:avLst/>
          </a:prstGeom>
          <a:noFill/>
          <a:ln w="9525">
            <a:noFill/>
            <a:miter lim="800000"/>
            <a:headEnd/>
            <a:tailEnd/>
          </a:ln>
        </p:spPr>
        <p:txBody>
          <a:bodyPr>
            <a:spAutoFit/>
          </a:bodyPr>
          <a:lstStyle/>
          <a:p>
            <a:pPr algn="ctr"/>
            <a:r>
              <a:rPr lang="en-US">
                <a:latin typeface="Verdana" pitchFamily="34" charset="0"/>
              </a:rPr>
              <a:t>New Jobs</a:t>
            </a:r>
          </a:p>
        </p:txBody>
      </p:sp>
      <p:sp>
        <p:nvSpPr>
          <p:cNvPr id="4104" name="TextBox 11"/>
          <p:cNvSpPr txBox="1">
            <a:spLocks noChangeArrowheads="1"/>
          </p:cNvSpPr>
          <p:nvPr/>
        </p:nvSpPr>
        <p:spPr bwMode="auto">
          <a:xfrm>
            <a:off x="228600" y="4835526"/>
            <a:ext cx="2362200" cy="769441"/>
          </a:xfrm>
          <a:prstGeom prst="rect">
            <a:avLst/>
          </a:prstGeom>
          <a:noFill/>
          <a:ln w="9525">
            <a:noFill/>
            <a:miter lim="800000"/>
            <a:headEnd/>
            <a:tailEnd/>
          </a:ln>
        </p:spPr>
        <p:txBody>
          <a:bodyPr>
            <a:spAutoFit/>
          </a:bodyPr>
          <a:lstStyle/>
          <a:p>
            <a:pPr algn="ctr"/>
            <a:r>
              <a:rPr lang="en-US" sz="2200">
                <a:latin typeface="Verdana" pitchFamily="34" charset="0"/>
              </a:rPr>
              <a:t>Adaptive</a:t>
            </a:r>
          </a:p>
          <a:p>
            <a:pPr algn="ctr"/>
            <a:r>
              <a:rPr lang="en-US" sz="2200">
                <a:latin typeface="Verdana" pitchFamily="34" charset="0"/>
              </a:rPr>
              <a:t> Job Scheduler</a:t>
            </a:r>
          </a:p>
        </p:txBody>
      </p:sp>
      <p:sp>
        <p:nvSpPr>
          <p:cNvPr id="4105" name="TextBox 12"/>
          <p:cNvSpPr txBox="1">
            <a:spLocks noChangeArrowheads="1"/>
          </p:cNvSpPr>
          <p:nvPr/>
        </p:nvSpPr>
        <p:spPr bwMode="auto">
          <a:xfrm>
            <a:off x="2590800" y="4835526"/>
            <a:ext cx="3352800" cy="769441"/>
          </a:xfrm>
          <a:prstGeom prst="rect">
            <a:avLst/>
          </a:prstGeom>
          <a:noFill/>
          <a:ln w="9525">
            <a:noFill/>
            <a:miter lim="800000"/>
            <a:headEnd/>
            <a:tailEnd/>
          </a:ln>
        </p:spPr>
        <p:txBody>
          <a:bodyPr>
            <a:spAutoFit/>
          </a:bodyPr>
          <a:lstStyle/>
          <a:p>
            <a:pPr algn="ctr"/>
            <a:r>
              <a:rPr lang="en-US" sz="2200" b="1">
                <a:latin typeface="Verdana" pitchFamily="34" charset="0"/>
              </a:rPr>
              <a:t>Adaptive </a:t>
            </a:r>
          </a:p>
          <a:p>
            <a:pPr algn="ctr"/>
            <a:r>
              <a:rPr lang="en-US" sz="2200" b="1">
                <a:latin typeface="Verdana" pitchFamily="34" charset="0"/>
              </a:rPr>
              <a:t>Resource Manager</a:t>
            </a:r>
          </a:p>
        </p:txBody>
      </p:sp>
      <p:sp>
        <p:nvSpPr>
          <p:cNvPr id="4106" name="TextBox 13"/>
          <p:cNvSpPr txBox="1">
            <a:spLocks noChangeArrowheads="1"/>
          </p:cNvSpPr>
          <p:nvPr/>
        </p:nvSpPr>
        <p:spPr bwMode="auto">
          <a:xfrm>
            <a:off x="5562600" y="4759326"/>
            <a:ext cx="3886200" cy="1107996"/>
          </a:xfrm>
          <a:prstGeom prst="rect">
            <a:avLst/>
          </a:prstGeom>
          <a:noFill/>
          <a:ln w="9525">
            <a:noFill/>
            <a:miter lim="800000"/>
            <a:headEnd/>
            <a:tailEnd/>
          </a:ln>
        </p:spPr>
        <p:txBody>
          <a:bodyPr>
            <a:spAutoFit/>
          </a:bodyPr>
          <a:lstStyle/>
          <a:p>
            <a:pPr algn="ctr"/>
            <a:r>
              <a:rPr lang="en-US" sz="2200" b="1">
                <a:latin typeface="Verdana" pitchFamily="34" charset="0"/>
              </a:rPr>
              <a:t>Adaptive/Malleable Parallel Runtime System</a:t>
            </a:r>
          </a:p>
        </p:txBody>
      </p:sp>
      <p:sp>
        <p:nvSpPr>
          <p:cNvPr id="4107" name="TextBox 14"/>
          <p:cNvSpPr txBox="1">
            <a:spLocks noChangeArrowheads="1"/>
          </p:cNvSpPr>
          <p:nvPr/>
        </p:nvSpPr>
        <p:spPr bwMode="auto">
          <a:xfrm>
            <a:off x="3352800" y="2092325"/>
            <a:ext cx="1752600" cy="646331"/>
          </a:xfrm>
          <a:prstGeom prst="rect">
            <a:avLst/>
          </a:prstGeom>
          <a:noFill/>
          <a:ln w="9525">
            <a:noFill/>
            <a:miter lim="800000"/>
            <a:headEnd/>
            <a:tailEnd/>
          </a:ln>
        </p:spPr>
        <p:txBody>
          <a:bodyPr>
            <a:spAutoFit/>
          </a:bodyPr>
          <a:lstStyle/>
          <a:p>
            <a:pPr algn="ctr"/>
            <a:r>
              <a:rPr lang="en-US">
                <a:latin typeface="Verdana" pitchFamily="34" charset="0"/>
              </a:rPr>
              <a:t>Node Scheduler</a:t>
            </a:r>
          </a:p>
        </p:txBody>
      </p:sp>
      <p:cxnSp>
        <p:nvCxnSpPr>
          <p:cNvPr id="18" name="Straight Arrow Connector 17"/>
          <p:cNvCxnSpPr/>
          <p:nvPr/>
        </p:nvCxnSpPr>
        <p:spPr>
          <a:xfrm>
            <a:off x="2362200" y="3082926"/>
            <a:ext cx="838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257800" y="3082926"/>
            <a:ext cx="1600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110" name="TextBox 20"/>
          <p:cNvSpPr txBox="1">
            <a:spLocks noChangeArrowheads="1"/>
          </p:cNvSpPr>
          <p:nvPr/>
        </p:nvSpPr>
        <p:spPr bwMode="auto">
          <a:xfrm>
            <a:off x="4419600" y="1863727"/>
            <a:ext cx="3048000" cy="1200329"/>
          </a:xfrm>
          <a:prstGeom prst="rect">
            <a:avLst/>
          </a:prstGeom>
          <a:noFill/>
          <a:ln w="9525">
            <a:noFill/>
            <a:miter lim="800000"/>
            <a:headEnd/>
            <a:tailEnd/>
          </a:ln>
        </p:spPr>
        <p:txBody>
          <a:bodyPr>
            <a:spAutoFit/>
          </a:bodyPr>
          <a:lstStyle/>
          <a:p>
            <a:pPr algn="ctr"/>
            <a:r>
              <a:rPr lang="en-US">
                <a:latin typeface="Verdana" pitchFamily="34" charset="0"/>
              </a:rPr>
              <a:t>Launch </a:t>
            </a:r>
          </a:p>
          <a:p>
            <a:pPr algn="ctr"/>
            <a:r>
              <a:rPr lang="en-US">
                <a:latin typeface="Verdana" pitchFamily="34" charset="0"/>
              </a:rPr>
              <a:t>Monitor</a:t>
            </a:r>
          </a:p>
          <a:p>
            <a:pPr algn="ctr"/>
            <a:r>
              <a:rPr lang="en-US" b="1">
                <a:latin typeface="Verdana" pitchFamily="34" charset="0"/>
              </a:rPr>
              <a:t>Shrink</a:t>
            </a:r>
          </a:p>
          <a:p>
            <a:pPr algn="ctr"/>
            <a:r>
              <a:rPr lang="en-US" b="1">
                <a:latin typeface="Verdana" pitchFamily="34" charset="0"/>
              </a:rPr>
              <a:t>Expand</a:t>
            </a:r>
          </a:p>
        </p:txBody>
      </p:sp>
      <p:cxnSp>
        <p:nvCxnSpPr>
          <p:cNvPr id="22" name="Straight Arrow Connector 21"/>
          <p:cNvCxnSpPr/>
          <p:nvPr/>
        </p:nvCxnSpPr>
        <p:spPr>
          <a:xfrm rot="10800000" flipV="1">
            <a:off x="5257800" y="3463926"/>
            <a:ext cx="1524000" cy="1588"/>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086600" y="4073525"/>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7696200" y="4073525"/>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8305800" y="4073525"/>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7086600" y="3540125"/>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7696200" y="3540125"/>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8305800" y="3540125"/>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7086600" y="3006725"/>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7696200" y="3006725"/>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8305800" y="3006725"/>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7086600" y="2473325"/>
            <a:ext cx="3810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7696200" y="2473325"/>
            <a:ext cx="3810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8305800" y="2473325"/>
            <a:ext cx="3810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086600" y="1939925"/>
            <a:ext cx="3810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7696200" y="1939925"/>
            <a:ext cx="3810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p:cNvSpPr/>
          <p:nvPr/>
        </p:nvSpPr>
        <p:spPr>
          <a:xfrm>
            <a:off x="8305800" y="1939925"/>
            <a:ext cx="3810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ounded Rectangle 38"/>
          <p:cNvSpPr/>
          <p:nvPr/>
        </p:nvSpPr>
        <p:spPr>
          <a:xfrm>
            <a:off x="7010400" y="2930525"/>
            <a:ext cx="1752600" cy="1600200"/>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28" name="TextBox 40"/>
          <p:cNvSpPr txBox="1">
            <a:spLocks noChangeArrowheads="1"/>
          </p:cNvSpPr>
          <p:nvPr/>
        </p:nvSpPr>
        <p:spPr bwMode="auto">
          <a:xfrm>
            <a:off x="6172200" y="1254127"/>
            <a:ext cx="2133600" cy="461665"/>
          </a:xfrm>
          <a:prstGeom prst="rect">
            <a:avLst/>
          </a:prstGeom>
          <a:noFill/>
          <a:ln w="9525">
            <a:noFill/>
            <a:miter lim="800000"/>
            <a:headEnd/>
            <a:tailEnd/>
          </a:ln>
        </p:spPr>
        <p:txBody>
          <a:bodyPr>
            <a:spAutoFit/>
          </a:bodyPr>
          <a:lstStyle/>
          <a:p>
            <a:pPr algn="ctr"/>
            <a:r>
              <a:rPr lang="en-US" sz="2400">
                <a:latin typeface="Verdana" pitchFamily="34" charset="0"/>
              </a:rPr>
              <a:t>Cluster</a:t>
            </a:r>
          </a:p>
        </p:txBody>
      </p:sp>
      <p:cxnSp>
        <p:nvCxnSpPr>
          <p:cNvPr id="45" name="Straight Arrow Connector 44"/>
          <p:cNvCxnSpPr/>
          <p:nvPr/>
        </p:nvCxnSpPr>
        <p:spPr>
          <a:xfrm rot="5400000">
            <a:off x="7392195" y="4453731"/>
            <a:ext cx="457200"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7392195" y="2929731"/>
            <a:ext cx="457200"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0800000">
            <a:off x="6781800" y="3921125"/>
            <a:ext cx="457200"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0800000">
            <a:off x="8458200" y="3921125"/>
            <a:ext cx="457200"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4133" name="TextBox 50"/>
          <p:cNvSpPr txBox="1">
            <a:spLocks noChangeArrowheads="1"/>
          </p:cNvSpPr>
          <p:nvPr/>
        </p:nvSpPr>
        <p:spPr bwMode="auto">
          <a:xfrm>
            <a:off x="4495800" y="3616327"/>
            <a:ext cx="3048000" cy="646331"/>
          </a:xfrm>
          <a:prstGeom prst="rect">
            <a:avLst/>
          </a:prstGeom>
          <a:noFill/>
          <a:ln w="9525">
            <a:noFill/>
            <a:miter lim="800000"/>
            <a:headEnd/>
            <a:tailEnd/>
          </a:ln>
        </p:spPr>
        <p:txBody>
          <a:bodyPr>
            <a:spAutoFit/>
          </a:bodyPr>
          <a:lstStyle/>
          <a:p>
            <a:pPr algn="ctr"/>
            <a:r>
              <a:rPr lang="en-US" b="1" dirty="0">
                <a:latin typeface="Verdana" pitchFamily="34" charset="0"/>
              </a:rPr>
              <a:t>Shrink Ack.</a:t>
            </a:r>
          </a:p>
          <a:p>
            <a:pPr algn="ctr"/>
            <a:r>
              <a:rPr lang="en-US" b="1" dirty="0">
                <a:latin typeface="Verdana" pitchFamily="34" charset="0"/>
              </a:rPr>
              <a:t>Expand Ack.</a:t>
            </a:r>
          </a:p>
        </p:txBody>
      </p:sp>
      <p:sp>
        <p:nvSpPr>
          <p:cNvPr id="4134" name="TextBox 51"/>
          <p:cNvSpPr txBox="1">
            <a:spLocks noChangeArrowheads="1"/>
          </p:cNvSpPr>
          <p:nvPr/>
        </p:nvSpPr>
        <p:spPr bwMode="auto">
          <a:xfrm>
            <a:off x="1219200" y="2625725"/>
            <a:ext cx="3048000" cy="369332"/>
          </a:xfrm>
          <a:prstGeom prst="rect">
            <a:avLst/>
          </a:prstGeom>
          <a:noFill/>
          <a:ln w="9525">
            <a:noFill/>
            <a:miter lim="800000"/>
            <a:headEnd/>
            <a:tailEnd/>
          </a:ln>
        </p:spPr>
        <p:txBody>
          <a:bodyPr>
            <a:spAutoFit/>
          </a:bodyPr>
          <a:lstStyle/>
          <a:p>
            <a:pPr algn="ctr"/>
            <a:r>
              <a:rPr lang="en-US">
                <a:latin typeface="Verdana" pitchFamily="34" charset="0"/>
              </a:rPr>
              <a:t>Decisions</a:t>
            </a:r>
          </a:p>
        </p:txBody>
      </p:sp>
      <p:cxnSp>
        <p:nvCxnSpPr>
          <p:cNvPr id="54" name="Straight Arrow Connector 53"/>
          <p:cNvCxnSpPr/>
          <p:nvPr/>
        </p:nvCxnSpPr>
        <p:spPr>
          <a:xfrm rot="10800000">
            <a:off x="2362200" y="3311526"/>
            <a:ext cx="838200" cy="1588"/>
          </a:xfrm>
          <a:prstGeom prst="straightConnector1">
            <a:avLst/>
          </a:prstGeom>
          <a:ln w="25400">
            <a:prstDash val="solid"/>
            <a:tailEnd type="arrow"/>
          </a:ln>
        </p:spPr>
        <p:style>
          <a:lnRef idx="1">
            <a:schemeClr val="accent1"/>
          </a:lnRef>
          <a:fillRef idx="0">
            <a:schemeClr val="accent1"/>
          </a:fillRef>
          <a:effectRef idx="0">
            <a:schemeClr val="accent1"/>
          </a:effectRef>
          <a:fontRef idx="minor">
            <a:schemeClr val="tx1"/>
          </a:fontRef>
        </p:style>
      </p:cxnSp>
      <p:sp>
        <p:nvSpPr>
          <p:cNvPr id="4136" name="TextBox 55"/>
          <p:cNvSpPr txBox="1">
            <a:spLocks noChangeArrowheads="1"/>
          </p:cNvSpPr>
          <p:nvPr/>
        </p:nvSpPr>
        <p:spPr bwMode="auto">
          <a:xfrm>
            <a:off x="1981200" y="3463925"/>
            <a:ext cx="1600200" cy="923330"/>
          </a:xfrm>
          <a:prstGeom prst="rect">
            <a:avLst/>
          </a:prstGeom>
          <a:noFill/>
          <a:ln w="9525">
            <a:noFill/>
            <a:miter lim="800000"/>
            <a:headEnd/>
            <a:tailEnd/>
          </a:ln>
        </p:spPr>
        <p:txBody>
          <a:bodyPr>
            <a:spAutoFit/>
          </a:bodyPr>
          <a:lstStyle/>
          <a:p>
            <a:pPr algn="ctr"/>
            <a:r>
              <a:rPr lang="en-US" dirty="0">
                <a:latin typeface="Verdana" pitchFamily="34" charset="0"/>
              </a:rPr>
              <a:t>Cluster State Changes</a:t>
            </a:r>
          </a:p>
        </p:txBody>
      </p:sp>
      <p:sp>
        <p:nvSpPr>
          <p:cNvPr id="4137" name="TextBox 56"/>
          <p:cNvSpPr txBox="1">
            <a:spLocks noChangeArrowheads="1"/>
          </p:cNvSpPr>
          <p:nvPr/>
        </p:nvSpPr>
        <p:spPr bwMode="auto">
          <a:xfrm>
            <a:off x="3352800" y="3235327"/>
            <a:ext cx="1752600" cy="646331"/>
          </a:xfrm>
          <a:prstGeom prst="rect">
            <a:avLst/>
          </a:prstGeom>
          <a:noFill/>
          <a:ln w="9525">
            <a:noFill/>
            <a:miter lim="800000"/>
            <a:headEnd/>
            <a:tailEnd/>
          </a:ln>
        </p:spPr>
        <p:txBody>
          <a:bodyPr>
            <a:spAutoFit/>
          </a:bodyPr>
          <a:lstStyle/>
          <a:p>
            <a:pPr algn="ctr"/>
            <a:r>
              <a:rPr lang="en-US" b="1">
                <a:latin typeface="Verdana" pitchFamily="34" charset="0"/>
              </a:rPr>
              <a:t>Execution Engine</a:t>
            </a:r>
          </a:p>
        </p:txBody>
      </p:sp>
      <p:cxnSp>
        <p:nvCxnSpPr>
          <p:cNvPr id="58" name="Straight Arrow Connector 57"/>
          <p:cNvCxnSpPr>
            <a:endCxn id="4" idx="0"/>
          </p:cNvCxnSpPr>
          <p:nvPr/>
        </p:nvCxnSpPr>
        <p:spPr>
          <a:xfrm rot="16200000" flipH="1">
            <a:off x="1047749" y="1577975"/>
            <a:ext cx="381000" cy="381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139" name="TextBox 60"/>
          <p:cNvSpPr txBox="1">
            <a:spLocks noChangeArrowheads="1"/>
          </p:cNvSpPr>
          <p:nvPr/>
        </p:nvSpPr>
        <p:spPr bwMode="auto">
          <a:xfrm>
            <a:off x="8001000" y="1254127"/>
            <a:ext cx="1143000" cy="369332"/>
          </a:xfrm>
          <a:prstGeom prst="rect">
            <a:avLst/>
          </a:prstGeom>
          <a:noFill/>
          <a:ln w="9525">
            <a:noFill/>
            <a:miter lim="800000"/>
            <a:headEnd/>
            <a:tailEnd/>
          </a:ln>
        </p:spPr>
        <p:txBody>
          <a:bodyPr>
            <a:spAutoFit/>
          </a:bodyPr>
          <a:lstStyle/>
          <a:p>
            <a:pPr algn="ctr"/>
            <a:r>
              <a:rPr lang="en-US">
                <a:latin typeface="Verdana" pitchFamily="34" charset="0"/>
              </a:rPr>
              <a:t>Nodes</a:t>
            </a:r>
          </a:p>
        </p:txBody>
      </p:sp>
      <p:cxnSp>
        <p:nvCxnSpPr>
          <p:cNvPr id="62" name="Straight Arrow Connector 61"/>
          <p:cNvCxnSpPr>
            <a:stCxn id="4139" idx="2"/>
            <a:endCxn id="36" idx="0"/>
          </p:cNvCxnSpPr>
          <p:nvPr/>
        </p:nvCxnSpPr>
        <p:spPr>
          <a:xfrm rot="5400000">
            <a:off x="7766567" y="1133992"/>
            <a:ext cx="316466" cy="12954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139" idx="2"/>
            <a:endCxn id="37" idx="0"/>
          </p:cNvCxnSpPr>
          <p:nvPr/>
        </p:nvCxnSpPr>
        <p:spPr>
          <a:xfrm rot="5400000">
            <a:off x="8071367" y="1438792"/>
            <a:ext cx="316466" cy="6858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139" idx="2"/>
            <a:endCxn id="38" idx="0"/>
          </p:cNvCxnSpPr>
          <p:nvPr/>
        </p:nvCxnSpPr>
        <p:spPr>
          <a:xfrm rot="5400000">
            <a:off x="8376167" y="1743592"/>
            <a:ext cx="316466" cy="762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3352800" y="3006725"/>
            <a:ext cx="1752600" cy="1219200"/>
          </a:xfrm>
          <a:prstGeom prst="rect">
            <a:avLst/>
          </a:prstGeom>
          <a:solidFill>
            <a:schemeClr val="accent1">
              <a:alpha val="1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Rectangle 90"/>
          <p:cNvSpPr/>
          <p:nvPr/>
        </p:nvSpPr>
        <p:spPr>
          <a:xfrm>
            <a:off x="3352800" y="2016125"/>
            <a:ext cx="1752600" cy="762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Rectangle 91"/>
          <p:cNvSpPr/>
          <p:nvPr/>
        </p:nvSpPr>
        <p:spPr>
          <a:xfrm>
            <a:off x="381000" y="2092325"/>
            <a:ext cx="1752600" cy="6096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Rectangle 92"/>
          <p:cNvSpPr/>
          <p:nvPr/>
        </p:nvSpPr>
        <p:spPr>
          <a:xfrm>
            <a:off x="381000" y="3006725"/>
            <a:ext cx="1752600" cy="12192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TextBox 55"/>
          <p:cNvSpPr txBox="1"/>
          <p:nvPr/>
        </p:nvSpPr>
        <p:spPr>
          <a:xfrm>
            <a:off x="1066800" y="6019802"/>
            <a:ext cx="6781800" cy="461665"/>
          </a:xfrm>
          <a:prstGeom prst="rect">
            <a:avLst/>
          </a:prstGeom>
          <a:solidFill>
            <a:srgbClr val="FE8637">
              <a:lumMod val="60000"/>
              <a:lumOff val="40000"/>
            </a:srgbClr>
          </a:solidFill>
        </p:spPr>
        <p:txBody>
          <a:bodyPr wrap="square" rtlCol="0">
            <a:spAutoFit/>
          </a:bodyP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Century Schoolbook" pitchFamily="18" charset="0"/>
              </a:rPr>
              <a:t>We will focus on Malleable</a:t>
            </a:r>
            <a:r>
              <a:rPr kumimoji="0" lang="en-US" sz="2400" b="0" i="0" u="none" strike="noStrike" kern="0" cap="none" spc="0" normalizeH="0" noProof="0" dirty="0" smtClean="0">
                <a:ln>
                  <a:noFill/>
                </a:ln>
                <a:solidFill>
                  <a:sysClr val="windowText" lastClr="000000"/>
                </a:solidFill>
                <a:effectLst/>
                <a:uLnTx/>
                <a:uFillTx/>
                <a:latin typeface="Century Schoolbook" pitchFamily="18" charset="0"/>
              </a:rPr>
              <a:t> Parallel Runtime</a:t>
            </a:r>
            <a:endParaRPr kumimoji="0" lang="en-US" sz="2400" b="0" i="0" u="none" strike="noStrike" kern="0" cap="none" spc="0" normalizeH="0" baseline="0" noProof="0" dirty="0" smtClean="0">
              <a:ln>
                <a:noFill/>
              </a:ln>
              <a:solidFill>
                <a:sysClr val="windowText" lastClr="000000"/>
              </a:solidFill>
              <a:effectLst/>
              <a:uLnTx/>
              <a:uFillTx/>
              <a:latin typeface="Century Schoolbook" pitchFamily="18" charset="0"/>
            </a:endParaRPr>
          </a:p>
        </p:txBody>
      </p:sp>
      <p:sp>
        <p:nvSpPr>
          <p:cNvPr id="59" name="Title 1"/>
          <p:cNvSpPr>
            <a:spLocks noGrp="1"/>
          </p:cNvSpPr>
          <p:nvPr>
            <p:ph type="title"/>
          </p:nvPr>
        </p:nvSpPr>
        <p:spPr bwMode="auto">
          <a:xfrm>
            <a:off x="381000" y="0"/>
            <a:ext cx="8458200" cy="1143000"/>
          </a:xfrm>
          <a:prstGeom prst="rect">
            <a:avLst/>
          </a:prstGeom>
          <a:noFill/>
          <a:ln w="9525">
            <a:noFill/>
            <a:miter lim="800000"/>
            <a:headEnd/>
            <a:tailEnd/>
          </a:ln>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3000" cap="small" dirty="0" smtClean="0">
                <a:solidFill>
                  <a:srgbClr val="575F6D"/>
                </a:solidFill>
                <a:latin typeface="Century Schoolbook"/>
              </a:rPr>
              <a:t>Components of a Malleable Jobs System</a:t>
            </a:r>
            <a:endParaRPr kumimoji="0" lang="en-US" sz="3000" b="0" i="0" strike="noStrike" kern="0" cap="none" spc="0" normalizeH="0" baseline="0" noProof="0" dirty="0">
              <a:ln>
                <a:noFill/>
              </a:ln>
              <a:solidFill>
                <a:sysClr val="windowText" lastClr="000000"/>
              </a:solidFill>
              <a:effectLst/>
              <a:uLnTx/>
              <a:uFillTx/>
              <a:latin typeface="Century Schoolbook" pitchFamily="18" charset="0"/>
            </a:endParaRPr>
          </a:p>
        </p:txBody>
      </p:sp>
      <p:sp>
        <p:nvSpPr>
          <p:cNvPr id="53" name="Slide Number Placeholder 3"/>
          <p:cNvSpPr>
            <a:spLocks noGrp="1"/>
          </p:cNvSpPr>
          <p:nvPr>
            <p:ph type="sldNum" sz="quarter" idx="4294967295"/>
          </p:nvPr>
        </p:nvSpPr>
        <p:spPr>
          <a:xfrm>
            <a:off x="8374743" y="6019800"/>
            <a:ext cx="609600" cy="521208"/>
          </a:xfrm>
          <a:prstGeom prst="rect">
            <a:avLst/>
          </a:prstGeom>
        </p:spPr>
        <p:txBody>
          <a:bodyPr/>
          <a:lstStyle/>
          <a:p>
            <a:pPr>
              <a:defRPr/>
            </a:pPr>
            <a:fld id="{21EF063A-D55F-46A6-9045-9932BD3AAC31}" type="slidenum">
              <a:rPr lang="en-US" sz="1400" smtClean="0">
                <a:solidFill>
                  <a:schemeClr val="tx1"/>
                </a:solidFill>
                <a:latin typeface="Century Schoolbook" pitchFamily="18" charset="0"/>
              </a:rPr>
              <a:pPr>
                <a:defRPr/>
              </a:pPr>
              <a:t>42</a:t>
            </a:fld>
            <a:endParaRPr lang="en-US" sz="1100" dirty="0">
              <a:solidFill>
                <a:schemeClr val="tx1"/>
              </a:solidFill>
              <a:latin typeface="Century Schoolbook" pitchFamily="18" charset="0"/>
            </a:endParaRPr>
          </a:p>
        </p:txBody>
      </p:sp>
    </p:spTree>
  </p:cSld>
  <p:clrMapOvr>
    <a:masterClrMapping/>
  </p:clrMapOvr>
  <p:transition advTm="55466"/>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r>
              <a:rPr lang="en-US" dirty="0" smtClean="0"/>
              <a:t>Malleable RTS Summary</a:t>
            </a:r>
            <a:endParaRPr lang="en-US" dirty="0"/>
          </a:p>
        </p:txBody>
      </p:sp>
      <p:sp>
        <p:nvSpPr>
          <p:cNvPr id="4" name="Slide Number Placeholder 3"/>
          <p:cNvSpPr>
            <a:spLocks noGrp="1"/>
          </p:cNvSpPr>
          <p:nvPr>
            <p:ph type="sldNum" sz="quarter" idx="11"/>
          </p:nvPr>
        </p:nvSpPr>
        <p:spPr/>
        <p:txBody>
          <a:bodyPr/>
          <a:lstStyle/>
          <a:p>
            <a:pPr>
              <a:defRPr/>
            </a:pPr>
            <a:fld id="{21EF063A-D55F-46A6-9045-9932BD3AAC31}" type="slidenum">
              <a:rPr lang="en-US" smtClean="0"/>
              <a:pPr>
                <a:defRPr/>
              </a:pPr>
              <a:t>43</a:t>
            </a:fld>
            <a:endParaRPr lang="en-US" dirty="0"/>
          </a:p>
        </p:txBody>
      </p:sp>
      <p:sp>
        <p:nvSpPr>
          <p:cNvPr id="5" name="Content Placeholder 4"/>
          <p:cNvSpPr>
            <a:spLocks noGrp="1"/>
          </p:cNvSpPr>
          <p:nvPr>
            <p:ph sz="quarter" idx="1"/>
          </p:nvPr>
        </p:nvSpPr>
        <p:spPr>
          <a:xfrm>
            <a:off x="457200" y="1219200"/>
            <a:ext cx="8229600" cy="4873752"/>
          </a:xfrm>
        </p:spPr>
        <p:txBody>
          <a:bodyPr/>
          <a:lstStyle/>
          <a:p>
            <a:r>
              <a:rPr lang="en-US" dirty="0" smtClean="0"/>
              <a:t>Object migration, checkpoint-restart, Linux shared memory, load balancing, implemented atop Charm++ </a:t>
            </a:r>
          </a:p>
          <a:p>
            <a:r>
              <a:rPr lang="en-US" dirty="0" smtClean="0"/>
              <a:t>Adapts load distribution well on rescale (Efficient)</a:t>
            </a:r>
          </a:p>
          <a:p>
            <a:r>
              <a:rPr lang="en-US" dirty="0" smtClean="0"/>
              <a:t>2k-&gt;1k in 13s, 1k-&gt;2k in 40s (Fast)</a:t>
            </a:r>
          </a:p>
          <a:p>
            <a:r>
              <a:rPr lang="en-US" dirty="0" smtClean="0"/>
              <a:t>Scales well with core count and problem size (Scalable)</a:t>
            </a:r>
          </a:p>
          <a:p>
            <a:r>
              <a:rPr lang="en-US" dirty="0" smtClean="0"/>
              <a:t>Little application programmer effort (Low-effort)</a:t>
            </a:r>
          </a:p>
          <a:p>
            <a:pPr lvl="1"/>
            <a:r>
              <a:rPr lang="en-US" dirty="0" smtClean="0"/>
              <a:t>4 mini-applications: Stencil2D, </a:t>
            </a:r>
            <a:r>
              <a:rPr lang="en-US" dirty="0" err="1" smtClean="0"/>
              <a:t>LeanMD</a:t>
            </a:r>
            <a:r>
              <a:rPr lang="en-US" dirty="0" smtClean="0"/>
              <a:t>, Wave2D, </a:t>
            </a:r>
            <a:r>
              <a:rPr lang="en-US" dirty="0" err="1" smtClean="0"/>
              <a:t>Lulesh</a:t>
            </a:r>
            <a:endParaRPr lang="en-US" dirty="0" smtClean="0"/>
          </a:p>
          <a:p>
            <a:pPr lvl="1"/>
            <a:r>
              <a:rPr lang="en-US" dirty="0" smtClean="0"/>
              <a:t>15-37 SLOC, For </a:t>
            </a:r>
            <a:r>
              <a:rPr lang="en-US" dirty="0" err="1" smtClean="0"/>
              <a:t>Lulesh</a:t>
            </a:r>
            <a:r>
              <a:rPr lang="en-US" dirty="0" smtClean="0"/>
              <a:t>, 0.4% of original SLOC</a:t>
            </a:r>
          </a:p>
          <a:p>
            <a:r>
              <a:rPr lang="en-US" dirty="0" smtClean="0"/>
              <a:t>Can be used in most systems (Practical)</a:t>
            </a:r>
          </a:p>
          <a:p>
            <a:endParaRPr lang="en-US" dirty="0" smtClean="0"/>
          </a:p>
          <a:p>
            <a:endParaRPr lang="en-US" dirty="0" smtClean="0"/>
          </a:p>
          <a:p>
            <a:endParaRPr lang="en-US" dirty="0"/>
          </a:p>
        </p:txBody>
      </p:sp>
      <p:sp>
        <p:nvSpPr>
          <p:cNvPr id="6" name="Rectangle 5"/>
          <p:cNvSpPr/>
          <p:nvPr/>
        </p:nvSpPr>
        <p:spPr>
          <a:xfrm>
            <a:off x="838200" y="5181602"/>
            <a:ext cx="6629400" cy="461665"/>
          </a:xfrm>
          <a:prstGeom prst="rect">
            <a:avLst/>
          </a:prstGeom>
          <a:solidFill>
            <a:schemeClr val="accent1">
              <a:lumMod val="60000"/>
              <a:lumOff val="40000"/>
            </a:schemeClr>
          </a:solidFill>
        </p:spPr>
        <p:txBody>
          <a:bodyPr wrap="square">
            <a:spAutoFit/>
          </a:bodyPr>
          <a:lstStyle/>
          <a:p>
            <a:pPr marL="342900" indent="-342900"/>
            <a:r>
              <a:rPr lang="en-US" sz="2400" dirty="0" smtClean="0"/>
              <a:t>What are the benefits for HPC in cloud?</a:t>
            </a:r>
            <a:endParaRPr lang="en-US" sz="2400" dirty="0"/>
          </a:p>
        </p:txBody>
      </p:sp>
      <p:sp>
        <p:nvSpPr>
          <p:cNvPr id="7" name="Rectangle 6"/>
          <p:cNvSpPr/>
          <p:nvPr/>
        </p:nvSpPr>
        <p:spPr>
          <a:xfrm>
            <a:off x="304802" y="5791200"/>
            <a:ext cx="7772401" cy="523220"/>
          </a:xfrm>
          <a:prstGeom prst="rect">
            <a:avLst/>
          </a:prstGeom>
          <a:solidFill>
            <a:schemeClr val="accent4">
              <a:lumMod val="60000"/>
              <a:lumOff val="40000"/>
            </a:schemeClr>
          </a:solidFill>
        </p:spPr>
        <p:txBody>
          <a:bodyPr wrap="square">
            <a:spAutoFit/>
          </a:bodyPr>
          <a:lstStyle/>
          <a:p>
            <a:r>
              <a:rPr lang="en-US" sz="1400" dirty="0" smtClean="0"/>
              <a:t>A</a:t>
            </a:r>
            <a:r>
              <a:rPr lang="en-US" sz="1400" dirty="0"/>
              <a:t>. Gupta</a:t>
            </a:r>
            <a:r>
              <a:rPr lang="en-US" sz="1400" dirty="0" smtClean="0"/>
              <a:t>, B. </a:t>
            </a:r>
            <a:r>
              <a:rPr lang="en-US" sz="1400" dirty="0" err="1" smtClean="0"/>
              <a:t>Acun</a:t>
            </a:r>
            <a:r>
              <a:rPr lang="en-US" sz="1400" dirty="0" smtClean="0"/>
              <a:t>, O. </a:t>
            </a:r>
            <a:r>
              <a:rPr lang="en-US" sz="1400" dirty="0" err="1" smtClean="0"/>
              <a:t>Sarood</a:t>
            </a:r>
            <a:r>
              <a:rPr lang="en-US" sz="1400" dirty="0" smtClean="0"/>
              <a:t>, and L</a:t>
            </a:r>
            <a:r>
              <a:rPr lang="en-US" sz="1400" dirty="0"/>
              <a:t>. </a:t>
            </a:r>
            <a:r>
              <a:rPr lang="en-US" sz="1400" dirty="0" smtClean="0"/>
              <a:t>Kale “Towards Realizing the Potential of Malleable Parallel Jobs,”  IEEE </a:t>
            </a:r>
            <a:r>
              <a:rPr lang="en-US" sz="1400" dirty="0" err="1" smtClean="0"/>
              <a:t>HiPC</a:t>
            </a:r>
            <a:r>
              <a:rPr lang="en-US" sz="1400" dirty="0" smtClean="0"/>
              <a:t> ’14  </a:t>
            </a:r>
            <a:endParaRPr lang="en-US" sz="1400" dirty="0"/>
          </a:p>
        </p:txBody>
      </p:sp>
    </p:spTree>
    <p:custDataLst>
      <p:tags r:id="rId1"/>
    </p:custDataLst>
    <p:extLst>
      <p:ext uri="{BB962C8B-B14F-4D97-AF65-F5344CB8AC3E}">
        <p14:creationId xmlns:p14="http://schemas.microsoft.com/office/powerpoint/2010/main" val="2046611623"/>
      </p:ext>
    </p:extLst>
  </p:cSld>
  <p:clrMapOvr>
    <a:masterClrMapping/>
  </p:clrMapOvr>
  <p:transition advTm="842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r>
              <a:rPr lang="en-US" dirty="0" smtClean="0"/>
              <a:t>Applicability to HPC in Cloud</a:t>
            </a:r>
            <a:endParaRPr lang="en-US" dirty="0"/>
          </a:p>
        </p:txBody>
      </p:sp>
      <p:sp>
        <p:nvSpPr>
          <p:cNvPr id="4" name="Slide Number Placeholder 3"/>
          <p:cNvSpPr>
            <a:spLocks noGrp="1"/>
          </p:cNvSpPr>
          <p:nvPr>
            <p:ph type="sldNum" sz="quarter" idx="11"/>
          </p:nvPr>
        </p:nvSpPr>
        <p:spPr/>
        <p:txBody>
          <a:bodyPr/>
          <a:lstStyle/>
          <a:p>
            <a:pPr>
              <a:defRPr/>
            </a:pPr>
            <a:fld id="{21EF063A-D55F-46A6-9045-9932BD3AAC31}" type="slidenum">
              <a:rPr lang="en-US" smtClean="0"/>
              <a:pPr>
                <a:defRPr/>
              </a:pPr>
              <a:t>44</a:t>
            </a:fld>
            <a:endParaRPr lang="en-US" dirty="0"/>
          </a:p>
        </p:txBody>
      </p:sp>
      <p:sp>
        <p:nvSpPr>
          <p:cNvPr id="5" name="Content Placeholder 4"/>
          <p:cNvSpPr>
            <a:spLocks noGrp="1"/>
          </p:cNvSpPr>
          <p:nvPr>
            <p:ph sz="quarter" idx="1"/>
          </p:nvPr>
        </p:nvSpPr>
        <p:spPr>
          <a:xfrm>
            <a:off x="457200" y="1219200"/>
            <a:ext cx="8686800" cy="4873752"/>
          </a:xfrm>
        </p:spPr>
        <p:txBody>
          <a:bodyPr/>
          <a:lstStyle/>
          <a:p>
            <a:r>
              <a:rPr lang="en-US" dirty="0" smtClean="0"/>
              <a:t>Provider perspective</a:t>
            </a:r>
          </a:p>
          <a:p>
            <a:pPr lvl="1"/>
            <a:r>
              <a:rPr lang="en-US" dirty="0" smtClean="0"/>
              <a:t>Improve utilization: malleable jobs + adaptive job scheduling</a:t>
            </a:r>
          </a:p>
          <a:p>
            <a:pPr lvl="1"/>
            <a:r>
              <a:rPr lang="en-US" dirty="0" smtClean="0"/>
              <a:t>Stampede interactive mode as cluster for demonstration</a:t>
            </a:r>
          </a:p>
          <a:p>
            <a:endParaRPr lang="en-US" dirty="0" smtClean="0"/>
          </a:p>
          <a:p>
            <a:r>
              <a:rPr lang="en-US" dirty="0" smtClean="0"/>
              <a:t>User Perspective</a:t>
            </a:r>
          </a:p>
          <a:p>
            <a:pPr lvl="1"/>
            <a:r>
              <a:rPr lang="en-US" dirty="0" smtClean="0"/>
              <a:t>Price-sensitive rescale in spot markets</a:t>
            </a:r>
          </a:p>
          <a:p>
            <a:endParaRPr lang="en-US" dirty="0" smtClean="0"/>
          </a:p>
          <a:p>
            <a:endParaRPr lang="en-US" dirty="0"/>
          </a:p>
        </p:txBody>
      </p:sp>
    </p:spTree>
    <p:extLst>
      <p:ext uri="{BB962C8B-B14F-4D97-AF65-F5344CB8AC3E}">
        <p14:creationId xmlns:p14="http://schemas.microsoft.com/office/powerpoint/2010/main" val="2046611623"/>
      </p:ext>
    </p:extLst>
  </p:cSld>
  <p:clrMapOvr>
    <a:masterClrMapping/>
  </p:clrMapOvr>
  <p:transition advTm="7549"/>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a:srcRect/>
          <a:stretch>
            <a:fillRect/>
          </a:stretch>
        </p:blipFill>
        <p:spPr bwMode="auto">
          <a:xfrm>
            <a:off x="553306" y="1371600"/>
            <a:ext cx="4094894" cy="4338637"/>
          </a:xfrm>
          <a:prstGeom prst="rect">
            <a:avLst/>
          </a:prstGeom>
          <a:noFill/>
          <a:ln w="9525">
            <a:noFill/>
            <a:miter lim="800000"/>
            <a:headEnd/>
            <a:tailEnd/>
          </a:ln>
          <a:effectLst/>
        </p:spPr>
      </p:pic>
      <p:sp>
        <p:nvSpPr>
          <p:cNvPr id="2" name="Title 1"/>
          <p:cNvSpPr>
            <a:spLocks noGrp="1"/>
          </p:cNvSpPr>
          <p:nvPr>
            <p:ph type="title"/>
          </p:nvPr>
        </p:nvSpPr>
        <p:spPr>
          <a:xfrm>
            <a:off x="457200" y="-304800"/>
            <a:ext cx="7467600" cy="1143000"/>
          </a:xfrm>
        </p:spPr>
        <p:txBody>
          <a:bodyPr>
            <a:normAutofit/>
          </a:bodyPr>
          <a:lstStyle/>
          <a:p>
            <a:r>
              <a:rPr lang="en-US" dirty="0" smtClean="0"/>
              <a:t>Provider Perspective: Case Study</a:t>
            </a:r>
            <a:endParaRPr lang="en-US" dirty="0"/>
          </a:p>
        </p:txBody>
      </p:sp>
      <p:sp>
        <p:nvSpPr>
          <p:cNvPr id="4" name="Slide Number Placeholder 3"/>
          <p:cNvSpPr>
            <a:spLocks noGrp="1"/>
          </p:cNvSpPr>
          <p:nvPr>
            <p:ph type="sldNum" sz="quarter" idx="11"/>
          </p:nvPr>
        </p:nvSpPr>
        <p:spPr>
          <a:xfrm>
            <a:off x="8129588" y="5715001"/>
            <a:ext cx="609600" cy="520700"/>
          </a:xfrm>
        </p:spPr>
        <p:txBody>
          <a:bodyPr/>
          <a:lstStyle/>
          <a:p>
            <a:pPr>
              <a:defRPr/>
            </a:pPr>
            <a:fld id="{21EF063A-D55F-46A6-9045-9932BD3AAC31}" type="slidenum">
              <a:rPr lang="en-US" smtClean="0"/>
              <a:pPr>
                <a:defRPr/>
              </a:pPr>
              <a:t>45</a:t>
            </a:fld>
            <a:endParaRPr lang="en-US" dirty="0"/>
          </a:p>
        </p:txBody>
      </p:sp>
      <p:sp>
        <p:nvSpPr>
          <p:cNvPr id="8" name="TextBox 7"/>
          <p:cNvSpPr txBox="1"/>
          <p:nvPr/>
        </p:nvSpPr>
        <p:spPr>
          <a:xfrm>
            <a:off x="4953000" y="3352801"/>
            <a:ext cx="3657600" cy="2308324"/>
          </a:xfrm>
          <a:prstGeom prst="rect">
            <a:avLst/>
          </a:prstGeom>
          <a:noFill/>
          <a:ln>
            <a:solidFill>
              <a:schemeClr val="accent1">
                <a:shade val="50000"/>
              </a:schemeClr>
            </a:solidFill>
          </a:ln>
        </p:spPr>
        <p:txBody>
          <a:bodyPr wrap="square" rtlCol="0">
            <a:spAutoFit/>
          </a:bodyPr>
          <a:lstStyle/>
          <a:p>
            <a:pPr>
              <a:buFont typeface="Arial" pitchFamily="34" charset="0"/>
              <a:buChar char="•"/>
            </a:pPr>
            <a:r>
              <a:rPr lang="en-US" dirty="0" smtClean="0"/>
              <a:t>5 jobs</a:t>
            </a:r>
          </a:p>
          <a:p>
            <a:pPr>
              <a:buFont typeface="Arial" pitchFamily="34" charset="0"/>
              <a:buChar char="•"/>
            </a:pPr>
            <a:r>
              <a:rPr lang="en-US" dirty="0" smtClean="0"/>
              <a:t>Stencil2D, 1000 iterations each</a:t>
            </a:r>
          </a:p>
          <a:p>
            <a:pPr>
              <a:buFont typeface="Arial" pitchFamily="34" charset="0"/>
              <a:buChar char="•"/>
            </a:pPr>
            <a:r>
              <a:rPr lang="en-US" dirty="0" smtClean="0"/>
              <a:t>4-16 nodes, 16 cores per  node</a:t>
            </a:r>
          </a:p>
          <a:p>
            <a:pPr>
              <a:buFont typeface="Arial" pitchFamily="34" charset="0"/>
              <a:buChar char="•"/>
            </a:pPr>
            <a:r>
              <a:rPr lang="en-US" dirty="0" smtClean="0"/>
              <a:t>16 nodes total in cluster</a:t>
            </a:r>
          </a:p>
          <a:p>
            <a:pPr>
              <a:buFont typeface="Arial" pitchFamily="34" charset="0"/>
              <a:buChar char="•"/>
            </a:pPr>
            <a:endParaRPr lang="en-US" dirty="0" smtClean="0"/>
          </a:p>
          <a:p>
            <a:pPr>
              <a:buFont typeface="Arial" pitchFamily="34" charset="0"/>
              <a:buChar char="•"/>
            </a:pPr>
            <a:r>
              <a:rPr lang="en-US" dirty="0" smtClean="0"/>
              <a:t>Dynamic </a:t>
            </a:r>
            <a:r>
              <a:rPr lang="en-US" dirty="0" err="1" smtClean="0"/>
              <a:t>Equipartitioning</a:t>
            </a:r>
            <a:r>
              <a:rPr lang="en-US" dirty="0" smtClean="0"/>
              <a:t> for malleable jobs</a:t>
            </a:r>
          </a:p>
          <a:p>
            <a:pPr>
              <a:buFont typeface="Arial" pitchFamily="34" charset="0"/>
              <a:buChar char="•"/>
            </a:pPr>
            <a:r>
              <a:rPr lang="en-US" dirty="0" smtClean="0"/>
              <a:t>FCFS for rigid jobs</a:t>
            </a:r>
          </a:p>
        </p:txBody>
      </p:sp>
      <p:sp>
        <p:nvSpPr>
          <p:cNvPr id="9" name="Rectangle 8"/>
          <p:cNvSpPr/>
          <p:nvPr/>
        </p:nvSpPr>
        <p:spPr>
          <a:xfrm>
            <a:off x="4724400" y="1600200"/>
            <a:ext cx="2667000" cy="400110"/>
          </a:xfrm>
          <a:prstGeom prst="rect">
            <a:avLst/>
          </a:prstGeom>
          <a:solidFill>
            <a:schemeClr val="accent1">
              <a:lumMod val="60000"/>
              <a:lumOff val="40000"/>
            </a:schemeClr>
          </a:solidFill>
        </p:spPr>
        <p:txBody>
          <a:bodyPr wrap="square">
            <a:spAutoFit/>
          </a:bodyPr>
          <a:lstStyle/>
          <a:p>
            <a:pPr marL="457200" indent="-457200"/>
            <a:r>
              <a:rPr lang="en-US" sz="2000" dirty="0" smtClean="0"/>
              <a:t>Improved utilization</a:t>
            </a:r>
          </a:p>
        </p:txBody>
      </p:sp>
      <p:sp>
        <p:nvSpPr>
          <p:cNvPr id="7" name="TextBox 6"/>
          <p:cNvSpPr txBox="1"/>
          <p:nvPr/>
        </p:nvSpPr>
        <p:spPr>
          <a:xfrm>
            <a:off x="838200" y="5638800"/>
            <a:ext cx="1066800"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685800" y="5867401"/>
            <a:ext cx="1295400" cy="369332"/>
          </a:xfrm>
          <a:prstGeom prst="rect">
            <a:avLst/>
          </a:prstGeom>
          <a:noFill/>
        </p:spPr>
        <p:txBody>
          <a:bodyPr wrap="square" rtlCol="0">
            <a:spAutoFit/>
          </a:bodyPr>
          <a:lstStyle/>
          <a:p>
            <a:r>
              <a:rPr lang="en-US" dirty="0" smtClean="0"/>
              <a:t>Idle nodes</a:t>
            </a:r>
          </a:p>
        </p:txBody>
      </p:sp>
      <p:cxnSp>
        <p:nvCxnSpPr>
          <p:cNvPr id="12" name="Straight Arrow Connector 11"/>
          <p:cNvCxnSpPr/>
          <p:nvPr/>
        </p:nvCxnSpPr>
        <p:spPr>
          <a:xfrm rot="5400000" flipH="1" flipV="1">
            <a:off x="647700" y="4991100"/>
            <a:ext cx="129540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200" y="1066800"/>
            <a:ext cx="2057400" cy="338554"/>
          </a:xfrm>
          <a:prstGeom prst="rect">
            <a:avLst/>
          </a:prstGeom>
          <a:noFill/>
        </p:spPr>
        <p:txBody>
          <a:bodyPr wrap="square" rtlCol="0">
            <a:spAutoFit/>
          </a:bodyPr>
          <a:lstStyle/>
          <a:p>
            <a:r>
              <a:rPr lang="en-US" sz="1600" dirty="0" smtClean="0"/>
              <a:t>Job 1 shrinks</a:t>
            </a:r>
          </a:p>
        </p:txBody>
      </p:sp>
      <p:cxnSp>
        <p:nvCxnSpPr>
          <p:cNvPr id="17" name="Straight Arrow Connector 16"/>
          <p:cNvCxnSpPr>
            <a:stCxn id="16" idx="2"/>
          </p:cNvCxnSpPr>
          <p:nvPr/>
        </p:nvCxnSpPr>
        <p:spPr>
          <a:xfrm rot="16200000" flipH="1">
            <a:off x="797927" y="1712327"/>
            <a:ext cx="652046" cy="381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05400" y="1219200"/>
            <a:ext cx="2057400" cy="338554"/>
          </a:xfrm>
          <a:prstGeom prst="rect">
            <a:avLst/>
          </a:prstGeom>
          <a:noFill/>
        </p:spPr>
        <p:txBody>
          <a:bodyPr wrap="square" rtlCol="0">
            <a:spAutoFit/>
          </a:bodyPr>
          <a:lstStyle/>
          <a:p>
            <a:r>
              <a:rPr lang="en-US" sz="1600" dirty="0" smtClean="0"/>
              <a:t>Job 5 expands</a:t>
            </a:r>
          </a:p>
        </p:txBody>
      </p:sp>
      <p:cxnSp>
        <p:nvCxnSpPr>
          <p:cNvPr id="21" name="Straight Arrow Connector 20"/>
          <p:cNvCxnSpPr/>
          <p:nvPr/>
        </p:nvCxnSpPr>
        <p:spPr>
          <a:xfrm rot="10800000" flipV="1">
            <a:off x="3581400" y="1447800"/>
            <a:ext cx="14478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962400" y="2819400"/>
            <a:ext cx="2590800" cy="400110"/>
          </a:xfrm>
          <a:prstGeom prst="rect">
            <a:avLst/>
          </a:prstGeom>
          <a:solidFill>
            <a:schemeClr val="accent1">
              <a:lumMod val="60000"/>
              <a:lumOff val="40000"/>
            </a:schemeClr>
          </a:solidFill>
        </p:spPr>
        <p:txBody>
          <a:bodyPr wrap="square">
            <a:spAutoFit/>
          </a:bodyPr>
          <a:lstStyle/>
          <a:p>
            <a:pPr marL="457200" indent="-457200"/>
            <a:r>
              <a:rPr lang="en-US" sz="2000" dirty="0" smtClean="0"/>
              <a:t>Reduced makespan</a:t>
            </a:r>
            <a:endParaRPr lang="en-US" sz="2000" dirty="0"/>
          </a:p>
        </p:txBody>
      </p:sp>
      <p:sp>
        <p:nvSpPr>
          <p:cNvPr id="26" name="Rectangle 25"/>
          <p:cNvSpPr/>
          <p:nvPr/>
        </p:nvSpPr>
        <p:spPr>
          <a:xfrm>
            <a:off x="1447800" y="1066801"/>
            <a:ext cx="2971800" cy="400110"/>
          </a:xfrm>
          <a:prstGeom prst="rect">
            <a:avLst/>
          </a:prstGeom>
          <a:solidFill>
            <a:schemeClr val="accent1">
              <a:lumMod val="60000"/>
              <a:lumOff val="40000"/>
            </a:schemeClr>
          </a:solidFill>
        </p:spPr>
        <p:txBody>
          <a:bodyPr wrap="square">
            <a:spAutoFit/>
          </a:bodyPr>
          <a:lstStyle/>
          <a:p>
            <a:pPr marL="457200" indent="-457200"/>
            <a:r>
              <a:rPr lang="en-US" sz="2000" dirty="0" smtClean="0"/>
              <a:t>Reduced response time  </a:t>
            </a:r>
          </a:p>
        </p:txBody>
      </p:sp>
      <p:cxnSp>
        <p:nvCxnSpPr>
          <p:cNvPr id="22" name="Straight Arrow Connector 21"/>
          <p:cNvCxnSpPr/>
          <p:nvPr/>
        </p:nvCxnSpPr>
        <p:spPr>
          <a:xfrm flipV="1">
            <a:off x="1143000" y="3810000"/>
            <a:ext cx="3124200" cy="2057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38200" y="6400800"/>
            <a:ext cx="3581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590800" y="6019800"/>
            <a:ext cx="1295400" cy="369332"/>
          </a:xfrm>
          <a:prstGeom prst="rect">
            <a:avLst/>
          </a:prstGeom>
          <a:noFill/>
        </p:spPr>
        <p:txBody>
          <a:bodyPr wrap="square" rtlCol="0">
            <a:spAutoFit/>
          </a:bodyPr>
          <a:lstStyle/>
          <a:p>
            <a:r>
              <a:rPr lang="en-US" dirty="0" smtClean="0"/>
              <a:t>Time</a:t>
            </a:r>
          </a:p>
        </p:txBody>
      </p:sp>
      <p:sp>
        <p:nvSpPr>
          <p:cNvPr id="23" name="TextBox 22"/>
          <p:cNvSpPr txBox="1"/>
          <p:nvPr/>
        </p:nvSpPr>
        <p:spPr>
          <a:xfrm>
            <a:off x="1600200" y="3429000"/>
            <a:ext cx="1981200" cy="584775"/>
          </a:xfrm>
          <a:prstGeom prst="rect">
            <a:avLst/>
          </a:prstGeom>
          <a:noFill/>
        </p:spPr>
        <p:txBody>
          <a:bodyPr wrap="square" rtlCol="0">
            <a:spAutoFit/>
          </a:bodyPr>
          <a:lstStyle/>
          <a:p>
            <a:r>
              <a:rPr lang="en-US" sz="3200" dirty="0" smtClean="0">
                <a:solidFill>
                  <a:schemeClr val="bg1"/>
                </a:solidFill>
              </a:rPr>
              <a:t>Rigid</a:t>
            </a:r>
            <a:endParaRPr lang="en-US" sz="3200" dirty="0">
              <a:solidFill>
                <a:schemeClr val="bg1"/>
              </a:solidFill>
            </a:endParaRPr>
          </a:p>
        </p:txBody>
      </p:sp>
      <p:sp>
        <p:nvSpPr>
          <p:cNvPr id="24" name="TextBox 23"/>
          <p:cNvSpPr txBox="1"/>
          <p:nvPr/>
        </p:nvSpPr>
        <p:spPr>
          <a:xfrm>
            <a:off x="1219200" y="2057400"/>
            <a:ext cx="2743200" cy="584775"/>
          </a:xfrm>
          <a:prstGeom prst="rect">
            <a:avLst/>
          </a:prstGeom>
          <a:noFill/>
        </p:spPr>
        <p:txBody>
          <a:bodyPr wrap="square" rtlCol="0">
            <a:spAutoFit/>
          </a:bodyPr>
          <a:lstStyle/>
          <a:p>
            <a:r>
              <a:rPr lang="en-US" sz="3200" dirty="0" smtClean="0">
                <a:solidFill>
                  <a:schemeClr val="bg1"/>
                </a:solidFill>
              </a:rPr>
              <a:t>Malleable</a:t>
            </a:r>
            <a:endParaRPr lang="en-US" sz="3200" dirty="0">
              <a:solidFill>
                <a:schemeClr val="bg1"/>
              </a:solidFill>
            </a:endParaRPr>
          </a:p>
        </p:txBody>
      </p:sp>
      <p:sp>
        <p:nvSpPr>
          <p:cNvPr id="27" name="TextBox 26"/>
          <p:cNvSpPr txBox="1"/>
          <p:nvPr/>
        </p:nvSpPr>
        <p:spPr>
          <a:xfrm>
            <a:off x="4572000" y="2133600"/>
            <a:ext cx="2819400" cy="584775"/>
          </a:xfrm>
          <a:prstGeom prst="rect">
            <a:avLst/>
          </a:prstGeom>
          <a:noFill/>
        </p:spPr>
        <p:txBody>
          <a:bodyPr wrap="square" rtlCol="0">
            <a:spAutoFit/>
          </a:bodyPr>
          <a:lstStyle/>
          <a:p>
            <a:r>
              <a:rPr lang="en-US" sz="3200" dirty="0" smtClean="0"/>
              <a:t>Cluster State</a:t>
            </a:r>
            <a:endParaRPr lang="en-US" sz="3200" dirty="0"/>
          </a:p>
        </p:txBody>
      </p:sp>
    </p:spTree>
    <p:custDataLst>
      <p:tags r:id="rId1"/>
    </p:custDataLst>
    <p:extLst>
      <p:ext uri="{BB962C8B-B14F-4D97-AF65-F5344CB8AC3E}">
        <p14:creationId xmlns:p14="http://schemas.microsoft.com/office/powerpoint/2010/main" val="2046611623"/>
      </p:ext>
    </p:extLst>
  </p:cSld>
  <p:clrMapOvr>
    <a:masterClrMapping/>
  </p:clrMapOvr>
  <p:transition advTm="663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1"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6" grpId="0"/>
      <p:bldP spid="20" grpId="0"/>
      <p:bldP spid="25" grpId="1" animBg="1"/>
      <p:bldP spid="2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normAutofit/>
          </a:bodyPr>
          <a:lstStyle/>
          <a:p>
            <a:r>
              <a:rPr lang="en-US" dirty="0" smtClean="0"/>
              <a:t>User Perspective: Price-sensitive Rescale in Spot Markets </a:t>
            </a:r>
            <a:endParaRPr lang="en-US" dirty="0"/>
          </a:p>
        </p:txBody>
      </p:sp>
      <p:sp>
        <p:nvSpPr>
          <p:cNvPr id="4" name="Slide Number Placeholder 3"/>
          <p:cNvSpPr>
            <a:spLocks noGrp="1"/>
          </p:cNvSpPr>
          <p:nvPr>
            <p:ph type="sldNum" sz="quarter" idx="11"/>
          </p:nvPr>
        </p:nvSpPr>
        <p:spPr/>
        <p:txBody>
          <a:bodyPr/>
          <a:lstStyle/>
          <a:p>
            <a:pPr>
              <a:defRPr/>
            </a:pPr>
            <a:fld id="{21EF063A-D55F-46A6-9045-9932BD3AAC31}" type="slidenum">
              <a:rPr lang="en-US" smtClean="0"/>
              <a:pPr>
                <a:defRPr/>
              </a:pPr>
              <a:t>46</a:t>
            </a:fld>
            <a:endParaRPr lang="en-US" dirty="0"/>
          </a:p>
        </p:txBody>
      </p:sp>
      <p:sp>
        <p:nvSpPr>
          <p:cNvPr id="5" name="Content Placeholder 4"/>
          <p:cNvSpPr>
            <a:spLocks noGrp="1"/>
          </p:cNvSpPr>
          <p:nvPr>
            <p:ph sz="quarter" idx="1"/>
          </p:nvPr>
        </p:nvSpPr>
        <p:spPr>
          <a:xfrm>
            <a:off x="381000" y="4114800"/>
            <a:ext cx="8458200" cy="2209800"/>
          </a:xfrm>
        </p:spPr>
        <p:txBody>
          <a:bodyPr/>
          <a:lstStyle/>
          <a:p>
            <a:r>
              <a:rPr lang="en-US" dirty="0" smtClean="0"/>
              <a:t>Our solution: keep two pools</a:t>
            </a:r>
          </a:p>
          <a:p>
            <a:pPr lvl="1"/>
            <a:r>
              <a:rPr lang="en-US" dirty="0" smtClean="0"/>
              <a:t>Static: certain minimum number of reserved instances</a:t>
            </a:r>
          </a:p>
          <a:p>
            <a:pPr lvl="1"/>
            <a:r>
              <a:rPr lang="en-US" dirty="0" smtClean="0"/>
              <a:t>Dynamic:  </a:t>
            </a:r>
            <a:r>
              <a:rPr lang="en-US" dirty="0" smtClean="0">
                <a:solidFill>
                  <a:srgbClr val="0070C0"/>
                </a:solidFill>
              </a:rPr>
              <a:t>price-sensitive rescale </a:t>
            </a:r>
            <a:r>
              <a:rPr lang="en-US" dirty="0" smtClean="0"/>
              <a:t>over the spot instance pool</a:t>
            </a:r>
          </a:p>
          <a:p>
            <a:pPr lvl="2"/>
            <a:r>
              <a:rPr lang="en-US" sz="1800" dirty="0" smtClean="0"/>
              <a:t>Expand when the spot price falls below a threshold </a:t>
            </a:r>
          </a:p>
          <a:p>
            <a:pPr lvl="2"/>
            <a:r>
              <a:rPr lang="en-US" sz="1800" dirty="0" smtClean="0"/>
              <a:t>Shrink when it exceeds the threshold. </a:t>
            </a:r>
          </a:p>
          <a:p>
            <a:pPr lvl="2"/>
            <a:endParaRPr lang="en-US" sz="1800" dirty="0" smtClean="0"/>
          </a:p>
          <a:p>
            <a:endParaRPr lang="en-US" dirty="0" smtClean="0"/>
          </a:p>
          <a:p>
            <a:endParaRPr lang="en-US" dirty="0" smtClean="0"/>
          </a:p>
        </p:txBody>
      </p:sp>
      <p:sp>
        <p:nvSpPr>
          <p:cNvPr id="9" name="Content Placeholder 4"/>
          <p:cNvSpPr txBox="1">
            <a:spLocks/>
          </p:cNvSpPr>
          <p:nvPr/>
        </p:nvSpPr>
        <p:spPr bwMode="auto">
          <a:xfrm>
            <a:off x="838200" y="1295400"/>
            <a:ext cx="7620000" cy="4873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4"/>
          <a:srcRect l="6337" t="10132" r="3960" b="10132"/>
          <a:stretch>
            <a:fillRect/>
          </a:stretch>
        </p:blipFill>
        <p:spPr bwMode="auto">
          <a:xfrm>
            <a:off x="3200403" y="1295400"/>
            <a:ext cx="5480895" cy="1336702"/>
          </a:xfrm>
          <a:prstGeom prst="rect">
            <a:avLst/>
          </a:prstGeom>
          <a:noFill/>
          <a:ln w="9525">
            <a:noFill/>
            <a:miter lim="800000"/>
            <a:headEnd/>
            <a:tailEnd/>
          </a:ln>
          <a:effectLst/>
        </p:spPr>
      </p:pic>
      <p:sp>
        <p:nvSpPr>
          <p:cNvPr id="12" name="Rectangle 11"/>
          <p:cNvSpPr/>
          <p:nvPr/>
        </p:nvSpPr>
        <p:spPr>
          <a:xfrm>
            <a:off x="3048000" y="2667002"/>
            <a:ext cx="6096000" cy="276999"/>
          </a:xfrm>
          <a:prstGeom prst="rect">
            <a:avLst/>
          </a:prstGeom>
        </p:spPr>
        <p:txBody>
          <a:bodyPr wrap="square">
            <a:spAutoFit/>
          </a:bodyPr>
          <a:lstStyle/>
          <a:p>
            <a:pPr algn="ctr"/>
            <a:r>
              <a:rPr lang="en-US" sz="1200" dirty="0" smtClean="0"/>
              <a:t>Amazon EC2 spot price variation: cc2.8xlarge instance  Jan 7, 2013</a:t>
            </a:r>
            <a:endParaRPr lang="en-US" sz="1200" dirty="0"/>
          </a:p>
        </p:txBody>
      </p:sp>
      <p:sp>
        <p:nvSpPr>
          <p:cNvPr id="8" name="Content Placeholder 4"/>
          <p:cNvSpPr txBox="1">
            <a:spLocks/>
          </p:cNvSpPr>
          <p:nvPr/>
        </p:nvSpPr>
        <p:spPr bwMode="auto">
          <a:xfrm>
            <a:off x="381000" y="1219200"/>
            <a:ext cx="84582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Spot markets</a:t>
            </a:r>
            <a:endParaRPr lang="en-US" sz="2400" dirty="0" smtClean="0">
              <a:solidFill>
                <a:prstClr val="black"/>
              </a:solidFill>
            </a:endParaRPr>
          </a:p>
          <a:p>
            <a:pPr marL="639763" lvl="1" indent="-273050" eaLnBrk="0" fontAlgn="base" hangingPunct="0">
              <a:spcBef>
                <a:spcPct val="20000"/>
              </a:spcBef>
              <a:spcAft>
                <a:spcPct val="0"/>
              </a:spcAft>
              <a:buClr>
                <a:srgbClr val="FE8637"/>
              </a:buClr>
              <a:buSzPct val="80000"/>
              <a:buFont typeface="Wingdings 2" pitchFamily="18" charset="2"/>
              <a:buChar char=""/>
            </a:pPr>
            <a:r>
              <a:rPr lang="en-US" sz="2100" dirty="0" smtClean="0">
                <a:solidFill>
                  <a:prstClr val="black"/>
                </a:solidFill>
              </a:rPr>
              <a:t>Bidding based</a:t>
            </a:r>
          </a:p>
          <a:p>
            <a:pPr marL="639763" lvl="1" indent="-273050" eaLnBrk="0" fontAlgn="base" hangingPunct="0">
              <a:spcBef>
                <a:spcPct val="20000"/>
              </a:spcBef>
              <a:spcAft>
                <a:spcPct val="0"/>
              </a:spcAft>
              <a:buClr>
                <a:srgbClr val="FE8637"/>
              </a:buClr>
              <a:buSzPct val="80000"/>
              <a:buFont typeface="Wingdings 2" pitchFamily="18" charset="2"/>
              <a:buChar char=""/>
            </a:pPr>
            <a:r>
              <a:rPr lang="en-US" sz="2100" dirty="0" smtClean="0">
                <a:solidFill>
                  <a:prstClr val="black"/>
                </a:solidFill>
              </a:rPr>
              <a:t>Dynamic price</a:t>
            </a:r>
          </a:p>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Char char=""/>
              <a:tabLst/>
              <a:defRPr/>
            </a:pPr>
            <a:r>
              <a:rPr lang="en-US" sz="2400" dirty="0" smtClean="0">
                <a:solidFill>
                  <a:srgbClr val="FF0000"/>
                </a:solidFill>
              </a:rPr>
              <a:t>S</a:t>
            </a:r>
            <a:r>
              <a:rPr kumimoji="0" lang="en-US" sz="2400" b="0" i="0" u="none" strike="noStrike" kern="1200" cap="none" spc="0" normalizeH="0" noProof="0" dirty="0" smtClean="0">
                <a:ln>
                  <a:noFill/>
                </a:ln>
                <a:solidFill>
                  <a:srgbClr val="FF0000"/>
                </a:solidFill>
                <a:effectLst/>
                <a:uLnTx/>
                <a:uFillTx/>
                <a:latin typeface="+mn-lt"/>
                <a:ea typeface="+mn-ea"/>
                <a:cs typeface="+mn-cs"/>
              </a:rPr>
              <a:t>et high bid to avoid termination (e.g. $1.25)</a:t>
            </a:r>
          </a:p>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Char char=""/>
              <a:tabLst/>
              <a:defRPr/>
            </a:pPr>
            <a:r>
              <a:rPr lang="en-US" sz="2400" dirty="0" smtClean="0">
                <a:solidFill>
                  <a:srgbClr val="FF0000"/>
                </a:solidFill>
              </a:rPr>
              <a:t>Pay whatever the spot price or no progress</a:t>
            </a:r>
          </a:p>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Char char=""/>
              <a:tabLst/>
              <a:defRPr/>
            </a:pPr>
            <a:r>
              <a:rPr kumimoji="0" lang="en-US" sz="2400" b="0" i="0" u="none" strike="noStrike" kern="1200" cap="none" spc="0" normalizeH="0" noProof="0" dirty="0" smtClean="0">
                <a:ln>
                  <a:noFill/>
                </a:ln>
                <a:solidFill>
                  <a:srgbClr val="FF0000"/>
                </a:solidFill>
                <a:effectLst/>
                <a:uLnTx/>
                <a:uFillTx/>
                <a:latin typeface="+mn-lt"/>
                <a:ea typeface="+mn-ea"/>
                <a:cs typeface="+mn-cs"/>
              </a:rPr>
              <a:t>Can I control the price I pay, and still make progress?</a:t>
            </a:r>
          </a:p>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Char char=""/>
              <a:tabLst/>
              <a:defRPr/>
            </a:pPr>
            <a:endParaRPr kumimoji="0" lang="en-US" sz="2400" b="0" i="0" u="none" strike="noStrike" kern="1200" cap="none" spc="0" normalizeH="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ts val="600"/>
              </a:spcBef>
              <a:spcAft>
                <a:spcPct val="0"/>
              </a:spcAft>
              <a:buClr>
                <a:schemeClr val="accent1"/>
              </a:buClr>
              <a:buSzPct val="70000"/>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2046611623"/>
      </p:ext>
    </p:extLst>
  </p:cSld>
  <p:clrMapOvr>
    <a:masterClrMapping/>
  </p:clrMapOvr>
  <p:transition advTm="685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21EF063A-D55F-46A6-9045-9932BD3AAC31}" type="slidenum">
              <a:rPr lang="en-US" smtClean="0"/>
              <a:pPr>
                <a:defRPr/>
              </a:pPr>
              <a:t>47</a:t>
            </a:fld>
            <a:endParaRPr lang="en-US" dirty="0"/>
          </a:p>
        </p:txBody>
      </p:sp>
      <p:sp>
        <p:nvSpPr>
          <p:cNvPr id="6" name="Rectangle 5"/>
          <p:cNvSpPr/>
          <p:nvPr/>
        </p:nvSpPr>
        <p:spPr>
          <a:xfrm>
            <a:off x="685800" y="5334002"/>
            <a:ext cx="7391400" cy="830997"/>
          </a:xfrm>
          <a:prstGeom prst="rect">
            <a:avLst/>
          </a:prstGeom>
          <a:solidFill>
            <a:schemeClr val="accent1">
              <a:lumMod val="60000"/>
              <a:lumOff val="40000"/>
            </a:schemeClr>
          </a:solidFill>
        </p:spPr>
        <p:txBody>
          <a:bodyPr wrap="square">
            <a:spAutoFit/>
          </a:bodyPr>
          <a:lstStyle/>
          <a:p>
            <a:pPr eaLnBrk="0" fontAlgn="base" hangingPunct="0">
              <a:spcBef>
                <a:spcPts val="600"/>
              </a:spcBef>
              <a:spcAft>
                <a:spcPct val="0"/>
              </a:spcAft>
              <a:buClr>
                <a:srgbClr val="FE8637"/>
              </a:buClr>
              <a:buSzPct val="70000"/>
            </a:pPr>
            <a:r>
              <a:rPr lang="en-US" sz="2400" dirty="0" smtClean="0">
                <a:solidFill>
                  <a:prstClr val="black"/>
                </a:solidFill>
              </a:rPr>
              <a:t>Dynamic shrinking and expansion of HPC jobs can enable lower effective price in cloud spot markets</a:t>
            </a:r>
          </a:p>
        </p:txBody>
      </p:sp>
      <p:sp>
        <p:nvSpPr>
          <p:cNvPr id="9" name="Title 1"/>
          <p:cNvSpPr txBox="1">
            <a:spLocks/>
          </p:cNvSpPr>
          <p:nvPr/>
        </p:nvSpPr>
        <p:spPr>
          <a:xfrm>
            <a:off x="381000" y="76200"/>
            <a:ext cx="8534400" cy="1143000"/>
          </a:xfrm>
          <a:prstGeom prst="rect">
            <a:avLst/>
          </a:prstGeom>
        </p:spPr>
        <p:txBody>
          <a:bodyPr vert="horz" anchor="b">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User Perspective: Price-sensitive Rescale in Spot Markets </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sp>
        <p:nvSpPr>
          <p:cNvPr id="7" name="Rectangle 6"/>
          <p:cNvSpPr/>
          <p:nvPr/>
        </p:nvSpPr>
        <p:spPr>
          <a:xfrm>
            <a:off x="228600" y="1447800"/>
            <a:ext cx="7162800" cy="661720"/>
          </a:xfrm>
          <a:prstGeom prst="rect">
            <a:avLst/>
          </a:prstGeom>
        </p:spPr>
        <p:txBody>
          <a:bodyPr wrap="square">
            <a:spAutoFit/>
          </a:bodyPr>
          <a:lstStyle/>
          <a:p>
            <a:pPr marL="273050" lvl="0" indent="-273050" eaLnBrk="0" fontAlgn="base" hangingPunct="0">
              <a:spcBef>
                <a:spcPts val="600"/>
              </a:spcBef>
              <a:spcAft>
                <a:spcPct val="0"/>
              </a:spcAft>
              <a:buClr>
                <a:schemeClr val="accent1"/>
              </a:buClr>
              <a:buSzPct val="70000"/>
              <a:defRPr/>
            </a:pPr>
            <a:r>
              <a:rPr lang="en-US" sz="1600" dirty="0" smtClean="0">
                <a:solidFill>
                  <a:srgbClr val="FF0000"/>
                </a:solidFill>
              </a:rPr>
              <a:t>No rescale: $16.65 for 24 hours</a:t>
            </a:r>
          </a:p>
          <a:p>
            <a:pPr marL="273050" lvl="0" indent="-273050" eaLnBrk="0" fontAlgn="base" hangingPunct="0">
              <a:spcBef>
                <a:spcPts val="600"/>
              </a:spcBef>
              <a:spcAft>
                <a:spcPct val="0"/>
              </a:spcAft>
              <a:buClr>
                <a:schemeClr val="accent1"/>
              </a:buClr>
              <a:buSzPct val="70000"/>
              <a:defRPr/>
            </a:pPr>
            <a:r>
              <a:rPr lang="en-US" sz="1600" dirty="0" smtClean="0">
                <a:solidFill>
                  <a:srgbClr val="FF0000"/>
                </a:solidFill>
              </a:rPr>
              <a:t>With rescale: freedom to select price threshold</a:t>
            </a:r>
          </a:p>
        </p:txBody>
      </p:sp>
      <p:sp>
        <p:nvSpPr>
          <p:cNvPr id="12" name="Rectangle 11"/>
          <p:cNvSpPr/>
          <p:nvPr/>
        </p:nvSpPr>
        <p:spPr>
          <a:xfrm>
            <a:off x="5791200" y="1676402"/>
            <a:ext cx="3352800" cy="338554"/>
          </a:xfrm>
          <a:prstGeom prst="rect">
            <a:avLst/>
          </a:prstGeom>
        </p:spPr>
        <p:txBody>
          <a:bodyPr wrap="square">
            <a:spAutoFit/>
          </a:bodyPr>
          <a:lstStyle/>
          <a:p>
            <a:pPr marL="273050" lvl="0" indent="-273050" eaLnBrk="0" fontAlgn="base" hangingPunct="0">
              <a:spcBef>
                <a:spcPts val="600"/>
              </a:spcBef>
              <a:spcAft>
                <a:spcPct val="0"/>
              </a:spcAft>
              <a:buClr>
                <a:schemeClr val="accent1"/>
              </a:buClr>
              <a:buSzPct val="70000"/>
              <a:defRPr/>
            </a:pPr>
            <a:r>
              <a:rPr lang="en-US" sz="1600" dirty="0" smtClean="0">
                <a:solidFill>
                  <a:srgbClr val="006600"/>
                </a:solidFill>
              </a:rPr>
              <a:t>Usable hours may be reduced</a:t>
            </a:r>
          </a:p>
        </p:txBody>
      </p:sp>
      <p:sp>
        <p:nvSpPr>
          <p:cNvPr id="11" name="Rectangle 10"/>
          <p:cNvSpPr/>
          <p:nvPr/>
        </p:nvSpPr>
        <p:spPr>
          <a:xfrm>
            <a:off x="4191000" y="1295401"/>
            <a:ext cx="2362200" cy="369332"/>
          </a:xfrm>
          <a:prstGeom prst="rect">
            <a:avLst/>
          </a:prstGeom>
        </p:spPr>
        <p:txBody>
          <a:bodyPr wrap="square">
            <a:spAutoFit/>
          </a:bodyPr>
          <a:lstStyle/>
          <a:p>
            <a:pPr marL="273050" lvl="0" indent="-273050" eaLnBrk="0" fontAlgn="base" hangingPunct="0">
              <a:spcBef>
                <a:spcPts val="600"/>
              </a:spcBef>
              <a:spcAft>
                <a:spcPct val="0"/>
              </a:spcAft>
              <a:buClr>
                <a:schemeClr val="accent1"/>
              </a:buClr>
              <a:buSzPct val="70000"/>
              <a:defRPr/>
            </a:pPr>
            <a:r>
              <a:rPr lang="en-US" dirty="0" smtClean="0"/>
              <a:t>Price Calculation</a:t>
            </a:r>
          </a:p>
        </p:txBody>
      </p:sp>
      <p:pic>
        <p:nvPicPr>
          <p:cNvPr id="1026" name="Picture 2"/>
          <p:cNvPicPr>
            <a:picLocks noChangeAspect="1" noChangeArrowheads="1"/>
          </p:cNvPicPr>
          <p:nvPr/>
        </p:nvPicPr>
        <p:blipFill>
          <a:blip r:embed="rId4"/>
          <a:srcRect/>
          <a:stretch>
            <a:fillRect/>
          </a:stretch>
        </p:blipFill>
        <p:spPr bwMode="auto">
          <a:xfrm>
            <a:off x="2362199" y="2209799"/>
            <a:ext cx="3892773" cy="3124201"/>
          </a:xfrm>
          <a:prstGeom prst="rect">
            <a:avLst/>
          </a:prstGeom>
          <a:noFill/>
          <a:ln w="9525">
            <a:noFill/>
            <a:miter lim="800000"/>
            <a:headEnd/>
            <a:tailEnd/>
          </a:ln>
          <a:effectLst/>
        </p:spPr>
      </p:pic>
      <p:pic>
        <p:nvPicPr>
          <p:cNvPr id="3074" name="Picture 2"/>
          <p:cNvPicPr>
            <a:picLocks noChangeAspect="1" noChangeArrowheads="1"/>
          </p:cNvPicPr>
          <p:nvPr/>
        </p:nvPicPr>
        <p:blipFill>
          <a:blip r:embed="rId5"/>
          <a:srcRect/>
          <a:stretch>
            <a:fillRect/>
          </a:stretch>
        </p:blipFill>
        <p:spPr bwMode="auto">
          <a:xfrm>
            <a:off x="2362200" y="2362200"/>
            <a:ext cx="4255395" cy="2971800"/>
          </a:xfrm>
          <a:prstGeom prst="rect">
            <a:avLst/>
          </a:prstGeom>
          <a:noFill/>
          <a:ln w="9525">
            <a:noFill/>
            <a:miter lim="800000"/>
            <a:headEnd/>
            <a:tailEnd/>
          </a:ln>
          <a:effectLst/>
        </p:spPr>
      </p:pic>
      <p:cxnSp>
        <p:nvCxnSpPr>
          <p:cNvPr id="10" name="Straight Arrow Connector 9"/>
          <p:cNvCxnSpPr/>
          <p:nvPr/>
        </p:nvCxnSpPr>
        <p:spPr>
          <a:xfrm rot="16200000" flipV="1">
            <a:off x="1714500" y="2171700"/>
            <a:ext cx="17526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038600" y="2057400"/>
            <a:ext cx="2362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46611623"/>
      </p:ext>
    </p:extLst>
  </p:cSld>
  <p:clrMapOvr>
    <a:masterClrMapping/>
  </p:clrMapOvr>
  <p:transition advTm="1212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467600" cy="762000"/>
          </a:xfrm>
        </p:spPr>
        <p:txBody>
          <a:bodyPr>
            <a:normAutofit/>
          </a:bodyPr>
          <a:lstStyle/>
          <a:p>
            <a:r>
              <a:rPr lang="en-US" dirty="0" smtClean="0"/>
              <a:t>Outline</a:t>
            </a:r>
            <a:endParaRPr lang="en-US" dirty="0"/>
          </a:p>
        </p:txBody>
      </p:sp>
      <p:sp>
        <p:nvSpPr>
          <p:cNvPr id="3" name="Content Placeholder 2"/>
          <p:cNvSpPr>
            <a:spLocks noGrp="1"/>
          </p:cNvSpPr>
          <p:nvPr>
            <p:ph sz="quarter" idx="1"/>
          </p:nvPr>
        </p:nvSpPr>
        <p:spPr>
          <a:xfrm>
            <a:off x="457200" y="1143000"/>
            <a:ext cx="8534400" cy="5715000"/>
          </a:xfrm>
          <a:noFill/>
        </p:spPr>
        <p:txBody>
          <a:bodyPr>
            <a:normAutofit/>
          </a:bodyPr>
          <a:lstStyle/>
          <a:p>
            <a:r>
              <a:rPr lang="en-US" dirty="0" smtClean="0">
                <a:solidFill>
                  <a:schemeClr val="bg1">
                    <a:lumMod val="50000"/>
                  </a:schemeClr>
                </a:solidFill>
                <a:sym typeface="Wingdings"/>
              </a:rPr>
              <a:t>Performance analysis</a:t>
            </a:r>
          </a:p>
          <a:p>
            <a:pPr lvl="1"/>
            <a:r>
              <a:rPr lang="en-US" dirty="0" smtClean="0">
                <a:solidFill>
                  <a:schemeClr val="bg1">
                    <a:lumMod val="50000"/>
                  </a:schemeClr>
                </a:solidFill>
                <a:sym typeface="Wingdings"/>
              </a:rPr>
              <a:t>HPC cloud divide</a:t>
            </a:r>
          </a:p>
          <a:p>
            <a:r>
              <a:rPr lang="en-US" dirty="0" smtClean="0">
                <a:solidFill>
                  <a:schemeClr val="bg1">
                    <a:lumMod val="50000"/>
                  </a:schemeClr>
                </a:solidFill>
                <a:sym typeface="Wingdings"/>
              </a:rPr>
              <a:t>Bridging the gap between HPC and cloud</a:t>
            </a:r>
            <a:endParaRPr lang="en-US" dirty="0" smtClean="0">
              <a:solidFill>
                <a:schemeClr val="bg1">
                  <a:lumMod val="50000"/>
                </a:schemeClr>
              </a:solidFill>
            </a:endParaRPr>
          </a:p>
          <a:p>
            <a:pPr lvl="1"/>
            <a:r>
              <a:rPr lang="en-US" dirty="0" smtClean="0">
                <a:solidFill>
                  <a:schemeClr val="bg1">
                    <a:lumMod val="50000"/>
                  </a:schemeClr>
                </a:solidFill>
              </a:rPr>
              <a:t>HPC-aware clouds </a:t>
            </a:r>
          </a:p>
          <a:p>
            <a:pPr lvl="2"/>
            <a:r>
              <a:rPr lang="en-US" dirty="0" smtClean="0">
                <a:solidFill>
                  <a:schemeClr val="bg1">
                    <a:lumMod val="50000"/>
                  </a:schemeClr>
                </a:solidFill>
              </a:rPr>
              <a:t>Application-aware cloud scheduler and VM consolidation</a:t>
            </a:r>
          </a:p>
          <a:p>
            <a:pPr lvl="1"/>
            <a:r>
              <a:rPr lang="en-US" dirty="0" smtClean="0">
                <a:solidFill>
                  <a:schemeClr val="bg1">
                    <a:lumMod val="50000"/>
                  </a:schemeClr>
                </a:solidFill>
              </a:rPr>
              <a:t>Cloud-aware HPC</a:t>
            </a:r>
          </a:p>
          <a:p>
            <a:pPr lvl="2"/>
            <a:r>
              <a:rPr lang="en-US" dirty="0" smtClean="0">
                <a:solidFill>
                  <a:schemeClr val="bg1">
                    <a:lumMod val="50000"/>
                  </a:schemeClr>
                </a:solidFill>
              </a:rPr>
              <a:t>Dynamic load balancing: improve HPC performance</a:t>
            </a:r>
          </a:p>
          <a:p>
            <a:pPr lvl="2"/>
            <a:r>
              <a:rPr lang="en-US" dirty="0" smtClean="0">
                <a:solidFill>
                  <a:schemeClr val="bg1">
                    <a:lumMod val="50000"/>
                  </a:schemeClr>
                </a:solidFill>
              </a:rPr>
              <a:t>Parallel runtime for malleable jobs: improve utilization</a:t>
            </a:r>
          </a:p>
          <a:p>
            <a:r>
              <a:rPr lang="en-US" dirty="0" smtClean="0"/>
              <a:t>Models, cost analysis and multiple platforms in cloud </a:t>
            </a:r>
          </a:p>
          <a:p>
            <a:r>
              <a:rPr lang="en-US" dirty="0" smtClean="0">
                <a:solidFill>
                  <a:schemeClr val="bg1">
                    <a:lumMod val="50000"/>
                  </a:schemeClr>
                </a:solidFill>
              </a:rPr>
              <a:t>Lessons, conclusions, impact, and future work</a:t>
            </a:r>
          </a:p>
          <a:p>
            <a:pPr lvl="1">
              <a:buNone/>
            </a:pPr>
            <a:r>
              <a:rPr lang="en-US" dirty="0">
                <a:solidFill>
                  <a:schemeClr val="bg1">
                    <a:lumMod val="50000"/>
                  </a:schemeClr>
                </a:solidFill>
              </a:rPr>
              <a:t>	</a:t>
            </a:r>
            <a:r>
              <a:rPr lang="en-US" dirty="0" smtClean="0">
                <a:solidFill>
                  <a:schemeClr val="bg1">
                    <a:lumMod val="50000"/>
                  </a:schemeClr>
                </a:solidFill>
              </a:rPr>
              <a:t>	</a:t>
            </a:r>
          </a:p>
        </p:txBody>
      </p:sp>
      <p:sp>
        <p:nvSpPr>
          <p:cNvPr id="4" name="Slide Number Placeholder 3"/>
          <p:cNvSpPr>
            <a:spLocks noGrp="1"/>
          </p:cNvSpPr>
          <p:nvPr>
            <p:ph type="sldNum" sz="quarter" idx="15"/>
          </p:nvPr>
        </p:nvSpPr>
        <p:spPr/>
        <p:txBody>
          <a:bodyPr/>
          <a:lstStyle/>
          <a:p>
            <a:fld id="{B6F15528-21DE-4FAA-801E-634DDDAF4B2B}" type="slidenum">
              <a:rPr lang="en-US" smtClean="0"/>
              <a:pPr/>
              <a:t>48</a:t>
            </a:fld>
            <a:endParaRPr lang="en-US" dirty="0"/>
          </a:p>
        </p:txBody>
      </p:sp>
      <p:sp>
        <p:nvSpPr>
          <p:cNvPr id="5" name="Right Arrow 4"/>
          <p:cNvSpPr/>
          <p:nvPr/>
        </p:nvSpPr>
        <p:spPr>
          <a:xfrm>
            <a:off x="152400" y="43434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1082559"/>
      </p:ext>
    </p:extLst>
  </p:cSld>
  <p:clrMapOvr>
    <a:masterClrMapping/>
  </p:clrMapOvr>
  <p:transition spd="slow" advTm="19188"/>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lstStyle/>
          <a:p>
            <a:r>
              <a:rPr lang="en-US" dirty="0" smtClean="0"/>
              <a:t>Models for HPC in Cloud </a:t>
            </a:r>
            <a:endParaRPr lang="en-US" dirty="0"/>
          </a:p>
        </p:txBody>
      </p:sp>
      <p:sp>
        <p:nvSpPr>
          <p:cNvPr id="3" name="Content Placeholder 2"/>
          <p:cNvSpPr>
            <a:spLocks noGrp="1"/>
          </p:cNvSpPr>
          <p:nvPr>
            <p:ph sz="quarter" idx="1"/>
          </p:nvPr>
        </p:nvSpPr>
        <p:spPr>
          <a:xfrm>
            <a:off x="457200" y="1143000"/>
            <a:ext cx="8305800" cy="4873752"/>
          </a:xfrm>
        </p:spPr>
        <p:txBody>
          <a:bodyPr>
            <a:normAutofit/>
          </a:bodyPr>
          <a:lstStyle/>
          <a:p>
            <a:r>
              <a:rPr lang="en-US" dirty="0" smtClean="0">
                <a:solidFill>
                  <a:srgbClr val="FF0000"/>
                </a:solidFill>
              </a:rPr>
              <a:t>Cloud as substitute for supercomputers for all HPC applications? (Past work)</a:t>
            </a:r>
          </a:p>
          <a:p>
            <a:pPr lvl="1"/>
            <a:r>
              <a:rPr lang="en-US" dirty="0" smtClean="0"/>
              <a:t>Supercomputers defeat cloud in raw performance</a:t>
            </a:r>
          </a:p>
          <a:p>
            <a:pPr lvl="1"/>
            <a:r>
              <a:rPr lang="en-US" dirty="0" smtClean="0"/>
              <a:t>Some HPC applications just do not scale in cloud</a:t>
            </a:r>
          </a:p>
          <a:p>
            <a:r>
              <a:rPr lang="en-US" dirty="0" smtClean="0">
                <a:solidFill>
                  <a:srgbClr val="0070C0"/>
                </a:solidFill>
              </a:rPr>
              <a:t>Cloud complement supercomputers? (Our position)</a:t>
            </a:r>
          </a:p>
          <a:p>
            <a:pPr lvl="1"/>
            <a:r>
              <a:rPr lang="en-US" dirty="0" smtClean="0"/>
              <a:t>User perspective</a:t>
            </a:r>
          </a:p>
          <a:p>
            <a:pPr lvl="2"/>
            <a:r>
              <a:rPr lang="en-US" dirty="0" smtClean="0"/>
              <a:t>Lower cost of running in cloud vs. supercomputer? </a:t>
            </a:r>
          </a:p>
          <a:p>
            <a:pPr lvl="2"/>
            <a:r>
              <a:rPr lang="en-US" dirty="0"/>
              <a:t>F</a:t>
            </a:r>
            <a:r>
              <a:rPr lang="en-US" dirty="0" smtClean="0"/>
              <a:t>or some applications?</a:t>
            </a:r>
          </a:p>
          <a:p>
            <a:pPr lvl="1"/>
            <a:r>
              <a:rPr lang="en-US" dirty="0" smtClean="0"/>
              <a:t>Provider perspective</a:t>
            </a:r>
          </a:p>
          <a:p>
            <a:pPr lvl="2"/>
            <a:r>
              <a:rPr lang="en-US" dirty="0" smtClean="0"/>
              <a:t>Hybrid cloud supercomputer approach</a:t>
            </a:r>
          </a:p>
          <a:p>
            <a:pPr lvl="2"/>
            <a:r>
              <a:rPr lang="en-US" dirty="0" smtClean="0"/>
              <a:t>Use underutilized resource “good enough” for a job</a:t>
            </a:r>
          </a:p>
          <a:p>
            <a:pPr lvl="2"/>
            <a:r>
              <a:rPr lang="en-US" dirty="0" smtClean="0"/>
              <a:t>Reduce wait time and improve throughput</a:t>
            </a:r>
          </a:p>
          <a:p>
            <a:pPr lvl="1"/>
            <a:endParaRPr lang="en-US" dirty="0"/>
          </a:p>
          <a:p>
            <a:pPr lvl="1"/>
            <a:endParaRPr lang="en-US" dirty="0"/>
          </a:p>
          <a:p>
            <a:endParaRPr lang="en-US" dirty="0"/>
          </a:p>
        </p:txBody>
      </p:sp>
      <p:sp>
        <p:nvSpPr>
          <p:cNvPr id="4" name="Slide Number Placeholder 3"/>
          <p:cNvSpPr>
            <a:spLocks noGrp="1"/>
          </p:cNvSpPr>
          <p:nvPr>
            <p:ph type="sldNum" sz="quarter" idx="4294967295"/>
          </p:nvPr>
        </p:nvSpPr>
        <p:spPr>
          <a:xfrm>
            <a:off x="8129588" y="5734051"/>
            <a:ext cx="609600" cy="520700"/>
          </a:xfrm>
          <a:prstGeom prst="rect">
            <a:avLst/>
          </a:prstGeom>
        </p:spPr>
        <p:txBody>
          <a:bodyPr/>
          <a:lstStyle/>
          <a:p>
            <a:pPr>
              <a:defRPr/>
            </a:pPr>
            <a:fld id="{21EF063A-D55F-46A6-9045-9932BD3AAC31}" type="slidenum">
              <a:rPr lang="en-US" smtClean="0"/>
              <a:pPr>
                <a:defRPr/>
              </a:pPr>
              <a:t>49</a:t>
            </a:fld>
            <a:endParaRPr lang="en-US" dirty="0"/>
          </a:p>
        </p:txBody>
      </p:sp>
    </p:spTree>
    <p:custDataLst>
      <p:tags r:id="rId1"/>
    </p:custDataLst>
    <p:extLst>
      <p:ext uri="{BB962C8B-B14F-4D97-AF65-F5344CB8AC3E}">
        <p14:creationId xmlns:p14="http://schemas.microsoft.com/office/powerpoint/2010/main" val="1534704817"/>
      </p:ext>
    </p:extLst>
  </p:cSld>
  <p:clrMapOvr>
    <a:masterClrMapping/>
  </p:clrMapOvr>
  <p:transition spd="slow" advTm="876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1000"/>
                                        <p:tgtEl>
                                          <p:spTgt spid="3">
                                            <p:txEl>
                                              <p:pRg st="8" end="8"/>
                                            </p:txEl>
                                          </p:spTgt>
                                        </p:tgtEl>
                                      </p:cBhvr>
                                    </p:animEffect>
                                    <p:anim calcmode="lin" valueType="num">
                                      <p:cBhvr>
                                        <p:cTn id="3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1000"/>
                                        <p:tgtEl>
                                          <p:spTgt spid="3">
                                            <p:txEl>
                                              <p:pRg st="9" end="9"/>
                                            </p:txEl>
                                          </p:spTgt>
                                        </p:tgtEl>
                                      </p:cBhvr>
                                    </p:animEffect>
                                    <p:anim calcmode="lin" valueType="num">
                                      <p:cBhvr>
                                        <p:cTn id="4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1000"/>
                                        <p:tgtEl>
                                          <p:spTgt spid="3">
                                            <p:txEl>
                                              <p:pRg st="10" end="10"/>
                                            </p:txEl>
                                          </p:spTgt>
                                        </p:tgtEl>
                                      </p:cBhvr>
                                    </p:animEffect>
                                    <p:anim calcmode="lin" valueType="num">
                                      <p:cBhvr>
                                        <p:cTn id="4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457200"/>
            <a:ext cx="8917518" cy="5867400"/>
            <a:chOff x="-38757" y="182032"/>
            <a:chExt cx="9489675" cy="6371168"/>
          </a:xfrm>
        </p:grpSpPr>
        <p:graphicFrame>
          <p:nvGraphicFramePr>
            <p:cNvPr id="5" name="Diagram 4"/>
            <p:cNvGraphicFramePr/>
            <p:nvPr>
              <p:extLst>
                <p:ext uri="{D42A27DB-BD31-4B8C-83A1-F6EECF244321}">
                  <p14:modId xmlns:p14="http://schemas.microsoft.com/office/powerpoint/2010/main" val="3590182102"/>
                </p:ext>
              </p:extLst>
            </p:nvPr>
          </p:nvGraphicFramePr>
          <p:xfrm>
            <a:off x="84667" y="319618"/>
            <a:ext cx="3914555" cy="1503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357548810"/>
                </p:ext>
              </p:extLst>
            </p:nvPr>
          </p:nvGraphicFramePr>
          <p:xfrm>
            <a:off x="1698908" y="4346137"/>
            <a:ext cx="3417852" cy="19765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loud 6"/>
            <p:cNvSpPr/>
            <p:nvPr/>
          </p:nvSpPr>
          <p:spPr>
            <a:xfrm>
              <a:off x="3628681" y="2210973"/>
              <a:ext cx="2273673" cy="1143001"/>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Cloud Computing</a:t>
              </a:r>
              <a:endParaRPr lang="en-US" dirty="0">
                <a:solidFill>
                  <a:prstClr val="white"/>
                </a:solidFill>
              </a:endParaRPr>
            </a:p>
          </p:txBody>
        </p:sp>
        <p:graphicFrame>
          <p:nvGraphicFramePr>
            <p:cNvPr id="8" name="Diagram 7"/>
            <p:cNvGraphicFramePr/>
            <p:nvPr>
              <p:extLst>
                <p:ext uri="{D42A27DB-BD31-4B8C-83A1-F6EECF244321}">
                  <p14:modId xmlns:p14="http://schemas.microsoft.com/office/powerpoint/2010/main" val="199245236"/>
                </p:ext>
              </p:extLst>
            </p:nvPr>
          </p:nvGraphicFramePr>
          <p:xfrm>
            <a:off x="5609168" y="228600"/>
            <a:ext cx="3841750" cy="161949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5" name="TextBox 14"/>
            <p:cNvSpPr txBox="1"/>
            <p:nvPr/>
          </p:nvSpPr>
          <p:spPr>
            <a:xfrm>
              <a:off x="5147222" y="5690396"/>
              <a:ext cx="3042028" cy="646331"/>
            </a:xfrm>
            <a:prstGeom prst="rect">
              <a:avLst/>
            </a:prstGeom>
            <a:noFill/>
          </p:spPr>
          <p:txBody>
            <a:bodyPr wrap="square" rtlCol="0">
              <a:spAutoFit/>
            </a:bodyPr>
            <a:lstStyle/>
            <a:p>
              <a:r>
                <a:rPr lang="en-US" sz="1200" dirty="0" smtClean="0">
                  <a:solidFill>
                    <a:prstClr val="black"/>
                  </a:solidFill>
                </a:rPr>
                <a:t>Physical or virtual computing infrastructure, processing, storage, network.</a:t>
              </a:r>
            </a:p>
            <a:p>
              <a:r>
                <a:rPr lang="en-US" sz="1200" dirty="0" smtClean="0">
                  <a:solidFill>
                    <a:prstClr val="black"/>
                  </a:solidFill>
                </a:rPr>
                <a:t>Examples -  Amazon EC2, HP cloud</a:t>
              </a:r>
              <a:endParaRPr lang="en-US" sz="1200" dirty="0">
                <a:solidFill>
                  <a:prstClr val="black"/>
                </a:solidFill>
              </a:endParaRPr>
            </a:p>
          </p:txBody>
        </p:sp>
        <p:sp>
          <p:nvSpPr>
            <p:cNvPr id="16" name="TextBox 15"/>
            <p:cNvSpPr txBox="1"/>
            <p:nvPr/>
          </p:nvSpPr>
          <p:spPr>
            <a:xfrm>
              <a:off x="4558344" y="4963024"/>
              <a:ext cx="3596980" cy="646331"/>
            </a:xfrm>
            <a:prstGeom prst="rect">
              <a:avLst/>
            </a:prstGeom>
            <a:noFill/>
          </p:spPr>
          <p:txBody>
            <a:bodyPr wrap="square" rtlCol="0">
              <a:spAutoFit/>
            </a:bodyPr>
            <a:lstStyle/>
            <a:p>
              <a:r>
                <a:rPr lang="en-US" sz="1200" dirty="0" smtClean="0">
                  <a:solidFill>
                    <a:prstClr val="black"/>
                  </a:solidFill>
                </a:rPr>
                <a:t>Computing platforms including programming language execution framework, database, OS. </a:t>
              </a:r>
            </a:p>
            <a:p>
              <a:r>
                <a:rPr lang="en-US" sz="1200" dirty="0" smtClean="0">
                  <a:solidFill>
                    <a:prstClr val="black"/>
                  </a:solidFill>
                </a:rPr>
                <a:t>Examples - Google App Engine, Microsoft Azure</a:t>
              </a:r>
              <a:endParaRPr lang="en-US" sz="1200" dirty="0">
                <a:solidFill>
                  <a:prstClr val="black"/>
                </a:solidFill>
              </a:endParaRPr>
            </a:p>
          </p:txBody>
        </p:sp>
        <p:sp>
          <p:nvSpPr>
            <p:cNvPr id="17" name="TextBox 16"/>
            <p:cNvSpPr txBox="1"/>
            <p:nvPr/>
          </p:nvSpPr>
          <p:spPr>
            <a:xfrm>
              <a:off x="4125232" y="4414900"/>
              <a:ext cx="2984786" cy="461665"/>
            </a:xfrm>
            <a:prstGeom prst="rect">
              <a:avLst/>
            </a:prstGeom>
            <a:noFill/>
          </p:spPr>
          <p:txBody>
            <a:bodyPr wrap="none" rtlCol="0">
              <a:spAutoFit/>
            </a:bodyPr>
            <a:lstStyle/>
            <a:p>
              <a:r>
                <a:rPr lang="en-US" sz="1200" dirty="0" smtClean="0">
                  <a:solidFill>
                    <a:prstClr val="black"/>
                  </a:solidFill>
                </a:rPr>
                <a:t>Applications running on cloud infrastructure, </a:t>
              </a:r>
            </a:p>
            <a:p>
              <a:r>
                <a:rPr lang="en-US" sz="1200" dirty="0" smtClean="0">
                  <a:solidFill>
                    <a:prstClr val="black"/>
                  </a:solidFill>
                </a:rPr>
                <a:t>Examples - Google Apps, </a:t>
              </a:r>
              <a:r>
                <a:rPr lang="en-US" sz="1200" dirty="0" err="1" smtClean="0">
                  <a:solidFill>
                    <a:prstClr val="black"/>
                  </a:solidFill>
                </a:rPr>
                <a:t>Salesforce</a:t>
              </a:r>
              <a:endParaRPr lang="en-US" sz="1200" dirty="0">
                <a:solidFill>
                  <a:prstClr val="black"/>
                </a:solidFill>
              </a:endParaRPr>
            </a:p>
          </p:txBody>
        </p:sp>
        <p:sp>
          <p:nvSpPr>
            <p:cNvPr id="19" name="Rounded Rectangle 18"/>
            <p:cNvSpPr/>
            <p:nvPr/>
          </p:nvSpPr>
          <p:spPr>
            <a:xfrm>
              <a:off x="-38757" y="234950"/>
              <a:ext cx="4074583" cy="1863236"/>
            </a:xfrm>
            <a:prstGeom prst="round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Rounded Rectangle 19"/>
            <p:cNvSpPr/>
            <p:nvPr/>
          </p:nvSpPr>
          <p:spPr>
            <a:xfrm>
              <a:off x="5902354" y="182032"/>
              <a:ext cx="3140046" cy="1927889"/>
            </a:xfrm>
            <a:prstGeom prst="round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Rounded Rectangle 20"/>
            <p:cNvSpPr/>
            <p:nvPr/>
          </p:nvSpPr>
          <p:spPr>
            <a:xfrm>
              <a:off x="1092129" y="4145970"/>
              <a:ext cx="7063195" cy="2407230"/>
            </a:xfrm>
            <a:prstGeom prst="round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795796" y="1754254"/>
              <a:ext cx="2612038" cy="369332"/>
            </a:xfrm>
            <a:prstGeom prst="rect">
              <a:avLst/>
            </a:prstGeom>
            <a:noFill/>
          </p:spPr>
          <p:txBody>
            <a:bodyPr wrap="square" rtlCol="0">
              <a:spAutoFit/>
            </a:bodyPr>
            <a:lstStyle/>
            <a:p>
              <a:r>
                <a:rPr lang="en-US" dirty="0" smtClean="0">
                  <a:solidFill>
                    <a:prstClr val="black"/>
                  </a:solidFill>
                </a:rPr>
                <a:t>Essential characteristics</a:t>
              </a:r>
              <a:endParaRPr lang="en-US" dirty="0">
                <a:solidFill>
                  <a:prstClr val="black"/>
                </a:solidFill>
              </a:endParaRPr>
            </a:p>
          </p:txBody>
        </p:sp>
        <p:sp>
          <p:nvSpPr>
            <p:cNvPr id="23" name="TextBox 22"/>
            <p:cNvSpPr txBox="1"/>
            <p:nvPr/>
          </p:nvSpPr>
          <p:spPr>
            <a:xfrm>
              <a:off x="6305913" y="1748150"/>
              <a:ext cx="2499420" cy="369332"/>
            </a:xfrm>
            <a:prstGeom prst="rect">
              <a:avLst/>
            </a:prstGeom>
            <a:noFill/>
          </p:spPr>
          <p:txBody>
            <a:bodyPr wrap="square" rtlCol="0">
              <a:spAutoFit/>
            </a:bodyPr>
            <a:lstStyle/>
            <a:p>
              <a:r>
                <a:rPr lang="en-US" dirty="0" smtClean="0">
                  <a:solidFill>
                    <a:prstClr val="black"/>
                  </a:solidFill>
                </a:rPr>
                <a:t>Deployment Models</a:t>
              </a:r>
              <a:endParaRPr lang="en-US" dirty="0">
                <a:solidFill>
                  <a:prstClr val="black"/>
                </a:solidFill>
              </a:endParaRPr>
            </a:p>
          </p:txBody>
        </p:sp>
        <p:sp>
          <p:nvSpPr>
            <p:cNvPr id="24" name="TextBox 23"/>
            <p:cNvSpPr txBox="1"/>
            <p:nvPr/>
          </p:nvSpPr>
          <p:spPr>
            <a:xfrm>
              <a:off x="1235992" y="4346137"/>
              <a:ext cx="1608133" cy="369332"/>
            </a:xfrm>
            <a:prstGeom prst="rect">
              <a:avLst/>
            </a:prstGeom>
            <a:noFill/>
          </p:spPr>
          <p:txBody>
            <a:bodyPr wrap="none" rtlCol="0">
              <a:spAutoFit/>
            </a:bodyPr>
            <a:lstStyle/>
            <a:p>
              <a:r>
                <a:rPr lang="en-US" dirty="0" smtClean="0">
                  <a:solidFill>
                    <a:prstClr val="black"/>
                  </a:solidFill>
                </a:rPr>
                <a:t>Service Models</a:t>
              </a:r>
              <a:endParaRPr lang="en-US" dirty="0">
                <a:solidFill>
                  <a:prstClr val="black"/>
                </a:solidFill>
              </a:endParaRPr>
            </a:p>
          </p:txBody>
        </p:sp>
        <p:sp>
          <p:nvSpPr>
            <p:cNvPr id="28" name="Up Arrow 27"/>
            <p:cNvSpPr/>
            <p:nvPr/>
          </p:nvSpPr>
          <p:spPr>
            <a:xfrm rot="3217324">
              <a:off x="6202805" y="1967323"/>
              <a:ext cx="308642" cy="93527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Up Arrow 28"/>
            <p:cNvSpPr/>
            <p:nvPr/>
          </p:nvSpPr>
          <p:spPr>
            <a:xfrm rot="17573203">
              <a:off x="3032873" y="1934912"/>
              <a:ext cx="262348" cy="96829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Up Arrow 29"/>
            <p:cNvSpPr/>
            <p:nvPr/>
          </p:nvSpPr>
          <p:spPr>
            <a:xfrm rot="10800000">
              <a:off x="4653845" y="3392553"/>
              <a:ext cx="263827" cy="72166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38290061"/>
      </p:ext>
    </p:extLst>
  </p:cSld>
  <p:clrMapOvr>
    <a:masterClrMapping/>
  </p:clrMapOvr>
  <p:transition advTm="51864"/>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419" y="2028812"/>
            <a:ext cx="4128415" cy="29555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294967295"/>
          </p:nvPr>
        </p:nvSpPr>
        <p:spPr>
          <a:xfrm>
            <a:off x="8153400" y="5715001"/>
            <a:ext cx="609600" cy="520700"/>
          </a:xfrm>
          <a:prstGeom prst="rect">
            <a:avLst/>
          </a:prstGeom>
        </p:spPr>
        <p:txBody>
          <a:bodyPr/>
          <a:lstStyle/>
          <a:p>
            <a:pPr>
              <a:defRPr/>
            </a:pPr>
            <a:fld id="{21EF063A-D55F-46A6-9045-9932BD3AAC31}" type="slidenum">
              <a:rPr lang="en-US" smtClean="0"/>
              <a:pPr>
                <a:defRPr/>
              </a:pPr>
              <a:t>50</a:t>
            </a:fld>
            <a:endParaRPr lang="en-US" dirty="0"/>
          </a:p>
        </p:txBody>
      </p:sp>
      <p:sp>
        <p:nvSpPr>
          <p:cNvPr id="7" name="Title 1"/>
          <p:cNvSpPr>
            <a:spLocks noGrp="1"/>
          </p:cNvSpPr>
          <p:nvPr>
            <p:ph type="title"/>
          </p:nvPr>
        </p:nvSpPr>
        <p:spPr>
          <a:xfrm>
            <a:off x="381000" y="-365427"/>
            <a:ext cx="8742572" cy="1127427"/>
          </a:xfrm>
        </p:spPr>
        <p:txBody>
          <a:bodyPr>
            <a:noAutofit/>
          </a:bodyPr>
          <a:lstStyle/>
          <a:p>
            <a:r>
              <a:rPr lang="en-US" dirty="0" smtClean="0"/>
              <a:t>User Perspective: HPC-Cloud Economics </a:t>
            </a:r>
            <a:endParaRPr lang="en-US" dirty="0"/>
          </a:p>
        </p:txBody>
      </p:sp>
      <p:sp>
        <p:nvSpPr>
          <p:cNvPr id="2" name="Rectangle 1"/>
          <p:cNvSpPr/>
          <p:nvPr/>
        </p:nvSpPr>
        <p:spPr>
          <a:xfrm>
            <a:off x="465749" y="5421458"/>
            <a:ext cx="7579091" cy="830997"/>
          </a:xfrm>
          <a:prstGeom prst="rect">
            <a:avLst/>
          </a:prstGeom>
          <a:solidFill>
            <a:schemeClr val="accent1">
              <a:lumMod val="60000"/>
              <a:lumOff val="40000"/>
            </a:schemeClr>
          </a:solidFill>
        </p:spPr>
        <p:txBody>
          <a:bodyPr wrap="square">
            <a:spAutoFit/>
          </a:bodyPr>
          <a:lstStyle/>
          <a:p>
            <a:r>
              <a:rPr lang="en-US" sz="2400" dirty="0"/>
              <a:t>Interesting cross-over points when considering </a:t>
            </a:r>
            <a:r>
              <a:rPr lang="en-US" sz="2400" dirty="0" smtClean="0"/>
              <a:t>cost. </a:t>
            </a:r>
            <a:r>
              <a:rPr lang="en-US" sz="2400" dirty="0"/>
              <a:t>Best platform depends on </a:t>
            </a:r>
            <a:r>
              <a:rPr lang="en-US" sz="2400" dirty="0" smtClean="0"/>
              <a:t>scale</a:t>
            </a:r>
            <a:r>
              <a:rPr lang="en-US" sz="2400" dirty="0"/>
              <a:t>, </a:t>
            </a:r>
            <a:r>
              <a:rPr lang="en-US" sz="2400" dirty="0" smtClean="0"/>
              <a:t>budget</a:t>
            </a:r>
            <a:r>
              <a:rPr lang="en-US" sz="2400" dirty="0"/>
              <a:t>.</a:t>
            </a:r>
            <a:r>
              <a:rPr lang="en-US" sz="2400" dirty="0" smtClean="0"/>
              <a:t> </a:t>
            </a:r>
            <a:endParaRPr lang="en-US" sz="2400" dirty="0"/>
          </a:p>
        </p:txBody>
      </p:sp>
      <p:cxnSp>
        <p:nvCxnSpPr>
          <p:cNvPr id="11" name="Straight Connector 10"/>
          <p:cNvCxnSpPr/>
          <p:nvPr/>
        </p:nvCxnSpPr>
        <p:spPr>
          <a:xfrm>
            <a:off x="4105275" y="1953217"/>
            <a:ext cx="0" cy="2926814"/>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64680" y="1270438"/>
            <a:ext cx="1981200" cy="369332"/>
          </a:xfrm>
          <a:prstGeom prst="rect">
            <a:avLst/>
          </a:prstGeom>
          <a:noFill/>
        </p:spPr>
        <p:txBody>
          <a:bodyPr wrap="square" rtlCol="0">
            <a:spAutoFit/>
          </a:bodyPr>
          <a:lstStyle/>
          <a:p>
            <a:r>
              <a:rPr lang="en-US" dirty="0" smtClean="0"/>
              <a:t>Time constraint</a:t>
            </a:r>
            <a:endParaRPr lang="en-US" dirty="0"/>
          </a:p>
        </p:txBody>
      </p:sp>
      <p:cxnSp>
        <p:nvCxnSpPr>
          <p:cNvPr id="14" name="Straight Arrow Connector 13"/>
          <p:cNvCxnSpPr/>
          <p:nvPr/>
        </p:nvCxnSpPr>
        <p:spPr>
          <a:xfrm flipH="1">
            <a:off x="5078778" y="1894680"/>
            <a:ext cx="860199" cy="2182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291732" y="1525346"/>
            <a:ext cx="1981200" cy="369332"/>
          </a:xfrm>
          <a:prstGeom prst="rect">
            <a:avLst/>
          </a:prstGeom>
          <a:noFill/>
        </p:spPr>
        <p:txBody>
          <a:bodyPr wrap="square" rtlCol="0">
            <a:spAutoFit/>
          </a:bodyPr>
          <a:lstStyle/>
          <a:p>
            <a:r>
              <a:rPr lang="en-US" dirty="0" smtClean="0"/>
              <a:t>Choose this</a:t>
            </a:r>
            <a:endParaRPr lang="en-US" dirty="0"/>
          </a:p>
        </p:txBody>
      </p:sp>
      <p:sp>
        <p:nvSpPr>
          <p:cNvPr id="27" name="TextBox 26"/>
          <p:cNvSpPr txBox="1"/>
          <p:nvPr/>
        </p:nvSpPr>
        <p:spPr>
          <a:xfrm>
            <a:off x="6400803" y="4077470"/>
            <a:ext cx="1644039" cy="646331"/>
          </a:xfrm>
          <a:prstGeom prst="rect">
            <a:avLst/>
          </a:prstGeom>
          <a:noFill/>
        </p:spPr>
        <p:txBody>
          <a:bodyPr wrap="square" rtlCol="0">
            <a:spAutoFit/>
          </a:bodyPr>
          <a:lstStyle/>
          <a:p>
            <a:r>
              <a:rPr lang="en-US" dirty="0" smtClean="0"/>
              <a:t>Cost constraint</a:t>
            </a:r>
            <a:endParaRPr lang="en-US" dirty="0"/>
          </a:p>
        </p:txBody>
      </p:sp>
      <p:sp>
        <p:nvSpPr>
          <p:cNvPr id="29" name="TextBox 28"/>
          <p:cNvSpPr txBox="1"/>
          <p:nvPr/>
        </p:nvSpPr>
        <p:spPr>
          <a:xfrm>
            <a:off x="6781800" y="4888812"/>
            <a:ext cx="1981200" cy="369332"/>
          </a:xfrm>
          <a:prstGeom prst="rect">
            <a:avLst/>
          </a:prstGeom>
          <a:noFill/>
        </p:spPr>
        <p:txBody>
          <a:bodyPr wrap="square" rtlCol="0">
            <a:spAutoFit/>
          </a:bodyPr>
          <a:lstStyle/>
          <a:p>
            <a:r>
              <a:rPr lang="en-US" dirty="0" smtClean="0"/>
              <a:t>Choose this</a:t>
            </a:r>
            <a:endParaRPr lang="en-US" dirty="0"/>
          </a:p>
        </p:txBody>
      </p:sp>
      <p:cxnSp>
        <p:nvCxnSpPr>
          <p:cNvPr id="17" name="Straight Connector 16"/>
          <p:cNvCxnSpPr/>
          <p:nvPr/>
        </p:nvCxnSpPr>
        <p:spPr>
          <a:xfrm>
            <a:off x="5029200" y="1894678"/>
            <a:ext cx="0" cy="2926814"/>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991426" y="3727417"/>
            <a:ext cx="2933468" cy="24768"/>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4135228" y="1864802"/>
            <a:ext cx="1611869" cy="14139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4724400" y="3752185"/>
            <a:ext cx="2057400" cy="1136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28601" y="2813416"/>
            <a:ext cx="1665451" cy="369332"/>
          </a:xfrm>
          <a:prstGeom prst="rect">
            <a:avLst/>
          </a:prstGeom>
          <a:noFill/>
        </p:spPr>
        <p:txBody>
          <a:bodyPr wrap="square" rtlCol="0">
            <a:spAutoFit/>
          </a:bodyPr>
          <a:lstStyle/>
          <a:p>
            <a:r>
              <a:rPr lang="en-US" dirty="0" smtClean="0">
                <a:solidFill>
                  <a:srgbClr val="0070C0"/>
                </a:solidFill>
              </a:rPr>
              <a:t>Low is better</a:t>
            </a:r>
            <a:endParaRPr lang="en-US" dirty="0">
              <a:solidFill>
                <a:srgbClr val="0070C0"/>
              </a:solidFill>
            </a:endParaRPr>
          </a:p>
        </p:txBody>
      </p:sp>
      <p:sp>
        <p:nvSpPr>
          <p:cNvPr id="39" name="Up Arrow 38"/>
          <p:cNvSpPr/>
          <p:nvPr/>
        </p:nvSpPr>
        <p:spPr>
          <a:xfrm rot="10647940">
            <a:off x="642227" y="3182747"/>
            <a:ext cx="419100"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3048000" y="914400"/>
            <a:ext cx="5493812" cy="369332"/>
          </a:xfrm>
          <a:prstGeom prst="rect">
            <a:avLst/>
          </a:prstGeom>
          <a:solidFill>
            <a:schemeClr val="accent4">
              <a:lumMod val="40000"/>
              <a:lumOff val="60000"/>
            </a:schemeClr>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Cost = instance price ($ per core-hour) × P × Time</a:t>
            </a:r>
            <a:endParaRPr lang="en-US" dirty="0"/>
          </a:p>
        </p:txBody>
      </p:sp>
      <p:sp>
        <p:nvSpPr>
          <p:cNvPr id="49" name="TextBox 48"/>
          <p:cNvSpPr txBox="1"/>
          <p:nvPr/>
        </p:nvSpPr>
        <p:spPr>
          <a:xfrm>
            <a:off x="2377901" y="5052124"/>
            <a:ext cx="1665451" cy="369332"/>
          </a:xfrm>
          <a:prstGeom prst="rect">
            <a:avLst/>
          </a:prstGeom>
          <a:noFill/>
        </p:spPr>
        <p:txBody>
          <a:bodyPr wrap="square" rtlCol="0">
            <a:spAutoFit/>
          </a:bodyPr>
          <a:lstStyle/>
          <a:p>
            <a:r>
              <a:rPr lang="en-US" dirty="0" smtClean="0">
                <a:solidFill>
                  <a:srgbClr val="0070C0"/>
                </a:solidFill>
              </a:rPr>
              <a:t>Low is better</a:t>
            </a:r>
            <a:endParaRPr lang="en-US" dirty="0">
              <a:solidFill>
                <a:srgbClr val="0070C0"/>
              </a:solidFill>
            </a:endParaRPr>
          </a:p>
        </p:txBody>
      </p:sp>
      <p:sp>
        <p:nvSpPr>
          <p:cNvPr id="50" name="Up Arrow 49"/>
          <p:cNvSpPr/>
          <p:nvPr/>
        </p:nvSpPr>
        <p:spPr>
          <a:xfrm rot="16200000">
            <a:off x="4407762" y="4870082"/>
            <a:ext cx="419100"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2991424" y="2162100"/>
            <a:ext cx="803904" cy="276999"/>
          </a:xfrm>
          <a:prstGeom prst="rect">
            <a:avLst/>
          </a:prstGeom>
          <a:solidFill>
            <a:schemeClr val="bg1"/>
          </a:solidFill>
        </p:spPr>
        <p:txBody>
          <a:bodyPr wrap="square" rtlCol="0">
            <a:spAutoFit/>
          </a:bodyPr>
          <a:lstStyle/>
          <a:p>
            <a:endParaRPr lang="en-US" sz="1200" dirty="0"/>
          </a:p>
        </p:txBody>
      </p:sp>
      <p:sp>
        <p:nvSpPr>
          <p:cNvPr id="24" name="TextBox 23"/>
          <p:cNvSpPr txBox="1"/>
          <p:nvPr/>
        </p:nvSpPr>
        <p:spPr>
          <a:xfrm>
            <a:off x="1730443" y="1919496"/>
            <a:ext cx="803904" cy="276999"/>
          </a:xfrm>
          <a:prstGeom prst="rect">
            <a:avLst/>
          </a:prstGeom>
          <a:solidFill>
            <a:schemeClr val="bg1"/>
          </a:solidFill>
        </p:spPr>
        <p:txBody>
          <a:bodyPr wrap="square" rtlCol="0">
            <a:spAutoFit/>
          </a:bodyPr>
          <a:lstStyle/>
          <a:p>
            <a:endParaRPr lang="en-US" sz="1200" dirty="0"/>
          </a:p>
        </p:txBody>
      </p:sp>
      <p:sp>
        <p:nvSpPr>
          <p:cNvPr id="26" name="Left Arrow 25"/>
          <p:cNvSpPr/>
          <p:nvPr/>
        </p:nvSpPr>
        <p:spPr>
          <a:xfrm>
            <a:off x="2438400" y="1600200"/>
            <a:ext cx="28194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286000" y="1295400"/>
            <a:ext cx="3124200" cy="369332"/>
          </a:xfrm>
          <a:prstGeom prst="rect">
            <a:avLst/>
          </a:prstGeom>
          <a:noFill/>
        </p:spPr>
        <p:txBody>
          <a:bodyPr wrap="square" rtlCol="0">
            <a:spAutoFit/>
          </a:bodyPr>
          <a:lstStyle/>
          <a:p>
            <a:r>
              <a:rPr lang="en-US" dirty="0" smtClean="0">
                <a:solidFill>
                  <a:srgbClr val="0070C0"/>
                </a:solidFill>
              </a:rPr>
              <a:t>NAMD Scaling Right to left</a:t>
            </a:r>
            <a:endParaRPr lang="en-US" dirty="0">
              <a:solidFill>
                <a:srgbClr val="0070C0"/>
              </a:solidFill>
            </a:endParaRPr>
          </a:p>
        </p:txBody>
      </p:sp>
    </p:spTree>
    <p:custDataLst>
      <p:tags r:id="rId1"/>
    </p:custDataLst>
    <p:extLst>
      <p:ext uri="{BB962C8B-B14F-4D97-AF65-F5344CB8AC3E}">
        <p14:creationId xmlns:p14="http://schemas.microsoft.com/office/powerpoint/2010/main" val="2417536669"/>
      </p:ext>
    </p:extLst>
  </p:cSld>
  <p:clrMapOvr>
    <a:masterClrMapping/>
  </p:clrMapOvr>
  <p:transition spd="slow" advTm="9537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anim calcmode="lin" valueType="num">
                                      <p:cBhvr>
                                        <p:cTn id="39" dur="1000" fill="hold"/>
                                        <p:tgtEl>
                                          <p:spTgt spid="29"/>
                                        </p:tgtEl>
                                        <p:attrNameLst>
                                          <p:attrName>ppt_x</p:attrName>
                                        </p:attrNameLst>
                                      </p:cBhvr>
                                      <p:tavLst>
                                        <p:tav tm="0">
                                          <p:val>
                                            <p:strVal val="#ppt_x"/>
                                          </p:val>
                                        </p:tav>
                                        <p:tav tm="100000">
                                          <p:val>
                                            <p:strVal val="#ppt_x"/>
                                          </p:val>
                                        </p:tav>
                                      </p:tavLst>
                                    </p:anim>
                                    <p:anim calcmode="lin" valueType="num">
                                      <p:cBhvr>
                                        <p:cTn id="4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588" y="5194300"/>
            <a:ext cx="609600" cy="520700"/>
          </a:xfrm>
          <a:prstGeom prst="rect">
            <a:avLst/>
          </a:prstGeom>
        </p:spPr>
        <p:txBody>
          <a:bodyPr/>
          <a:lstStyle/>
          <a:p>
            <a:pPr>
              <a:defRPr/>
            </a:pPr>
            <a:fld id="{21EF063A-D55F-46A6-9045-9932BD3AAC31}" type="slidenum">
              <a:rPr lang="en-US" smtClean="0"/>
              <a:pPr>
                <a:defRPr/>
              </a:pPr>
              <a:t>51</a:t>
            </a:fld>
            <a:endParaRPr lang="en-US" dirty="0"/>
          </a:p>
        </p:txBody>
      </p:sp>
      <p:sp>
        <p:nvSpPr>
          <p:cNvPr id="10" name="Rectangle 9"/>
          <p:cNvSpPr/>
          <p:nvPr/>
        </p:nvSpPr>
        <p:spPr>
          <a:xfrm>
            <a:off x="2514602" y="914400"/>
            <a:ext cx="5440913" cy="369332"/>
          </a:xfrm>
          <a:prstGeom prst="rect">
            <a:avLst/>
          </a:prstGeom>
          <a:solidFill>
            <a:schemeClr val="accent4">
              <a:lumMod val="40000"/>
              <a:lumOff val="60000"/>
            </a:schemeClr>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Cost = Charging rate($ per core-hour) × P × Time</a:t>
            </a:r>
            <a:endParaRPr lang="en-US" dirty="0"/>
          </a:p>
        </p:txBody>
      </p:sp>
      <p:sp>
        <p:nvSpPr>
          <p:cNvPr id="14" name="TextBox 13"/>
          <p:cNvSpPr txBox="1"/>
          <p:nvPr/>
        </p:nvSpPr>
        <p:spPr>
          <a:xfrm>
            <a:off x="649941" y="2315332"/>
            <a:ext cx="1665451" cy="369332"/>
          </a:xfrm>
          <a:prstGeom prst="rect">
            <a:avLst/>
          </a:prstGeom>
          <a:noFill/>
        </p:spPr>
        <p:txBody>
          <a:bodyPr wrap="square" rtlCol="0">
            <a:spAutoFit/>
          </a:bodyPr>
          <a:lstStyle/>
          <a:p>
            <a:r>
              <a:rPr lang="en-US" dirty="0" smtClean="0">
                <a:solidFill>
                  <a:srgbClr val="0070C0"/>
                </a:solidFill>
              </a:rPr>
              <a:t>Low is better</a:t>
            </a:r>
            <a:endParaRPr lang="en-US" dirty="0">
              <a:solidFill>
                <a:srgbClr val="0070C0"/>
              </a:solidFill>
            </a:endParaRPr>
          </a:p>
        </p:txBody>
      </p:sp>
      <p:sp>
        <p:nvSpPr>
          <p:cNvPr id="15" name="Up Arrow 14"/>
          <p:cNvSpPr/>
          <p:nvPr/>
        </p:nvSpPr>
        <p:spPr>
          <a:xfrm rot="10647940">
            <a:off x="1180434" y="2707278"/>
            <a:ext cx="419100"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3314701" y="1888056"/>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1000" y="4572003"/>
            <a:ext cx="8305800" cy="1015663"/>
          </a:xfrm>
          <a:prstGeom prst="rect">
            <a:avLst/>
          </a:prstGeom>
          <a:solidFill>
            <a:schemeClr val="accent1">
              <a:lumMod val="60000"/>
              <a:lumOff val="40000"/>
            </a:schemeClr>
          </a:solidFill>
        </p:spPr>
        <p:txBody>
          <a:bodyPr wrap="square">
            <a:spAutoFit/>
          </a:bodyPr>
          <a:lstStyle/>
          <a:p>
            <a:pPr>
              <a:buFont typeface="Arial" pitchFamily="34" charset="0"/>
              <a:buChar char="•"/>
            </a:pPr>
            <a:r>
              <a:rPr lang="en-US" sz="2000" dirty="0" smtClean="0"/>
              <a:t>Best platform depends on application characteristics.</a:t>
            </a:r>
          </a:p>
          <a:p>
            <a:pPr>
              <a:buFont typeface="Arial" pitchFamily="34" charset="0"/>
              <a:buChar char="•"/>
            </a:pPr>
            <a:r>
              <a:rPr lang="en-US" sz="2000" dirty="0" smtClean="0"/>
              <a:t>Automated platform selection simulation: up to 60% cost reduction at 10-15% performance penalty </a:t>
            </a:r>
            <a:endParaRPr lang="en-US" sz="2800" i="1" dirty="0"/>
          </a:p>
        </p:txBody>
      </p:sp>
      <p:sp>
        <p:nvSpPr>
          <p:cNvPr id="17" name="TextBox 16"/>
          <p:cNvSpPr txBox="1"/>
          <p:nvPr/>
        </p:nvSpPr>
        <p:spPr>
          <a:xfrm>
            <a:off x="4436923" y="2060706"/>
            <a:ext cx="803904" cy="276999"/>
          </a:xfrm>
          <a:prstGeom prst="rect">
            <a:avLst/>
          </a:prstGeom>
          <a:solidFill>
            <a:schemeClr val="bg1"/>
          </a:solidFill>
        </p:spPr>
        <p:txBody>
          <a:bodyPr wrap="square" rtlCol="0">
            <a:spAutoFit/>
          </a:bodyPr>
          <a:lstStyle/>
          <a:p>
            <a:endParaRPr lang="en-US" sz="1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332" y="1503164"/>
            <a:ext cx="4242648" cy="3055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436923" y="1659673"/>
            <a:ext cx="803904" cy="276999"/>
          </a:xfrm>
          <a:prstGeom prst="rect">
            <a:avLst/>
          </a:prstGeom>
          <a:solidFill>
            <a:schemeClr val="bg1"/>
          </a:solidFill>
        </p:spPr>
        <p:txBody>
          <a:bodyPr wrap="square" rtlCol="0">
            <a:spAutoFit/>
          </a:bodyPr>
          <a:lstStyle/>
          <a:p>
            <a:endParaRPr lang="en-US" sz="1200" dirty="0"/>
          </a:p>
        </p:txBody>
      </p:sp>
      <p:sp>
        <p:nvSpPr>
          <p:cNvPr id="18" name="TextBox 17"/>
          <p:cNvSpPr txBox="1"/>
          <p:nvPr/>
        </p:nvSpPr>
        <p:spPr>
          <a:xfrm>
            <a:off x="1797380" y="1382674"/>
            <a:ext cx="803904" cy="276999"/>
          </a:xfrm>
          <a:prstGeom prst="rect">
            <a:avLst/>
          </a:prstGeom>
          <a:solidFill>
            <a:schemeClr val="bg1"/>
          </a:solidFill>
        </p:spPr>
        <p:txBody>
          <a:bodyPr wrap="square" rtlCol="0">
            <a:spAutoFit/>
          </a:bodyPr>
          <a:lstStyle/>
          <a:p>
            <a:endParaRPr lang="en-US" sz="1200" dirty="0"/>
          </a:p>
        </p:txBody>
      </p:sp>
      <p:sp>
        <p:nvSpPr>
          <p:cNvPr id="38" name="Rectangle 37"/>
          <p:cNvSpPr/>
          <p:nvPr/>
        </p:nvSpPr>
        <p:spPr>
          <a:xfrm>
            <a:off x="457200" y="5791200"/>
            <a:ext cx="7162800" cy="523220"/>
          </a:xfrm>
          <a:prstGeom prst="rect">
            <a:avLst/>
          </a:prstGeom>
          <a:solidFill>
            <a:srgbClr val="F5CD2D">
              <a:lumMod val="60000"/>
              <a:lumOff val="40000"/>
            </a:srgbClr>
          </a:solid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kumimoji="0" lang="en-US" sz="1400" i="0" u="none" strike="noStrike" kern="0" cap="none" spc="0" normalizeH="0" baseline="0" noProof="0" dirty="0" smtClean="0">
                <a:ln>
                  <a:noFill/>
                </a:ln>
                <a:solidFill>
                  <a:sysClr val="windowText" lastClr="000000"/>
                </a:solidFill>
                <a:effectLst/>
                <a:uLnTx/>
                <a:uFillTx/>
              </a:rPr>
              <a:t>A. Gupta et al., “Exploring the Performance and Mapping of HPC Applications to Platforms in the cloud,” short paper in HPDC ’12. New York, NY, USA: ACM, 2012</a:t>
            </a:r>
            <a:endParaRPr kumimoji="0" lang="en-US" sz="1400" i="0" u="none" strike="noStrike" kern="0" cap="none" spc="0" normalizeH="0" baseline="0" noProof="0" dirty="0">
              <a:ln>
                <a:noFill/>
              </a:ln>
              <a:solidFill>
                <a:sysClr val="windowText" lastClr="000000"/>
              </a:solidFill>
              <a:effectLst/>
              <a:uLnTx/>
              <a:uFillTx/>
            </a:endParaRPr>
          </a:p>
        </p:txBody>
      </p:sp>
      <p:sp>
        <p:nvSpPr>
          <p:cNvPr id="41" name="Title 1"/>
          <p:cNvSpPr txBox="1">
            <a:spLocks/>
          </p:cNvSpPr>
          <p:nvPr/>
        </p:nvSpPr>
        <p:spPr>
          <a:xfrm>
            <a:off x="304802" y="-467797"/>
            <a:ext cx="8285372" cy="1153597"/>
          </a:xfrm>
          <a:prstGeom prst="rect">
            <a:avLst/>
          </a:prstGeom>
        </p:spPr>
        <p:txBody>
          <a:bodyPr vert="horz" anchor="b">
            <a:noAutofit/>
          </a:bodyPr>
          <a:lstStyle/>
          <a:p>
            <a:pPr lvl="0">
              <a:spcBef>
                <a:spcPct val="0"/>
              </a:spcBef>
              <a:defRPr/>
            </a:pPr>
            <a:r>
              <a:rPr lang="en-US" sz="3000" cap="small" dirty="0" smtClean="0">
                <a:solidFill>
                  <a:srgbClr val="575F6D"/>
                </a:solidFill>
                <a:ea typeface="+mj-ea"/>
                <a:cs typeface="+mj-cs"/>
              </a:rPr>
              <a:t>User Perspective: HPC-Cloud Economics </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sp>
        <p:nvSpPr>
          <p:cNvPr id="42" name="Slide Number Placeholder 3"/>
          <p:cNvSpPr>
            <a:spLocks noGrp="1"/>
          </p:cNvSpPr>
          <p:nvPr>
            <p:ph type="sldNum" sz="quarter" idx="4294967295"/>
          </p:nvPr>
        </p:nvSpPr>
        <p:spPr>
          <a:xfrm>
            <a:off x="8153400" y="5715001"/>
            <a:ext cx="609600" cy="520700"/>
          </a:xfrm>
          <a:prstGeom prst="rect">
            <a:avLst/>
          </a:prstGeom>
        </p:spPr>
        <p:txBody>
          <a:bodyPr/>
          <a:lstStyle/>
          <a:p>
            <a:pPr>
              <a:defRPr/>
            </a:pPr>
            <a:fld id="{21EF063A-D55F-46A6-9045-9932BD3AAC31}" type="slidenum">
              <a:rPr lang="en-US" smtClean="0"/>
              <a:pPr>
                <a:defRPr/>
              </a:pPr>
              <a:t>51</a:t>
            </a:fld>
            <a:endParaRPr lang="en-US" dirty="0"/>
          </a:p>
        </p:txBody>
      </p:sp>
    </p:spTree>
    <p:extLst>
      <p:ext uri="{BB962C8B-B14F-4D97-AF65-F5344CB8AC3E}">
        <p14:creationId xmlns:p14="http://schemas.microsoft.com/office/powerpoint/2010/main" val="3365221853"/>
      </p:ext>
    </p:extLst>
  </p:cSld>
  <p:clrMapOvr>
    <a:masterClrMapping/>
  </p:clrMapOvr>
  <p:transition spd="slow" advTm="36455"/>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962398" y="2666998"/>
            <a:ext cx="1600200" cy="6858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294967295"/>
          </p:nvPr>
        </p:nvSpPr>
        <p:spPr>
          <a:xfrm>
            <a:off x="8129588" y="5715001"/>
            <a:ext cx="609600" cy="520700"/>
          </a:xfrm>
          <a:prstGeom prst="rect">
            <a:avLst/>
          </a:prstGeom>
        </p:spPr>
        <p:txBody>
          <a:bodyPr/>
          <a:lstStyle/>
          <a:p>
            <a:pPr>
              <a:defRPr/>
            </a:pPr>
            <a:fld id="{21EF063A-D55F-46A6-9045-9932BD3AAC31}" type="slidenum">
              <a:rPr lang="en-US" smtClean="0"/>
              <a:pPr>
                <a:defRPr/>
              </a:pPr>
              <a:t>52</a:t>
            </a:fld>
            <a:endParaRPr lang="en-US" dirty="0"/>
          </a:p>
        </p:txBody>
      </p:sp>
      <p:pic>
        <p:nvPicPr>
          <p:cNvPr id="3074" name="Picture 2"/>
          <p:cNvPicPr>
            <a:picLocks noGrp="1" noChangeAspect="1" noChangeArrowheads="1"/>
          </p:cNvPicPr>
          <p:nvPr>
            <p:ph sz="quarter" idx="1"/>
          </p:nvPr>
        </p:nvPicPr>
        <p:blipFill>
          <a:blip r:embed="rId3"/>
          <a:srcRect l="16884" t="56930"/>
          <a:stretch>
            <a:fillRect/>
          </a:stretch>
        </p:blipFill>
        <p:spPr bwMode="auto">
          <a:xfrm>
            <a:off x="1413437" y="3322711"/>
            <a:ext cx="5080103" cy="1706488"/>
          </a:xfrm>
          <a:prstGeom prst="rect">
            <a:avLst/>
          </a:prstGeom>
          <a:noFill/>
          <a:ln w="9525">
            <a:noFill/>
            <a:miter lim="800000"/>
            <a:headEnd/>
            <a:tailEnd/>
          </a:ln>
          <a:effectLst/>
        </p:spPr>
      </p:pic>
      <p:pic>
        <p:nvPicPr>
          <p:cNvPr id="5" name="Picture 2" descr="C:\Users\guabhish\Desktop\Thesis\confus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998" y="2743199"/>
            <a:ext cx="838200" cy="786459"/>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1"/>
          <p:cNvSpPr txBox="1">
            <a:spLocks/>
          </p:cNvSpPr>
          <p:nvPr/>
        </p:nvSpPr>
        <p:spPr>
          <a:xfrm>
            <a:off x="76200" y="0"/>
            <a:ext cx="8991600" cy="914400"/>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Provider Perspective: Multi-Platform Approach</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sp>
        <p:nvSpPr>
          <p:cNvPr id="8" name="Rectangle 7"/>
          <p:cNvSpPr/>
          <p:nvPr/>
        </p:nvSpPr>
        <p:spPr>
          <a:xfrm>
            <a:off x="533401" y="5111750"/>
            <a:ext cx="7543799" cy="707886"/>
          </a:xfrm>
          <a:prstGeom prst="rect">
            <a:avLst/>
          </a:prstGeom>
          <a:solidFill>
            <a:schemeClr val="accent1">
              <a:lumMod val="60000"/>
              <a:lumOff val="40000"/>
            </a:schemeClr>
          </a:solidFill>
        </p:spPr>
        <p:txBody>
          <a:bodyPr wrap="square">
            <a:spAutoFit/>
          </a:bodyPr>
          <a:lstStyle/>
          <a:p>
            <a:pPr algn="ctr"/>
            <a:r>
              <a:rPr lang="en-US" sz="2000" dirty="0" smtClean="0"/>
              <a:t>Can clouds complement supercomputer? Is it a feasible model?</a:t>
            </a:r>
          </a:p>
          <a:p>
            <a:pPr algn="ctr"/>
            <a:r>
              <a:rPr lang="en-US" sz="2000" dirty="0" smtClean="0"/>
              <a:t>How to map jobs? </a:t>
            </a:r>
            <a:r>
              <a:rPr lang="en-US" sz="2000" dirty="0" smtClean="0">
                <a:solidFill>
                  <a:srgbClr val="002060"/>
                </a:solidFill>
              </a:rPr>
              <a:t>Use Heuristics</a:t>
            </a:r>
            <a:endParaRPr lang="en-US" sz="2000" dirty="0">
              <a:solidFill>
                <a:srgbClr val="002060"/>
              </a:solidFill>
            </a:endParaRPr>
          </a:p>
        </p:txBody>
      </p:sp>
      <p:sp>
        <p:nvSpPr>
          <p:cNvPr id="9" name="TextBox 8"/>
          <p:cNvSpPr txBox="1"/>
          <p:nvPr/>
        </p:nvSpPr>
        <p:spPr>
          <a:xfrm>
            <a:off x="380998" y="1523999"/>
            <a:ext cx="2971800" cy="646331"/>
          </a:xfrm>
          <a:prstGeom prst="rect">
            <a:avLst/>
          </a:prstGeom>
          <a:noFill/>
        </p:spPr>
        <p:txBody>
          <a:bodyPr wrap="square" rtlCol="0">
            <a:spAutoFit/>
          </a:bodyPr>
          <a:lstStyle/>
          <a:p>
            <a:pPr marL="285750" indent="-285750"/>
            <a:r>
              <a:rPr lang="en-US" dirty="0" smtClean="0"/>
              <a:t>Job </a:t>
            </a:r>
            <a:r>
              <a:rPr lang="en-US" dirty="0" err="1" smtClean="0"/>
              <a:t>Ji</a:t>
            </a:r>
            <a:r>
              <a:rPr lang="en-US" dirty="0" smtClean="0"/>
              <a:t> = (</a:t>
            </a:r>
            <a:r>
              <a:rPr lang="en-US" dirty="0" err="1" smtClean="0"/>
              <a:t>t,p</a:t>
            </a:r>
            <a:r>
              <a:rPr lang="en-US" dirty="0" smtClean="0"/>
              <a:t>), </a:t>
            </a:r>
            <a:r>
              <a:rPr lang="en-US" dirty="0" err="1" smtClean="0"/>
              <a:t>t</a:t>
            </a:r>
            <a:r>
              <a:rPr lang="en-US" baseline="-25000" dirty="0" err="1" smtClean="0"/>
              <a:t>n</a:t>
            </a:r>
            <a:r>
              <a:rPr lang="en-US" dirty="0" smtClean="0"/>
              <a:t>= f(</a:t>
            </a:r>
            <a:r>
              <a:rPr lang="en-US" dirty="0" err="1" smtClean="0"/>
              <a:t>n,p</a:t>
            </a:r>
            <a:r>
              <a:rPr lang="en-US" dirty="0" smtClean="0"/>
              <a:t>), </a:t>
            </a:r>
            <a:r>
              <a:rPr lang="en-US" dirty="0" err="1" smtClean="0"/>
              <a:t>n∈N</a:t>
            </a:r>
            <a:r>
              <a:rPr lang="en-US" dirty="0" smtClean="0"/>
              <a:t> platforms</a:t>
            </a:r>
          </a:p>
        </p:txBody>
      </p:sp>
      <p:pic>
        <p:nvPicPr>
          <p:cNvPr id="11" name="Picture 2"/>
          <p:cNvPicPr>
            <a:picLocks noChangeAspect="1" noChangeArrowheads="1"/>
          </p:cNvPicPr>
          <p:nvPr/>
        </p:nvPicPr>
        <p:blipFill>
          <a:blip r:embed="rId3"/>
          <a:srcRect r="42211" b="61767"/>
          <a:stretch>
            <a:fillRect/>
          </a:stretch>
        </p:blipFill>
        <p:spPr bwMode="auto">
          <a:xfrm>
            <a:off x="3581400" y="1143000"/>
            <a:ext cx="3532305" cy="1514851"/>
          </a:xfrm>
          <a:prstGeom prst="rect">
            <a:avLst/>
          </a:prstGeom>
          <a:noFill/>
          <a:ln w="9525">
            <a:noFill/>
            <a:miter lim="800000"/>
            <a:headEnd/>
            <a:tailEnd/>
          </a:ln>
          <a:effectLst/>
        </p:spPr>
      </p:pic>
      <p:sp>
        <p:nvSpPr>
          <p:cNvPr id="19" name="TextBox 18"/>
          <p:cNvSpPr txBox="1"/>
          <p:nvPr/>
        </p:nvSpPr>
        <p:spPr>
          <a:xfrm>
            <a:off x="3886198" y="2666999"/>
            <a:ext cx="1752600" cy="646331"/>
          </a:xfrm>
          <a:prstGeom prst="rect">
            <a:avLst/>
          </a:prstGeom>
          <a:noFill/>
        </p:spPr>
        <p:txBody>
          <a:bodyPr wrap="square" rtlCol="0">
            <a:spAutoFit/>
          </a:bodyPr>
          <a:lstStyle/>
          <a:p>
            <a:pPr algn="ctr"/>
            <a:r>
              <a:rPr lang="en-US" dirty="0" smtClean="0"/>
              <a:t>Mapping jobs to platforms</a:t>
            </a:r>
            <a:endParaRPr lang="en-US" dirty="0"/>
          </a:p>
        </p:txBody>
      </p:sp>
      <p:sp useBgFill="1">
        <p:nvSpPr>
          <p:cNvPr id="21" name="Rectangle 20"/>
          <p:cNvSpPr/>
          <p:nvPr/>
        </p:nvSpPr>
        <p:spPr>
          <a:xfrm>
            <a:off x="5638798" y="1828798"/>
            <a:ext cx="19050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611623"/>
      </p:ext>
    </p:extLst>
  </p:cSld>
  <p:clrMapOvr>
    <a:masterClrMapping/>
  </p:clrMapOvr>
  <p:transition advTm="52807"/>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r>
              <a:rPr lang="en-US" dirty="0" smtClean="0"/>
              <a:t>Static Application-Aware Heuristics</a:t>
            </a:r>
            <a:endParaRPr lang="en-US" dirty="0"/>
          </a:p>
        </p:txBody>
      </p:sp>
      <p:sp>
        <p:nvSpPr>
          <p:cNvPr id="4" name="Slide Number Placeholder 3"/>
          <p:cNvSpPr>
            <a:spLocks noGrp="1"/>
          </p:cNvSpPr>
          <p:nvPr>
            <p:ph type="sldNum" sz="quarter" idx="4294967295"/>
          </p:nvPr>
        </p:nvSpPr>
        <p:spPr>
          <a:xfrm>
            <a:off x="8129588" y="5734051"/>
            <a:ext cx="609600" cy="520700"/>
          </a:xfrm>
          <a:prstGeom prst="rect">
            <a:avLst/>
          </a:prstGeom>
        </p:spPr>
        <p:txBody>
          <a:bodyPr/>
          <a:lstStyle/>
          <a:p>
            <a:pPr>
              <a:defRPr/>
            </a:pPr>
            <a:fld id="{21EF063A-D55F-46A6-9045-9932BD3AAC31}" type="slidenum">
              <a:rPr lang="en-US" smtClean="0"/>
              <a:pPr>
                <a:defRPr/>
              </a:pPr>
              <a:t>53</a:t>
            </a:fld>
            <a:endParaRPr lang="en-US" dirty="0"/>
          </a:p>
        </p:txBody>
      </p:sp>
      <p:pic>
        <p:nvPicPr>
          <p:cNvPr id="4100" name="Picture 4"/>
          <p:cNvPicPr>
            <a:picLocks noChangeAspect="1" noChangeArrowheads="1"/>
          </p:cNvPicPr>
          <p:nvPr/>
        </p:nvPicPr>
        <p:blipFill>
          <a:blip r:embed="rId4"/>
          <a:srcRect r="52587"/>
          <a:stretch>
            <a:fillRect/>
          </a:stretch>
        </p:blipFill>
        <p:spPr bwMode="auto">
          <a:xfrm>
            <a:off x="990602" y="1066800"/>
            <a:ext cx="4320601" cy="2667000"/>
          </a:xfrm>
          <a:prstGeom prst="rect">
            <a:avLst/>
          </a:prstGeom>
          <a:noFill/>
          <a:ln w="9525">
            <a:noFill/>
            <a:miter lim="800000"/>
            <a:headEnd/>
            <a:tailEnd/>
          </a:ln>
          <a:effectLst/>
        </p:spPr>
      </p:pic>
      <p:pic>
        <p:nvPicPr>
          <p:cNvPr id="5" name="Picture 4"/>
          <p:cNvPicPr>
            <a:picLocks noChangeAspect="1" noChangeArrowheads="1"/>
          </p:cNvPicPr>
          <p:nvPr/>
        </p:nvPicPr>
        <p:blipFill>
          <a:blip r:embed="rId4"/>
          <a:srcRect l="49147"/>
          <a:stretch>
            <a:fillRect/>
          </a:stretch>
        </p:blipFill>
        <p:spPr bwMode="auto">
          <a:xfrm>
            <a:off x="1292211" y="3810000"/>
            <a:ext cx="4634095" cy="2667000"/>
          </a:xfrm>
          <a:prstGeom prst="rect">
            <a:avLst/>
          </a:prstGeom>
          <a:noFill/>
          <a:ln w="9525">
            <a:noFill/>
            <a:miter lim="800000"/>
            <a:headEnd/>
            <a:tailEnd/>
          </a:ln>
          <a:effectLst/>
        </p:spPr>
      </p:pic>
      <p:sp>
        <p:nvSpPr>
          <p:cNvPr id="7" name="TextBox 6"/>
          <p:cNvSpPr txBox="1"/>
          <p:nvPr/>
        </p:nvSpPr>
        <p:spPr>
          <a:xfrm>
            <a:off x="5638800" y="1905001"/>
            <a:ext cx="2819400" cy="646331"/>
          </a:xfrm>
          <a:prstGeom prst="rect">
            <a:avLst/>
          </a:prstGeom>
          <a:noFill/>
        </p:spPr>
        <p:txBody>
          <a:bodyPr wrap="square" rtlCol="0">
            <a:spAutoFit/>
          </a:bodyPr>
          <a:lstStyle/>
          <a:p>
            <a:r>
              <a:rPr lang="en-US" dirty="0" smtClean="0">
                <a:solidFill>
                  <a:srgbClr val="FF0000"/>
                </a:solidFill>
              </a:rPr>
              <a:t>Red</a:t>
            </a:r>
            <a:r>
              <a:rPr lang="en-US" dirty="0" smtClean="0"/>
              <a:t>: Slowdown</a:t>
            </a:r>
          </a:p>
          <a:p>
            <a:r>
              <a:rPr lang="en-US" dirty="0" smtClean="0">
                <a:solidFill>
                  <a:srgbClr val="00B0F0"/>
                </a:solidFill>
              </a:rPr>
              <a:t>Light blue</a:t>
            </a:r>
            <a:r>
              <a:rPr lang="en-US" dirty="0" smtClean="0"/>
              <a:t>: No slowdown</a:t>
            </a:r>
            <a:endParaRPr lang="en-US" dirty="0"/>
          </a:p>
        </p:txBody>
      </p:sp>
      <p:sp>
        <p:nvSpPr>
          <p:cNvPr id="8" name="TextBox 7"/>
          <p:cNvSpPr txBox="1"/>
          <p:nvPr/>
        </p:nvSpPr>
        <p:spPr>
          <a:xfrm>
            <a:off x="457200" y="1828801"/>
            <a:ext cx="1219200" cy="923330"/>
          </a:xfrm>
          <a:prstGeom prst="rect">
            <a:avLst/>
          </a:prstGeom>
          <a:noFill/>
        </p:spPr>
        <p:txBody>
          <a:bodyPr wrap="square" rtlCol="0">
            <a:spAutoFit/>
          </a:bodyPr>
          <a:lstStyle/>
          <a:p>
            <a:r>
              <a:rPr lang="en-US" dirty="0" smtClean="0"/>
              <a:t>Scale</a:t>
            </a:r>
          </a:p>
          <a:p>
            <a:r>
              <a:rPr lang="en-US" dirty="0" smtClean="0"/>
              <a:t>(number of cores)</a:t>
            </a:r>
            <a:endParaRPr lang="en-US" dirty="0"/>
          </a:p>
        </p:txBody>
      </p:sp>
      <p:sp>
        <p:nvSpPr>
          <p:cNvPr id="9" name="TextBox 8"/>
          <p:cNvSpPr txBox="1"/>
          <p:nvPr/>
        </p:nvSpPr>
        <p:spPr>
          <a:xfrm>
            <a:off x="457200" y="4648201"/>
            <a:ext cx="1219200" cy="923330"/>
          </a:xfrm>
          <a:prstGeom prst="rect">
            <a:avLst/>
          </a:prstGeom>
          <a:noFill/>
        </p:spPr>
        <p:txBody>
          <a:bodyPr wrap="square" rtlCol="0">
            <a:spAutoFit/>
          </a:bodyPr>
          <a:lstStyle/>
          <a:p>
            <a:r>
              <a:rPr lang="en-US" dirty="0" smtClean="0"/>
              <a:t>Scale</a:t>
            </a:r>
          </a:p>
          <a:p>
            <a:r>
              <a:rPr lang="en-US" dirty="0" smtClean="0"/>
              <a:t>(number of cores)</a:t>
            </a:r>
            <a:endParaRPr lang="en-US" dirty="0"/>
          </a:p>
        </p:txBody>
      </p:sp>
      <p:cxnSp>
        <p:nvCxnSpPr>
          <p:cNvPr id="11" name="Straight Arrow Connector 10"/>
          <p:cNvCxnSpPr/>
          <p:nvPr/>
        </p:nvCxnSpPr>
        <p:spPr>
          <a:xfrm rot="5400000" flipH="1" flipV="1">
            <a:off x="-533400" y="24384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608807" y="5180808"/>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46611623"/>
      </p:ext>
    </p:extLst>
  </p:cSld>
  <p:clrMapOvr>
    <a:masterClrMapping/>
  </p:clrMapOvr>
  <p:transition advTm="3845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r>
              <a:rPr lang="en-US" dirty="0" smtClean="0"/>
              <a:t>Static Application-Aware Heuristics</a:t>
            </a:r>
            <a:endParaRPr lang="en-US" dirty="0"/>
          </a:p>
        </p:txBody>
      </p:sp>
      <p:sp>
        <p:nvSpPr>
          <p:cNvPr id="4" name="Slide Number Placeholder 3"/>
          <p:cNvSpPr>
            <a:spLocks noGrp="1"/>
          </p:cNvSpPr>
          <p:nvPr>
            <p:ph type="sldNum" sz="quarter" idx="4294967295"/>
          </p:nvPr>
        </p:nvSpPr>
        <p:spPr>
          <a:xfrm>
            <a:off x="8129588" y="5734051"/>
            <a:ext cx="609600" cy="520700"/>
          </a:xfrm>
          <a:prstGeom prst="rect">
            <a:avLst/>
          </a:prstGeom>
        </p:spPr>
        <p:txBody>
          <a:bodyPr/>
          <a:lstStyle/>
          <a:p>
            <a:pPr>
              <a:defRPr/>
            </a:pPr>
            <a:fld id="{21EF063A-D55F-46A6-9045-9932BD3AAC31}" type="slidenum">
              <a:rPr lang="en-US" smtClean="0"/>
              <a:pPr>
                <a:defRPr/>
              </a:pPr>
              <a:t>54</a:t>
            </a:fld>
            <a:endParaRPr lang="en-US" dirty="0"/>
          </a:p>
        </p:txBody>
      </p:sp>
      <p:pic>
        <p:nvPicPr>
          <p:cNvPr id="5" name="Picture 4"/>
          <p:cNvPicPr>
            <a:picLocks noChangeAspect="1" noChangeArrowheads="1"/>
          </p:cNvPicPr>
          <p:nvPr/>
        </p:nvPicPr>
        <p:blipFill>
          <a:blip r:embed="rId3"/>
          <a:srcRect l="49147"/>
          <a:stretch>
            <a:fillRect/>
          </a:stretch>
        </p:blipFill>
        <p:spPr bwMode="auto">
          <a:xfrm>
            <a:off x="1309507" y="3810000"/>
            <a:ext cx="4634095" cy="2667000"/>
          </a:xfrm>
          <a:prstGeom prst="rect">
            <a:avLst/>
          </a:prstGeom>
          <a:noFill/>
          <a:ln w="9525">
            <a:noFill/>
            <a:miter lim="800000"/>
            <a:headEnd/>
            <a:tailEnd/>
          </a:ln>
          <a:effectLst/>
        </p:spPr>
      </p:pic>
      <p:sp>
        <p:nvSpPr>
          <p:cNvPr id="7" name="TextBox 6"/>
          <p:cNvSpPr txBox="1"/>
          <p:nvPr/>
        </p:nvSpPr>
        <p:spPr>
          <a:xfrm>
            <a:off x="5638800" y="1905001"/>
            <a:ext cx="2819400" cy="646331"/>
          </a:xfrm>
          <a:prstGeom prst="rect">
            <a:avLst/>
          </a:prstGeom>
          <a:noFill/>
        </p:spPr>
        <p:txBody>
          <a:bodyPr wrap="square" rtlCol="0">
            <a:spAutoFit/>
          </a:bodyPr>
          <a:lstStyle/>
          <a:p>
            <a:r>
              <a:rPr lang="en-US" dirty="0" smtClean="0">
                <a:solidFill>
                  <a:srgbClr val="FF0000"/>
                </a:solidFill>
              </a:rPr>
              <a:t>Red</a:t>
            </a:r>
            <a:r>
              <a:rPr lang="en-US" dirty="0" smtClean="0"/>
              <a:t>: Slowdown</a:t>
            </a:r>
          </a:p>
          <a:p>
            <a:r>
              <a:rPr lang="en-US" dirty="0" smtClean="0">
                <a:solidFill>
                  <a:srgbClr val="00B0F0"/>
                </a:solidFill>
              </a:rPr>
              <a:t>Light blue</a:t>
            </a:r>
            <a:r>
              <a:rPr lang="en-US" dirty="0" smtClean="0"/>
              <a:t>: No slowdown</a:t>
            </a:r>
            <a:endParaRPr lang="en-US" dirty="0"/>
          </a:p>
        </p:txBody>
      </p:sp>
      <p:cxnSp>
        <p:nvCxnSpPr>
          <p:cNvPr id="15" name="Straight Connector 14"/>
          <p:cNvCxnSpPr/>
          <p:nvPr/>
        </p:nvCxnSpPr>
        <p:spPr>
          <a:xfrm rot="5400000">
            <a:off x="686593" y="4418808"/>
            <a:ext cx="441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524000" y="4495800"/>
            <a:ext cx="43434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57200" y="2057400"/>
            <a:ext cx="2819400" cy="369332"/>
          </a:xfrm>
          <a:prstGeom prst="rect">
            <a:avLst/>
          </a:prstGeom>
          <a:noFill/>
        </p:spPr>
        <p:txBody>
          <a:bodyPr wrap="square" rtlCol="0">
            <a:spAutoFit/>
          </a:bodyPr>
          <a:lstStyle/>
          <a:p>
            <a:r>
              <a:rPr lang="en-US" b="1" dirty="0" smtClean="0">
                <a:solidFill>
                  <a:srgbClr val="0070C0"/>
                </a:solidFill>
              </a:rPr>
              <a:t>AppPartition</a:t>
            </a:r>
            <a:endParaRPr lang="en-US" b="1" dirty="0">
              <a:solidFill>
                <a:srgbClr val="0070C0"/>
              </a:solidFill>
            </a:endParaRPr>
          </a:p>
        </p:txBody>
      </p:sp>
      <p:sp>
        <p:nvSpPr>
          <p:cNvPr id="31" name="TextBox 30"/>
          <p:cNvSpPr txBox="1"/>
          <p:nvPr/>
        </p:nvSpPr>
        <p:spPr>
          <a:xfrm>
            <a:off x="4114800" y="2971800"/>
            <a:ext cx="2819400" cy="369332"/>
          </a:xfrm>
          <a:prstGeom prst="rect">
            <a:avLst/>
          </a:prstGeom>
          <a:noFill/>
        </p:spPr>
        <p:txBody>
          <a:bodyPr wrap="square" rtlCol="0">
            <a:spAutoFit/>
          </a:bodyPr>
          <a:lstStyle/>
          <a:p>
            <a:r>
              <a:rPr lang="en-US" dirty="0" smtClean="0"/>
              <a:t>Supercomputer</a:t>
            </a:r>
            <a:endParaRPr lang="en-US" dirty="0"/>
          </a:p>
        </p:txBody>
      </p:sp>
      <p:sp>
        <p:nvSpPr>
          <p:cNvPr id="33" name="TextBox 32"/>
          <p:cNvSpPr txBox="1"/>
          <p:nvPr/>
        </p:nvSpPr>
        <p:spPr>
          <a:xfrm>
            <a:off x="2819400" y="2971800"/>
            <a:ext cx="2819400" cy="369332"/>
          </a:xfrm>
          <a:prstGeom prst="rect">
            <a:avLst/>
          </a:prstGeom>
          <a:noFill/>
        </p:spPr>
        <p:txBody>
          <a:bodyPr wrap="square" rtlCol="0">
            <a:spAutoFit/>
          </a:bodyPr>
          <a:lstStyle/>
          <a:p>
            <a:r>
              <a:rPr lang="en-US" dirty="0" smtClean="0"/>
              <a:t>Cluster</a:t>
            </a:r>
            <a:endParaRPr lang="en-US" dirty="0"/>
          </a:p>
        </p:txBody>
      </p:sp>
      <p:sp>
        <p:nvSpPr>
          <p:cNvPr id="34" name="TextBox 33"/>
          <p:cNvSpPr txBox="1"/>
          <p:nvPr/>
        </p:nvSpPr>
        <p:spPr>
          <a:xfrm>
            <a:off x="1524000" y="2971801"/>
            <a:ext cx="1066800" cy="369332"/>
          </a:xfrm>
          <a:prstGeom prst="rect">
            <a:avLst/>
          </a:prstGeom>
          <a:noFill/>
        </p:spPr>
        <p:txBody>
          <a:bodyPr wrap="square" rtlCol="0">
            <a:spAutoFit/>
          </a:bodyPr>
          <a:lstStyle/>
          <a:p>
            <a:r>
              <a:rPr lang="en-US" dirty="0" smtClean="0"/>
              <a:t>Cloud</a:t>
            </a:r>
            <a:endParaRPr lang="en-US" dirty="0"/>
          </a:p>
        </p:txBody>
      </p:sp>
    </p:spTree>
    <p:extLst>
      <p:ext uri="{BB962C8B-B14F-4D97-AF65-F5344CB8AC3E}">
        <p14:creationId xmlns:p14="http://schemas.microsoft.com/office/powerpoint/2010/main" val="2046611623"/>
      </p:ext>
    </p:extLst>
  </p:cSld>
  <p:clrMapOvr>
    <a:masterClrMapping/>
  </p:clrMapOvr>
  <p:transition advTm="19757"/>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r>
              <a:rPr lang="en-US" dirty="0" smtClean="0"/>
              <a:t>Static Application-Aware Heuristics</a:t>
            </a:r>
            <a:endParaRPr lang="en-US" dirty="0"/>
          </a:p>
        </p:txBody>
      </p:sp>
      <p:sp>
        <p:nvSpPr>
          <p:cNvPr id="4" name="Slide Number Placeholder 3"/>
          <p:cNvSpPr>
            <a:spLocks noGrp="1"/>
          </p:cNvSpPr>
          <p:nvPr>
            <p:ph type="sldNum" sz="quarter" idx="4294967295"/>
          </p:nvPr>
        </p:nvSpPr>
        <p:spPr>
          <a:xfrm>
            <a:off x="8129588" y="5734051"/>
            <a:ext cx="609600" cy="520700"/>
          </a:xfrm>
          <a:prstGeom prst="rect">
            <a:avLst/>
          </a:prstGeom>
        </p:spPr>
        <p:txBody>
          <a:bodyPr/>
          <a:lstStyle/>
          <a:p>
            <a:pPr>
              <a:defRPr/>
            </a:pPr>
            <a:fld id="{21EF063A-D55F-46A6-9045-9932BD3AAC31}" type="slidenum">
              <a:rPr lang="en-US" smtClean="0"/>
              <a:pPr>
                <a:defRPr/>
              </a:pPr>
              <a:t>55</a:t>
            </a:fld>
            <a:endParaRPr lang="en-US" dirty="0"/>
          </a:p>
        </p:txBody>
      </p:sp>
      <p:pic>
        <p:nvPicPr>
          <p:cNvPr id="5" name="Picture 4"/>
          <p:cNvPicPr>
            <a:picLocks noChangeAspect="1" noChangeArrowheads="1"/>
          </p:cNvPicPr>
          <p:nvPr/>
        </p:nvPicPr>
        <p:blipFill>
          <a:blip r:embed="rId3"/>
          <a:srcRect l="49147"/>
          <a:stretch>
            <a:fillRect/>
          </a:stretch>
        </p:blipFill>
        <p:spPr bwMode="auto">
          <a:xfrm>
            <a:off x="1292211" y="3810000"/>
            <a:ext cx="4634095" cy="2667000"/>
          </a:xfrm>
          <a:prstGeom prst="rect">
            <a:avLst/>
          </a:prstGeom>
          <a:noFill/>
          <a:ln w="9525">
            <a:noFill/>
            <a:miter lim="800000"/>
            <a:headEnd/>
            <a:tailEnd/>
          </a:ln>
          <a:effectLst/>
        </p:spPr>
      </p:pic>
      <p:sp>
        <p:nvSpPr>
          <p:cNvPr id="7" name="TextBox 6"/>
          <p:cNvSpPr txBox="1"/>
          <p:nvPr/>
        </p:nvSpPr>
        <p:spPr>
          <a:xfrm>
            <a:off x="5638800" y="1905001"/>
            <a:ext cx="2819400" cy="646331"/>
          </a:xfrm>
          <a:prstGeom prst="rect">
            <a:avLst/>
          </a:prstGeom>
          <a:noFill/>
        </p:spPr>
        <p:txBody>
          <a:bodyPr wrap="square" rtlCol="0">
            <a:spAutoFit/>
          </a:bodyPr>
          <a:lstStyle/>
          <a:p>
            <a:r>
              <a:rPr lang="en-US" dirty="0" smtClean="0">
                <a:solidFill>
                  <a:srgbClr val="FF0000"/>
                </a:solidFill>
              </a:rPr>
              <a:t>Red</a:t>
            </a:r>
            <a:r>
              <a:rPr lang="en-US" dirty="0" smtClean="0"/>
              <a:t>: slowdown</a:t>
            </a:r>
          </a:p>
          <a:p>
            <a:r>
              <a:rPr lang="en-US" dirty="0" smtClean="0">
                <a:solidFill>
                  <a:srgbClr val="00B0F0"/>
                </a:solidFill>
              </a:rPr>
              <a:t>Light blue</a:t>
            </a:r>
            <a:r>
              <a:rPr lang="en-US" dirty="0" smtClean="0"/>
              <a:t>: No slowdown</a:t>
            </a:r>
            <a:endParaRPr lang="en-US" dirty="0"/>
          </a:p>
        </p:txBody>
      </p:sp>
      <p:cxnSp>
        <p:nvCxnSpPr>
          <p:cNvPr id="13" name="Straight Connector 12"/>
          <p:cNvCxnSpPr/>
          <p:nvPr/>
        </p:nvCxnSpPr>
        <p:spPr>
          <a:xfrm>
            <a:off x="1371600" y="5410200"/>
            <a:ext cx="533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371601" y="4872252"/>
            <a:ext cx="5329451" cy="4548"/>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715000" y="4267200"/>
            <a:ext cx="2819400" cy="369332"/>
          </a:xfrm>
          <a:prstGeom prst="rect">
            <a:avLst/>
          </a:prstGeom>
          <a:noFill/>
        </p:spPr>
        <p:txBody>
          <a:bodyPr wrap="square" rtlCol="0">
            <a:spAutoFit/>
          </a:bodyPr>
          <a:lstStyle/>
          <a:p>
            <a:r>
              <a:rPr lang="en-US" dirty="0" smtClean="0"/>
              <a:t>Supercomputer</a:t>
            </a:r>
            <a:endParaRPr lang="en-US" dirty="0"/>
          </a:p>
        </p:txBody>
      </p:sp>
      <p:sp>
        <p:nvSpPr>
          <p:cNvPr id="18" name="TextBox 17"/>
          <p:cNvSpPr txBox="1"/>
          <p:nvPr/>
        </p:nvSpPr>
        <p:spPr>
          <a:xfrm>
            <a:off x="5715000" y="4953000"/>
            <a:ext cx="2819400" cy="369332"/>
          </a:xfrm>
          <a:prstGeom prst="rect">
            <a:avLst/>
          </a:prstGeom>
          <a:noFill/>
        </p:spPr>
        <p:txBody>
          <a:bodyPr wrap="square" rtlCol="0">
            <a:spAutoFit/>
          </a:bodyPr>
          <a:lstStyle/>
          <a:p>
            <a:r>
              <a:rPr lang="en-US" dirty="0" smtClean="0"/>
              <a:t>Cluster</a:t>
            </a:r>
            <a:endParaRPr lang="en-US" dirty="0"/>
          </a:p>
        </p:txBody>
      </p:sp>
      <p:sp>
        <p:nvSpPr>
          <p:cNvPr id="19" name="TextBox 18"/>
          <p:cNvSpPr txBox="1"/>
          <p:nvPr/>
        </p:nvSpPr>
        <p:spPr>
          <a:xfrm>
            <a:off x="5715000" y="5638800"/>
            <a:ext cx="2819400" cy="369332"/>
          </a:xfrm>
          <a:prstGeom prst="rect">
            <a:avLst/>
          </a:prstGeom>
          <a:noFill/>
        </p:spPr>
        <p:txBody>
          <a:bodyPr wrap="square" rtlCol="0">
            <a:spAutoFit/>
          </a:bodyPr>
          <a:lstStyle/>
          <a:p>
            <a:r>
              <a:rPr lang="en-US" dirty="0" smtClean="0"/>
              <a:t>Cloud</a:t>
            </a:r>
            <a:endParaRPr lang="en-US" dirty="0"/>
          </a:p>
        </p:txBody>
      </p:sp>
      <p:sp>
        <p:nvSpPr>
          <p:cNvPr id="20" name="TextBox 19"/>
          <p:cNvSpPr txBox="1"/>
          <p:nvPr/>
        </p:nvSpPr>
        <p:spPr>
          <a:xfrm>
            <a:off x="5715000" y="3657600"/>
            <a:ext cx="2819400" cy="369332"/>
          </a:xfrm>
          <a:prstGeom prst="rect">
            <a:avLst/>
          </a:prstGeom>
          <a:noFill/>
        </p:spPr>
        <p:txBody>
          <a:bodyPr wrap="square" rtlCol="0">
            <a:spAutoFit/>
          </a:bodyPr>
          <a:lstStyle/>
          <a:p>
            <a:r>
              <a:rPr lang="en-US" b="1" dirty="0" smtClean="0">
                <a:solidFill>
                  <a:srgbClr val="0070C0"/>
                </a:solidFill>
              </a:rPr>
              <a:t>ScalePartition</a:t>
            </a:r>
            <a:endParaRPr lang="en-US" b="1" dirty="0">
              <a:solidFill>
                <a:srgbClr val="0070C0"/>
              </a:solidFill>
            </a:endParaRPr>
          </a:p>
        </p:txBody>
      </p:sp>
    </p:spTree>
    <p:extLst>
      <p:ext uri="{BB962C8B-B14F-4D97-AF65-F5344CB8AC3E}">
        <p14:creationId xmlns:p14="http://schemas.microsoft.com/office/powerpoint/2010/main" val="2046611623"/>
      </p:ext>
    </p:extLst>
  </p:cSld>
  <p:clrMapOvr>
    <a:masterClrMapping/>
  </p:clrMapOvr>
  <p:transition advTm="7571"/>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588" y="5734051"/>
            <a:ext cx="609600" cy="520700"/>
          </a:xfrm>
          <a:prstGeom prst="rect">
            <a:avLst/>
          </a:prstGeom>
        </p:spPr>
        <p:txBody>
          <a:bodyPr/>
          <a:lstStyle/>
          <a:p>
            <a:pPr>
              <a:defRPr/>
            </a:pPr>
            <a:fld id="{21EF063A-D55F-46A6-9045-9932BD3AAC31}" type="slidenum">
              <a:rPr lang="en-US" smtClean="0"/>
              <a:pPr>
                <a:defRPr/>
              </a:pPr>
              <a:t>56</a:t>
            </a:fld>
            <a:endParaRPr lang="en-US" dirty="0"/>
          </a:p>
        </p:txBody>
      </p:sp>
      <p:pic>
        <p:nvPicPr>
          <p:cNvPr id="5122" name="Picture 2"/>
          <p:cNvPicPr>
            <a:picLocks noGrp="1" noChangeAspect="1" noChangeArrowheads="1"/>
          </p:cNvPicPr>
          <p:nvPr>
            <p:ph sz="quarter" idx="1"/>
          </p:nvPr>
        </p:nvPicPr>
        <p:blipFill>
          <a:blip r:embed="rId4"/>
          <a:srcRect b="6264"/>
          <a:stretch>
            <a:fillRect/>
          </a:stretch>
        </p:blipFill>
        <p:spPr bwMode="auto">
          <a:xfrm>
            <a:off x="4404076" y="2176046"/>
            <a:ext cx="4288504" cy="2895600"/>
          </a:xfrm>
          <a:prstGeom prst="rect">
            <a:avLst/>
          </a:prstGeom>
          <a:noFill/>
          <a:ln w="9525">
            <a:noFill/>
            <a:miter lim="800000"/>
            <a:headEnd/>
            <a:tailEnd/>
          </a:ln>
          <a:effectLst/>
        </p:spPr>
      </p:pic>
      <p:sp>
        <p:nvSpPr>
          <p:cNvPr id="6" name="Title 5"/>
          <p:cNvSpPr>
            <a:spLocks noGrp="1"/>
          </p:cNvSpPr>
          <p:nvPr>
            <p:ph type="title"/>
          </p:nvPr>
        </p:nvSpPr>
        <p:spPr>
          <a:xfrm>
            <a:off x="457200" y="-152400"/>
            <a:ext cx="7467600" cy="1143000"/>
          </a:xfrm>
        </p:spPr>
        <p:txBody>
          <a:bodyPr/>
          <a:lstStyle/>
          <a:p>
            <a:r>
              <a:rPr lang="en-US" dirty="0" smtClean="0"/>
              <a:t>Multi-platform Mapping Benefits</a:t>
            </a:r>
            <a:endParaRPr lang="en-US" dirty="0"/>
          </a:p>
        </p:txBody>
      </p:sp>
      <p:pic>
        <p:nvPicPr>
          <p:cNvPr id="7" name="Picture 2"/>
          <p:cNvPicPr>
            <a:picLocks noChangeAspect="1" noChangeArrowheads="1"/>
          </p:cNvPicPr>
          <p:nvPr/>
        </p:nvPicPr>
        <p:blipFill>
          <a:blip r:embed="rId5"/>
          <a:srcRect b="6316"/>
          <a:stretch>
            <a:fillRect/>
          </a:stretch>
        </p:blipFill>
        <p:spPr bwMode="auto">
          <a:xfrm>
            <a:off x="533400" y="2198669"/>
            <a:ext cx="3962400" cy="2796777"/>
          </a:xfrm>
          <a:prstGeom prst="rect">
            <a:avLst/>
          </a:prstGeom>
          <a:noFill/>
          <a:ln w="9525">
            <a:noFill/>
            <a:miter lim="800000"/>
            <a:headEnd/>
            <a:tailEnd/>
          </a:ln>
          <a:effectLst/>
        </p:spPr>
      </p:pic>
      <p:sp>
        <p:nvSpPr>
          <p:cNvPr id="9" name="Rectangle 8"/>
          <p:cNvSpPr/>
          <p:nvPr/>
        </p:nvSpPr>
        <p:spPr>
          <a:xfrm>
            <a:off x="4876800" y="4876802"/>
            <a:ext cx="3810000" cy="338554"/>
          </a:xfrm>
          <a:prstGeom prst="rect">
            <a:avLst/>
          </a:prstGeom>
        </p:spPr>
        <p:txBody>
          <a:bodyPr wrap="square">
            <a:spAutoFit/>
          </a:bodyPr>
          <a:lstStyle/>
          <a:p>
            <a:r>
              <a:rPr lang="en-US" sz="1600" dirty="0" smtClean="0"/>
              <a:t>High load: runtimes scaled up by 2X.</a:t>
            </a:r>
            <a:endParaRPr lang="en-US" sz="1600" dirty="0"/>
          </a:p>
        </p:txBody>
      </p:sp>
      <p:sp>
        <p:nvSpPr>
          <p:cNvPr id="10" name="Rectangle 9"/>
          <p:cNvSpPr/>
          <p:nvPr/>
        </p:nvSpPr>
        <p:spPr>
          <a:xfrm>
            <a:off x="990600" y="4876800"/>
            <a:ext cx="3810000" cy="338554"/>
          </a:xfrm>
          <a:prstGeom prst="rect">
            <a:avLst/>
          </a:prstGeom>
        </p:spPr>
        <p:txBody>
          <a:bodyPr wrap="square">
            <a:spAutoFit/>
          </a:bodyPr>
          <a:lstStyle/>
          <a:p>
            <a:pPr algn="ctr"/>
            <a:r>
              <a:rPr lang="en-US" sz="1600" dirty="0" smtClean="0"/>
              <a:t>Normal load</a:t>
            </a:r>
            <a:endParaRPr lang="en-US" sz="1600" dirty="0"/>
          </a:p>
        </p:txBody>
      </p:sp>
      <p:sp>
        <p:nvSpPr>
          <p:cNvPr id="12" name="Rectangle 11"/>
          <p:cNvSpPr/>
          <p:nvPr/>
        </p:nvSpPr>
        <p:spPr>
          <a:xfrm>
            <a:off x="457200" y="5334001"/>
            <a:ext cx="7620000" cy="707886"/>
          </a:xfrm>
          <a:prstGeom prst="rect">
            <a:avLst/>
          </a:prstGeom>
          <a:solidFill>
            <a:schemeClr val="accent1">
              <a:lumMod val="60000"/>
              <a:lumOff val="40000"/>
            </a:schemeClr>
          </a:solidFill>
        </p:spPr>
        <p:txBody>
          <a:bodyPr wrap="square">
            <a:spAutoFit/>
          </a:bodyPr>
          <a:lstStyle/>
          <a:p>
            <a:r>
              <a:rPr lang="en-US" sz="2000" dirty="0" smtClean="0"/>
              <a:t>Significant improvement in throughput (6X) and </a:t>
            </a:r>
            <a:r>
              <a:rPr lang="en-US" sz="2000" dirty="0" err="1" smtClean="0"/>
              <a:t>makespan</a:t>
            </a:r>
            <a:r>
              <a:rPr lang="en-US" sz="2000" dirty="0" smtClean="0"/>
              <a:t> (1.8X), attributed to improved response time and runtime </a:t>
            </a:r>
            <a:endParaRPr lang="en-US" sz="2000" dirty="0"/>
          </a:p>
        </p:txBody>
      </p:sp>
      <p:sp>
        <p:nvSpPr>
          <p:cNvPr id="8" name="Content Placeholder 5"/>
          <p:cNvSpPr txBox="1">
            <a:spLocks/>
          </p:cNvSpPr>
          <p:nvPr/>
        </p:nvSpPr>
        <p:spPr bwMode="auto">
          <a:xfrm>
            <a:off x="457200" y="1066800"/>
            <a:ext cx="82296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CloudSim</a:t>
            </a:r>
            <a:r>
              <a:rPr lang="en-US" dirty="0" smtClean="0"/>
              <a:t>:</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lang="en-US" dirty="0" smtClean="0"/>
              <a:t>3 datacenters – supercomputer, cluster, cloud (256 cores each)</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73050" indent="-273050" eaLnBrk="0" fontAlgn="base" hangingPunct="0">
              <a:spcBef>
                <a:spcPts val="600"/>
              </a:spcBef>
              <a:spcAft>
                <a:spcPct val="0"/>
              </a:spcAft>
              <a:buClr>
                <a:schemeClr val="accent1"/>
              </a:buClr>
              <a:buSzPct val="70000"/>
              <a:buFont typeface="Wingdings" pitchFamily="2" charset="2"/>
              <a:buChar char=""/>
            </a:pPr>
            <a:r>
              <a:rPr lang="en-US" dirty="0" smtClean="0"/>
              <a:t>Job logs from Parallel Workload Archive, first 1000 jobs</a:t>
            </a:r>
          </a:p>
          <a:p>
            <a:pPr marL="273050" indent="-273050" eaLnBrk="0" fontAlgn="base" hangingPunct="0">
              <a:spcBef>
                <a:spcPts val="600"/>
              </a:spcBef>
              <a:spcAft>
                <a:spcPct val="0"/>
              </a:spcAft>
              <a:buClr>
                <a:schemeClr val="accent1"/>
              </a:buClr>
              <a:buSzPct val="70000"/>
              <a:buFont typeface="Wingdings" pitchFamily="2" charset="2"/>
              <a:buChar char=""/>
            </a:pPr>
            <a:r>
              <a:rPr lang="en-US" dirty="0" smtClean="0"/>
              <a:t>Each job record: (job’s arrival time, number of cores (P), runtime on supercomputer, application name assigned randomly)</a:t>
            </a:r>
          </a:p>
          <a:p>
            <a:pPr marL="730250" lvl="1" indent="-273050" eaLnBrk="0" fontAlgn="base" hangingPunct="0">
              <a:spcBef>
                <a:spcPts val="600"/>
              </a:spcBef>
              <a:spcAft>
                <a:spcPct val="0"/>
              </a:spcAft>
              <a:buClr>
                <a:schemeClr val="accent1"/>
              </a:buClr>
              <a:buSzPct val="70000"/>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Rectangle 10"/>
          <p:cNvSpPr/>
          <p:nvPr/>
        </p:nvSpPr>
        <p:spPr>
          <a:xfrm>
            <a:off x="152400" y="4800601"/>
            <a:ext cx="1981200" cy="369332"/>
          </a:xfrm>
          <a:prstGeom prst="rect">
            <a:avLst/>
          </a:prstGeom>
          <a:solidFill>
            <a:schemeClr val="accent1">
              <a:lumMod val="60000"/>
              <a:lumOff val="40000"/>
            </a:schemeClr>
          </a:solidFill>
        </p:spPr>
        <p:txBody>
          <a:bodyPr wrap="square">
            <a:spAutoFit/>
          </a:bodyPr>
          <a:lstStyle/>
          <a:p>
            <a:pPr marL="342900" indent="-342900"/>
            <a:r>
              <a:rPr lang="en-US" dirty="0" smtClean="0"/>
              <a:t>Steeper is better</a:t>
            </a:r>
            <a:endParaRPr lang="en-US" dirty="0"/>
          </a:p>
        </p:txBody>
      </p:sp>
      <p:sp>
        <p:nvSpPr>
          <p:cNvPr id="13" name="Rectangle 12"/>
          <p:cNvSpPr/>
          <p:nvPr/>
        </p:nvSpPr>
        <p:spPr>
          <a:xfrm>
            <a:off x="685800" y="6172200"/>
            <a:ext cx="7162800" cy="523220"/>
          </a:xfrm>
          <a:prstGeom prst="rect">
            <a:avLst/>
          </a:prstGeom>
          <a:solidFill>
            <a:srgbClr val="F5CD2D">
              <a:lumMod val="60000"/>
              <a:lumOff val="40000"/>
            </a:srgbClr>
          </a:solid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kumimoji="0" lang="en-US" sz="1400" i="0" u="none" strike="noStrike" kern="0" cap="none" spc="0" normalizeH="0" baseline="0" noProof="0" dirty="0" smtClean="0">
                <a:ln>
                  <a:noFill/>
                </a:ln>
                <a:solidFill>
                  <a:sysClr val="windowText" lastClr="000000"/>
                </a:solidFill>
                <a:effectLst/>
                <a:uLnTx/>
                <a:uFillTx/>
              </a:rPr>
              <a:t>A. Gupta et al., “Evaluating and Improving the Performance and Mapping of</a:t>
            </a:r>
            <a:r>
              <a:rPr kumimoji="0" lang="en-US" sz="1400" i="0" u="none" strike="noStrike" kern="0" cap="none" spc="0" normalizeH="0" noProof="0" dirty="0" smtClean="0">
                <a:ln>
                  <a:noFill/>
                </a:ln>
                <a:solidFill>
                  <a:sysClr val="windowText" lastClr="000000"/>
                </a:solidFill>
                <a:effectLst/>
                <a:uLnTx/>
                <a:uFillTx/>
              </a:rPr>
              <a:t> HPC in Cloud</a:t>
            </a:r>
            <a:r>
              <a:rPr kumimoji="0" lang="en-US" sz="1400" i="0" u="none" strike="noStrike" kern="0" cap="none" spc="0" normalizeH="0" baseline="0" noProof="0" dirty="0" smtClean="0">
                <a:ln>
                  <a:noFill/>
                </a:ln>
                <a:solidFill>
                  <a:sysClr val="windowText" lastClr="000000"/>
                </a:solidFill>
                <a:effectLst/>
                <a:uLnTx/>
                <a:uFillTx/>
              </a:rPr>
              <a:t>,” </a:t>
            </a:r>
            <a:r>
              <a:rPr lang="en-US" sz="1400" kern="0" dirty="0">
                <a:solidFill>
                  <a:sysClr val="windowText" lastClr="000000"/>
                </a:solidFill>
              </a:rPr>
              <a:t>I</a:t>
            </a:r>
            <a:r>
              <a:rPr kumimoji="0" lang="en-US" sz="1400" i="0" u="none" strike="noStrike" kern="0" cap="none" spc="0" normalizeH="0" baseline="0" noProof="0" dirty="0" smtClean="0">
                <a:ln>
                  <a:noFill/>
                </a:ln>
                <a:solidFill>
                  <a:sysClr val="windowText" lastClr="000000"/>
                </a:solidFill>
                <a:effectLst/>
                <a:uLnTx/>
                <a:uFillTx/>
              </a:rPr>
              <a:t>EEE TCC Special issue.</a:t>
            </a:r>
            <a:endParaRPr kumimoji="0" lang="en-US" sz="1400" i="0" u="none" strike="noStrike" kern="0" cap="none" spc="0" normalizeH="0" baseline="0" noProof="0" dirty="0">
              <a:ln>
                <a:noFill/>
              </a:ln>
              <a:solidFill>
                <a:sysClr val="windowText" lastClr="000000"/>
              </a:solidFill>
              <a:effectLst/>
              <a:uLnTx/>
              <a:uFillTx/>
            </a:endParaRPr>
          </a:p>
        </p:txBody>
      </p:sp>
    </p:spTree>
    <p:custDataLst>
      <p:tags r:id="rId1"/>
    </p:custDataLst>
    <p:extLst>
      <p:ext uri="{BB962C8B-B14F-4D97-AF65-F5344CB8AC3E}">
        <p14:creationId xmlns:p14="http://schemas.microsoft.com/office/powerpoint/2010/main" val="2046611623"/>
      </p:ext>
    </p:extLst>
  </p:cSld>
  <p:clrMapOvr>
    <a:masterClrMapping/>
  </p:clrMapOvr>
  <p:transition advTm="49693"/>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467600" cy="1143000"/>
          </a:xfrm>
        </p:spPr>
        <p:txBody>
          <a:bodyPr>
            <a:normAutofit/>
          </a:bodyPr>
          <a:lstStyle/>
          <a:p>
            <a:r>
              <a:rPr lang="en-US" dirty="0" smtClean="0"/>
              <a:t>Key Takeaways</a:t>
            </a:r>
            <a:endParaRPr lang="en-US" dirty="0"/>
          </a:p>
        </p:txBody>
      </p:sp>
      <p:sp>
        <p:nvSpPr>
          <p:cNvPr id="3" name="Content Placeholder 2"/>
          <p:cNvSpPr>
            <a:spLocks noGrp="1"/>
          </p:cNvSpPr>
          <p:nvPr>
            <p:ph sz="quarter" idx="1"/>
          </p:nvPr>
        </p:nvSpPr>
        <p:spPr>
          <a:xfrm>
            <a:off x="152400" y="1066800"/>
            <a:ext cx="8763000" cy="5257800"/>
          </a:xfrm>
        </p:spPr>
        <p:txBody>
          <a:bodyPr>
            <a:normAutofit/>
          </a:bodyPr>
          <a:lstStyle/>
          <a:p>
            <a:r>
              <a:rPr lang="en-US" dirty="0" smtClean="0"/>
              <a:t>Evaluation and Mapping	</a:t>
            </a:r>
          </a:p>
          <a:p>
            <a:pPr lvl="1"/>
            <a:r>
              <a:rPr lang="en-US" dirty="0"/>
              <a:t>Lightweight virtualization </a:t>
            </a:r>
            <a:r>
              <a:rPr lang="en-US" dirty="0" smtClean="0"/>
              <a:t>necessary </a:t>
            </a:r>
            <a:r>
              <a:rPr lang="en-US" dirty="0"/>
              <a:t>to remove </a:t>
            </a:r>
            <a:r>
              <a:rPr lang="en-US" dirty="0" smtClean="0"/>
              <a:t>overheads</a:t>
            </a:r>
            <a:endParaRPr lang="en-US" dirty="0"/>
          </a:p>
          <a:p>
            <a:pPr lvl="1"/>
            <a:r>
              <a:rPr lang="en-US" dirty="0" smtClean="0"/>
              <a:t>Characterization for complex applications non-trivial but economic </a:t>
            </a:r>
            <a:r>
              <a:rPr lang="en-US" dirty="0"/>
              <a:t>benefits are </a:t>
            </a:r>
            <a:r>
              <a:rPr lang="en-US" dirty="0" smtClean="0"/>
              <a:t>substantial</a:t>
            </a:r>
            <a:r>
              <a:rPr lang="en-US" dirty="0"/>
              <a:t> </a:t>
            </a:r>
            <a:r>
              <a:rPr lang="en-US" dirty="0" smtClean="0"/>
              <a:t>(e.g. multi-platforms)</a:t>
            </a:r>
          </a:p>
          <a:p>
            <a:r>
              <a:rPr lang="en-US" dirty="0" smtClean="0"/>
              <a:t>HPC</a:t>
            </a:r>
            <a:r>
              <a:rPr lang="en-US" dirty="0"/>
              <a:t>-aware clouds</a:t>
            </a:r>
          </a:p>
          <a:p>
            <a:pPr lvl="1"/>
            <a:r>
              <a:rPr lang="en-US" dirty="0"/>
              <a:t>Although </a:t>
            </a:r>
            <a:r>
              <a:rPr lang="en-US" dirty="0" smtClean="0"/>
              <a:t>counterintuitive</a:t>
            </a:r>
            <a:r>
              <a:rPr lang="en-US" dirty="0"/>
              <a:t>, HPC </a:t>
            </a:r>
            <a:r>
              <a:rPr lang="en-US" dirty="0" smtClean="0"/>
              <a:t>users and cloud providers can achieve win-win by </a:t>
            </a:r>
            <a:r>
              <a:rPr lang="en-US" dirty="0"/>
              <a:t>consolidating VMs using smart </a:t>
            </a:r>
            <a:r>
              <a:rPr lang="en-US" dirty="0" smtClean="0"/>
              <a:t>co-locations </a:t>
            </a:r>
          </a:p>
          <a:p>
            <a:pPr lvl="1"/>
            <a:r>
              <a:rPr lang="en-US" dirty="0" smtClean="0"/>
              <a:t>Cloud schedulers need knowledge of </a:t>
            </a:r>
            <a:r>
              <a:rPr lang="en-US" dirty="0"/>
              <a:t>application characteristics </a:t>
            </a:r>
            <a:endParaRPr lang="en-US" dirty="0" smtClean="0"/>
          </a:p>
          <a:p>
            <a:pPr lvl="2"/>
            <a:r>
              <a:rPr lang="en-US" sz="1800" dirty="0" smtClean="0"/>
              <a:t>Cache</a:t>
            </a:r>
            <a:r>
              <a:rPr lang="en-US" sz="1800" dirty="0"/>
              <a:t>, </a:t>
            </a:r>
            <a:r>
              <a:rPr lang="en-US" sz="1800" dirty="0" smtClean="0"/>
              <a:t>communication, HPC vs. non-HPC</a:t>
            </a:r>
            <a:endParaRPr lang="en-US" sz="1800" dirty="0"/>
          </a:p>
          <a:p>
            <a:r>
              <a:rPr lang="en-US" dirty="0" smtClean="0"/>
              <a:t>Cloud</a:t>
            </a:r>
            <a:r>
              <a:rPr lang="en-US" dirty="0"/>
              <a:t>-aware HPC</a:t>
            </a:r>
          </a:p>
          <a:p>
            <a:pPr lvl="1"/>
            <a:r>
              <a:rPr lang="en-US" dirty="0" smtClean="0"/>
              <a:t>Heterogeneity and multi-tenancy challenge for HPC</a:t>
            </a:r>
          </a:p>
          <a:p>
            <a:pPr lvl="1"/>
            <a:r>
              <a:rPr lang="en-US" dirty="0" smtClean="0"/>
              <a:t>Dynamic environment in clouds necessitate adaptive HPC RTS</a:t>
            </a:r>
            <a:endParaRPr lang="en-US" dirty="0"/>
          </a:p>
          <a:p>
            <a:pPr lvl="1">
              <a:buNone/>
            </a:pPr>
            <a:endParaRPr lang="en-US" dirty="0"/>
          </a:p>
          <a:p>
            <a:endParaRPr lang="en-US" dirty="0"/>
          </a:p>
          <a:p>
            <a:endParaRPr lang="en-US" dirty="0"/>
          </a:p>
        </p:txBody>
      </p:sp>
      <p:sp>
        <p:nvSpPr>
          <p:cNvPr id="5" name="Slide Number Placeholder 3"/>
          <p:cNvSpPr txBox="1">
            <a:spLocks/>
          </p:cNvSpPr>
          <p:nvPr/>
        </p:nvSpPr>
        <p:spPr>
          <a:xfrm>
            <a:off x="8153400" y="5715000"/>
            <a:ext cx="609600" cy="521208"/>
          </a:xfrm>
          <a:prstGeom prst="rect">
            <a:avLst/>
          </a:prstGeom>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21EF063A-D55F-46A6-9045-9932BD3AAC31}" type="slidenum">
              <a:rPr kumimoji="0" 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2530815472"/>
      </p:ext>
    </p:extLst>
  </p:cSld>
  <p:clrMapOvr>
    <a:masterClrMapping/>
  </p:clrMapOvr>
  <p:transition spd="slow" advTm="8721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000"/>
                                        <p:tgtEl>
                                          <p:spTgt spid="3">
                                            <p:txEl>
                                              <p:pRg st="9" end="9"/>
                                            </p:txEl>
                                          </p:spTgt>
                                        </p:tgtEl>
                                      </p:cBhvr>
                                    </p:animEffect>
                                    <p:anim calcmode="lin" valueType="num">
                                      <p:cBhvr>
                                        <p:cTn id="4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9" y="0"/>
            <a:ext cx="7467600" cy="960438"/>
          </a:xfrm>
        </p:spPr>
        <p:txBody>
          <a:bodyPr/>
          <a:lstStyle/>
          <a:p>
            <a:r>
              <a:rPr lang="en-US" dirty="0" smtClean="0"/>
              <a:t>Conclusions (1)</a:t>
            </a:r>
            <a:endParaRPr lang="en-US"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defRPr/>
            </a:pPr>
            <a:fld id="{21EF063A-D55F-46A6-9045-9932BD3AAC31}" type="slidenum">
              <a:rPr lang="en-US" smtClean="0"/>
              <a:pPr>
                <a:defRPr/>
              </a:pPr>
              <a:t>58</a:t>
            </a:fld>
            <a:endParaRPr lang="en-US" dirty="0"/>
          </a:p>
        </p:txBody>
      </p:sp>
      <p:pic>
        <p:nvPicPr>
          <p:cNvPr id="7" name="Content Placeholder 6"/>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5562600" y="144448"/>
            <a:ext cx="2205030" cy="1615899"/>
          </a:xfrm>
        </p:spPr>
      </p:pic>
      <p:grpSp>
        <p:nvGrpSpPr>
          <p:cNvPr id="16" name="Group 15"/>
          <p:cNvGrpSpPr/>
          <p:nvPr/>
        </p:nvGrpSpPr>
        <p:grpSpPr>
          <a:xfrm>
            <a:off x="497930" y="3048000"/>
            <a:ext cx="3962401" cy="2209800"/>
            <a:chOff x="1546380" y="3590255"/>
            <a:chExt cx="4702020" cy="2850369"/>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8099" y="3590255"/>
              <a:ext cx="1533902" cy="121034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6380" y="3715161"/>
              <a:ext cx="1089098" cy="108909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6176" y="5105400"/>
              <a:ext cx="1335224" cy="1335224"/>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16653" y="3657600"/>
              <a:ext cx="1331747" cy="1015651"/>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14800" y="5193671"/>
              <a:ext cx="1747374" cy="978529"/>
            </a:xfrm>
            <a:prstGeom prst="rect">
              <a:avLst/>
            </a:prstGeom>
          </p:spPr>
        </p:pic>
      </p:grpSp>
      <p:sp>
        <p:nvSpPr>
          <p:cNvPr id="15" name="Rectangle 14"/>
          <p:cNvSpPr/>
          <p:nvPr/>
        </p:nvSpPr>
        <p:spPr>
          <a:xfrm>
            <a:off x="589322" y="1645419"/>
            <a:ext cx="2458303" cy="646331"/>
          </a:xfrm>
          <a:prstGeom prst="rect">
            <a:avLst/>
          </a:prstGeom>
        </p:spPr>
        <p:txBody>
          <a:bodyPr wrap="square">
            <a:spAutoFit/>
          </a:bodyPr>
          <a:lstStyle/>
          <a:p>
            <a:r>
              <a:rPr lang="en-US" dirty="0" smtClean="0"/>
              <a:t>Computationally </a:t>
            </a:r>
            <a:r>
              <a:rPr lang="en-US" dirty="0"/>
              <a:t>intensive applications</a:t>
            </a:r>
          </a:p>
        </p:txBody>
      </p:sp>
      <p:sp>
        <p:nvSpPr>
          <p:cNvPr id="19" name="Bent Arrow 18"/>
          <p:cNvSpPr/>
          <p:nvPr/>
        </p:nvSpPr>
        <p:spPr>
          <a:xfrm>
            <a:off x="3124200" y="1784158"/>
            <a:ext cx="1919735" cy="882842"/>
          </a:xfrm>
          <a:prstGeom prst="bentArrow">
            <a:avLst>
              <a:gd name="adj1" fmla="val 25000"/>
              <a:gd name="adj2" fmla="val 2774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481804" y="5471440"/>
            <a:ext cx="7498415" cy="830997"/>
          </a:xfrm>
          <a:prstGeom prst="rect">
            <a:avLst/>
          </a:prstGeom>
          <a:solidFill>
            <a:schemeClr val="accent1">
              <a:lumMod val="60000"/>
              <a:lumOff val="40000"/>
            </a:schemeClr>
          </a:solidFill>
        </p:spPr>
        <p:txBody>
          <a:bodyPr wrap="square">
            <a:spAutoFit/>
          </a:bodyPr>
          <a:lstStyle/>
          <a:p>
            <a:r>
              <a:rPr lang="en-US" sz="2400" dirty="0"/>
              <a:t>HPC in current clouds is suitable for some but not all </a:t>
            </a:r>
            <a:r>
              <a:rPr lang="en-US" sz="2400" dirty="0" smtClean="0"/>
              <a:t>applications – needs characterization and mapping </a:t>
            </a:r>
            <a:endParaRPr lang="en-US" sz="2400" dirty="0"/>
          </a:p>
        </p:txBody>
      </p:sp>
      <p:sp>
        <p:nvSpPr>
          <p:cNvPr id="18" name="Cloud 17"/>
          <p:cNvSpPr/>
          <p:nvPr/>
        </p:nvSpPr>
        <p:spPr>
          <a:xfrm>
            <a:off x="5486400" y="2359746"/>
            <a:ext cx="2477667" cy="1450254"/>
          </a:xfrm>
          <a:prstGeom prst="cloud">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Public Clouds </a:t>
            </a:r>
          </a:p>
        </p:txBody>
      </p:sp>
      <p:sp>
        <p:nvSpPr>
          <p:cNvPr id="3" name="Plus 2"/>
          <p:cNvSpPr/>
          <p:nvPr/>
        </p:nvSpPr>
        <p:spPr>
          <a:xfrm>
            <a:off x="6436515" y="1880212"/>
            <a:ext cx="457200" cy="3867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3436" y="213610"/>
            <a:ext cx="1292622" cy="938342"/>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6139" y="1347695"/>
            <a:ext cx="917785" cy="844343"/>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497" y="265820"/>
            <a:ext cx="1122266" cy="787402"/>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0907" y="2744959"/>
            <a:ext cx="1125196" cy="1035156"/>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05600" y="2813392"/>
            <a:ext cx="1472515" cy="758622"/>
          </a:xfrm>
          <a:prstGeom prst="rect">
            <a:avLst/>
          </a:prstGeom>
        </p:spPr>
      </p:pic>
    </p:spTree>
    <p:custDataLst>
      <p:tags r:id="rId1"/>
    </p:custDataLst>
    <p:extLst>
      <p:ext uri="{BB962C8B-B14F-4D97-AF65-F5344CB8AC3E}">
        <p14:creationId xmlns:p14="http://schemas.microsoft.com/office/powerpoint/2010/main" val="2861230520"/>
      </p:ext>
    </p:extLst>
  </p:cSld>
  <p:clrMapOvr>
    <a:masterClrMapping/>
  </p:clrMapOvr>
  <p:transition spd="slow" advTm="285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1" presetClass="exit" presetSubtype="0" fill="hold" nodeType="withEffect">
                                  <p:stCondLst>
                                    <p:cond delay="0"/>
                                  </p:stCondLst>
                                  <p:childTnLst>
                                    <p:set>
                                      <p:cBhvr>
                                        <p:cTn id="31" dur="1" fill="hold">
                                          <p:stCondLst>
                                            <p:cond delay="0"/>
                                          </p:stCondLst>
                                        </p:cTn>
                                        <p:tgtEl>
                                          <p:spTgt spid="16"/>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9" y="0"/>
            <a:ext cx="7467600" cy="960438"/>
          </a:xfrm>
        </p:spPr>
        <p:txBody>
          <a:bodyPr/>
          <a:lstStyle/>
          <a:p>
            <a:r>
              <a:rPr lang="en-US" dirty="0" smtClean="0"/>
              <a:t>Conclusions (2)</a:t>
            </a:r>
            <a:endParaRPr lang="en-US"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defRPr/>
            </a:pPr>
            <a:fld id="{21EF063A-D55F-46A6-9045-9932BD3AAC31}" type="slidenum">
              <a:rPr lang="en-US" smtClean="0"/>
              <a:pPr>
                <a:defRPr/>
              </a:pPr>
              <a:t>59</a:t>
            </a:fld>
            <a:endParaRPr lang="en-US" dirty="0"/>
          </a:p>
        </p:txBody>
      </p:sp>
      <p:grpSp>
        <p:nvGrpSpPr>
          <p:cNvPr id="16" name="Group 15"/>
          <p:cNvGrpSpPr/>
          <p:nvPr/>
        </p:nvGrpSpPr>
        <p:grpSpPr>
          <a:xfrm>
            <a:off x="457200" y="1752600"/>
            <a:ext cx="3962401" cy="2209800"/>
            <a:chOff x="1546380" y="3590255"/>
            <a:chExt cx="4702020" cy="2850369"/>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099" y="3590255"/>
              <a:ext cx="1533902" cy="121034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6380" y="3715161"/>
              <a:ext cx="1089098" cy="108909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6176" y="5105400"/>
              <a:ext cx="1335224" cy="133522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6653" y="3657600"/>
              <a:ext cx="1331747" cy="101565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4800" y="5193671"/>
              <a:ext cx="1747374" cy="978529"/>
            </a:xfrm>
            <a:prstGeom prst="rect">
              <a:avLst/>
            </a:prstGeom>
          </p:spPr>
        </p:pic>
      </p:grpSp>
      <p:sp>
        <p:nvSpPr>
          <p:cNvPr id="21" name="Rectangle 20"/>
          <p:cNvSpPr/>
          <p:nvPr/>
        </p:nvSpPr>
        <p:spPr>
          <a:xfrm>
            <a:off x="481804" y="5471440"/>
            <a:ext cx="7498415" cy="830997"/>
          </a:xfrm>
          <a:prstGeom prst="rect">
            <a:avLst/>
          </a:prstGeom>
          <a:solidFill>
            <a:schemeClr val="accent1">
              <a:lumMod val="60000"/>
              <a:lumOff val="40000"/>
            </a:schemeClr>
          </a:solidFill>
        </p:spPr>
        <p:txBody>
          <a:bodyPr wrap="square">
            <a:spAutoFit/>
          </a:bodyPr>
          <a:lstStyle/>
          <a:p>
            <a:r>
              <a:rPr lang="en-US" sz="2400" dirty="0" smtClean="0"/>
              <a:t>Feasible to bridge </a:t>
            </a:r>
            <a:r>
              <a:rPr lang="en-US" sz="2400" dirty="0"/>
              <a:t>the gap between HPC and </a:t>
            </a:r>
            <a:r>
              <a:rPr lang="en-US" sz="2400" dirty="0" smtClean="0"/>
              <a:t>cloud – HPC-aware clouds and cloud-aware HPC</a:t>
            </a:r>
            <a:endParaRPr lang="en-US" sz="2400" dirty="0"/>
          </a:p>
        </p:txBody>
      </p:sp>
      <p:sp>
        <p:nvSpPr>
          <p:cNvPr id="18" name="Cloud 17"/>
          <p:cNvSpPr/>
          <p:nvPr/>
        </p:nvSpPr>
        <p:spPr>
          <a:xfrm>
            <a:off x="6096000" y="1981200"/>
            <a:ext cx="2477667" cy="1450254"/>
          </a:xfrm>
          <a:prstGeom prst="cloud">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Public Clouds </a:t>
            </a:r>
          </a:p>
        </p:txBody>
      </p:sp>
      <p:sp>
        <p:nvSpPr>
          <p:cNvPr id="6" name="Left-Right Arrow 5"/>
          <p:cNvSpPr/>
          <p:nvPr/>
        </p:nvSpPr>
        <p:spPr>
          <a:xfrm>
            <a:off x="4575757" y="2592212"/>
            <a:ext cx="1143000" cy="4557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96536514"/>
      </p:ext>
    </p:extLst>
  </p:cSld>
  <p:clrMapOvr>
    <a:masterClrMapping/>
  </p:clrMapOvr>
  <p:transition spd="slow" advTm="519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21EF063A-D55F-46A6-9045-9932BD3AAC31}" type="slidenum">
              <a:rPr lang="en-US" smtClean="0"/>
              <a:pPr>
                <a:defRPr/>
              </a:pPr>
              <a:t>6</a:t>
            </a:fld>
            <a:endParaRPr lang="en-US" dirty="0"/>
          </a:p>
        </p:txBody>
      </p:sp>
      <p:sp>
        <p:nvSpPr>
          <p:cNvPr id="5" name="Content Placeholder 4"/>
          <p:cNvSpPr>
            <a:spLocks noGrp="1"/>
          </p:cNvSpPr>
          <p:nvPr>
            <p:ph sz="quarter" idx="1"/>
          </p:nvPr>
        </p:nvSpPr>
        <p:spPr>
          <a:xfrm>
            <a:off x="762000" y="2441448"/>
            <a:ext cx="7467600" cy="4873752"/>
          </a:xfrm>
        </p:spPr>
        <p:txBody>
          <a:bodyPr>
            <a:normAutofit/>
          </a:bodyPr>
          <a:lstStyle/>
          <a:p>
            <a:pPr marL="0" indent="0" algn="ctr">
              <a:buNone/>
            </a:pPr>
            <a:r>
              <a:rPr lang="en-US" sz="4800" dirty="0" smtClean="0">
                <a:solidFill>
                  <a:srgbClr val="0070C0"/>
                </a:solidFill>
              </a:rPr>
              <a:t>What do we mean by </a:t>
            </a:r>
          </a:p>
          <a:p>
            <a:pPr marL="0" indent="0" algn="ctr">
              <a:buNone/>
            </a:pPr>
            <a:r>
              <a:rPr lang="en-US" sz="4800" dirty="0" smtClean="0">
                <a:solidFill>
                  <a:srgbClr val="0070C0"/>
                </a:solidFill>
              </a:rPr>
              <a:t>HPC +/in Cloud</a:t>
            </a:r>
            <a:endParaRPr lang="en-US" sz="4800" dirty="0">
              <a:solidFill>
                <a:srgbClr val="0070C0"/>
              </a:solidFill>
            </a:endParaRPr>
          </a:p>
        </p:txBody>
      </p:sp>
      <p:sp>
        <p:nvSpPr>
          <p:cNvPr id="6" name="Title 5"/>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2062274720"/>
      </p:ext>
    </p:extLst>
  </p:cSld>
  <p:clrMapOvr>
    <a:masterClrMapping/>
  </p:clrMapOvr>
  <p:transition spd="slow" advTm="14408"/>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lstStyle/>
          <a:p>
            <a:r>
              <a:rPr lang="en-US" dirty="0" smtClean="0"/>
              <a:t>Conclusions</a:t>
            </a:r>
            <a:endParaRPr lang="en-US" dirty="0"/>
          </a:p>
        </p:txBody>
      </p:sp>
      <p:sp>
        <p:nvSpPr>
          <p:cNvPr id="3" name="Content Placeholder 2"/>
          <p:cNvSpPr>
            <a:spLocks noGrp="1"/>
          </p:cNvSpPr>
          <p:nvPr>
            <p:ph sz="quarter" idx="1"/>
          </p:nvPr>
        </p:nvSpPr>
        <p:spPr>
          <a:xfrm>
            <a:off x="457200" y="990600"/>
            <a:ext cx="8382000" cy="5638800"/>
          </a:xfrm>
        </p:spPr>
        <p:txBody>
          <a:bodyPr>
            <a:noAutofit/>
          </a:bodyPr>
          <a:lstStyle/>
          <a:p>
            <a:pPr>
              <a:buNone/>
            </a:pPr>
            <a:r>
              <a:rPr lang="en-US" sz="2000" dirty="0" smtClean="0">
                <a:solidFill>
                  <a:srgbClr val="0070C0"/>
                </a:solidFill>
              </a:rPr>
              <a:t>    HPC in current clouds is suitable for </a:t>
            </a:r>
            <a:r>
              <a:rPr lang="en-US" sz="2000" b="1" dirty="0" smtClean="0">
                <a:solidFill>
                  <a:srgbClr val="0070C0"/>
                </a:solidFill>
              </a:rPr>
              <a:t>some </a:t>
            </a:r>
            <a:r>
              <a:rPr lang="en-US" sz="2000" dirty="0" smtClean="0">
                <a:solidFill>
                  <a:srgbClr val="0070C0"/>
                </a:solidFill>
              </a:rPr>
              <a:t>but </a:t>
            </a:r>
            <a:r>
              <a:rPr lang="en-US" sz="2000" b="1" dirty="0" smtClean="0">
                <a:solidFill>
                  <a:srgbClr val="0070C0"/>
                </a:solidFill>
              </a:rPr>
              <a:t>not all</a:t>
            </a:r>
            <a:r>
              <a:rPr lang="en-US" sz="2000" dirty="0" smtClean="0">
                <a:solidFill>
                  <a:srgbClr val="0070C0"/>
                </a:solidFill>
              </a:rPr>
              <a:t> applications and can be made more efficient using </a:t>
            </a:r>
            <a:r>
              <a:rPr lang="en-US" sz="2000" b="1" dirty="0" smtClean="0">
                <a:solidFill>
                  <a:srgbClr val="0070C0"/>
                </a:solidFill>
              </a:rPr>
              <a:t>intelligent mapping </a:t>
            </a:r>
            <a:r>
              <a:rPr lang="en-US" sz="2000" dirty="0" smtClean="0">
                <a:solidFill>
                  <a:srgbClr val="0070C0"/>
                </a:solidFill>
              </a:rPr>
              <a:t>of applications to platforms,  </a:t>
            </a:r>
            <a:r>
              <a:rPr lang="en-US" sz="2000" b="1" dirty="0" smtClean="0">
                <a:solidFill>
                  <a:srgbClr val="0070C0"/>
                </a:solidFill>
              </a:rPr>
              <a:t>HPC-aware cloud scheduling</a:t>
            </a:r>
            <a:r>
              <a:rPr lang="en-US" sz="2000" dirty="0" smtClean="0">
                <a:solidFill>
                  <a:srgbClr val="0070C0"/>
                </a:solidFill>
              </a:rPr>
              <a:t>, and </a:t>
            </a:r>
            <a:r>
              <a:rPr lang="en-US" sz="2000" b="1" dirty="0" smtClean="0">
                <a:solidFill>
                  <a:srgbClr val="0070C0"/>
                </a:solidFill>
              </a:rPr>
              <a:t>cloud-aware HPC execution</a:t>
            </a:r>
            <a:r>
              <a:rPr lang="en-US" sz="2000" dirty="0" smtClean="0">
                <a:solidFill>
                  <a:srgbClr val="0070C0"/>
                </a:solidFill>
              </a:rPr>
              <a:t>.</a:t>
            </a:r>
          </a:p>
          <a:p>
            <a:endParaRPr lang="en-US" sz="1100" dirty="0" smtClean="0"/>
          </a:p>
          <a:p>
            <a:r>
              <a:rPr lang="en-US" sz="2000" dirty="0" smtClean="0"/>
              <a:t>HPC in the cloud for</a:t>
            </a:r>
            <a:r>
              <a:rPr lang="en-US" sz="2000" dirty="0" smtClean="0">
                <a:solidFill>
                  <a:srgbClr val="FF0000"/>
                </a:solidFill>
              </a:rPr>
              <a:t> </a:t>
            </a:r>
            <a:r>
              <a:rPr lang="en-US" sz="2000" dirty="0" smtClean="0">
                <a:solidFill>
                  <a:srgbClr val="0070C0"/>
                </a:solidFill>
              </a:rPr>
              <a:t>some </a:t>
            </a:r>
            <a:r>
              <a:rPr lang="en-US" sz="2000" dirty="0" smtClean="0"/>
              <a:t>applications </a:t>
            </a:r>
            <a:r>
              <a:rPr lang="en-US" sz="2000" dirty="0" smtClean="0">
                <a:solidFill>
                  <a:srgbClr val="0070C0"/>
                </a:solidFill>
              </a:rPr>
              <a:t>not all </a:t>
            </a:r>
          </a:p>
          <a:p>
            <a:pPr lvl="1"/>
            <a:r>
              <a:rPr lang="en-US" sz="1800" dirty="0" smtClean="0"/>
              <a:t>Application characteristics and scale, performance-cost tradeoffs</a:t>
            </a:r>
          </a:p>
          <a:p>
            <a:pPr lvl="1"/>
            <a:r>
              <a:rPr lang="en-US" sz="1800" dirty="0" smtClean="0">
                <a:solidFill>
                  <a:srgbClr val="0070C0"/>
                </a:solidFill>
              </a:rPr>
              <a:t>Intelligent mapping </a:t>
            </a:r>
            <a:r>
              <a:rPr lang="en-US" sz="1800" dirty="0" smtClean="0"/>
              <a:t>of applications to platforms</a:t>
            </a:r>
          </a:p>
          <a:p>
            <a:r>
              <a:rPr lang="en-US" sz="2000" dirty="0" smtClean="0"/>
              <a:t>Bridge the gap between HPC and cloud</a:t>
            </a:r>
          </a:p>
          <a:p>
            <a:pPr lvl="1"/>
            <a:r>
              <a:rPr lang="en-US" sz="1800" dirty="0" smtClean="0">
                <a:solidFill>
                  <a:srgbClr val="0070C0"/>
                </a:solidFill>
              </a:rPr>
              <a:t>HPC-aware cloud scheduling</a:t>
            </a:r>
          </a:p>
          <a:p>
            <a:pPr lvl="2"/>
            <a:r>
              <a:rPr lang="en-US" sz="1600" dirty="0" smtClean="0"/>
              <a:t>Application-aware scheduling</a:t>
            </a:r>
          </a:p>
          <a:p>
            <a:pPr lvl="2"/>
            <a:r>
              <a:rPr lang="en-US" sz="1600" dirty="0" smtClean="0"/>
              <a:t>Characterization and interference-aware consolidation</a:t>
            </a:r>
          </a:p>
          <a:p>
            <a:pPr lvl="1"/>
            <a:r>
              <a:rPr lang="en-US" sz="1800" dirty="0" smtClean="0">
                <a:solidFill>
                  <a:srgbClr val="0070C0"/>
                </a:solidFill>
              </a:rPr>
              <a:t>Cloud-aware HPC execution</a:t>
            </a:r>
          </a:p>
          <a:p>
            <a:pPr lvl="2"/>
            <a:r>
              <a:rPr lang="en-US" sz="1600" dirty="0" smtClean="0"/>
              <a:t>Heterogeneity and Multi-tenancy aware load balancing</a:t>
            </a:r>
          </a:p>
          <a:p>
            <a:pPr lvl="2"/>
            <a:r>
              <a:rPr lang="en-US" sz="1600" dirty="0" smtClean="0"/>
              <a:t>Malleable jobs</a:t>
            </a:r>
          </a:p>
          <a:p>
            <a:pPr lvl="1"/>
            <a:r>
              <a:rPr lang="en-US" sz="1800" dirty="0" smtClean="0"/>
              <a:t>Challenges and opportunities, cloud provider vs. cloud user</a:t>
            </a:r>
          </a:p>
          <a:p>
            <a:pPr>
              <a:buNone/>
            </a:pPr>
            <a:endParaRPr lang="en-US" sz="2000" dirty="0" smtClean="0"/>
          </a:p>
          <a:p>
            <a:pPr>
              <a:buNone/>
            </a:pPr>
            <a:r>
              <a:rPr lang="en-US" sz="2000" dirty="0" smtClean="0">
                <a:solidFill>
                  <a:srgbClr val="002060"/>
                </a:solidFill>
              </a:rPr>
              <a:t>    </a:t>
            </a:r>
            <a:endParaRPr lang="en-US" sz="2000" i="1" dirty="0" smtClean="0">
              <a:solidFill>
                <a:srgbClr val="002060"/>
              </a:solidFill>
            </a:endParaRPr>
          </a:p>
        </p:txBody>
      </p:sp>
      <p:sp>
        <p:nvSpPr>
          <p:cNvPr id="5" name="Slide Number Placeholder 3"/>
          <p:cNvSpPr txBox="1">
            <a:spLocks/>
          </p:cNvSpPr>
          <p:nvPr/>
        </p:nvSpPr>
        <p:spPr>
          <a:xfrm>
            <a:off x="8153400" y="5727192"/>
            <a:ext cx="609600" cy="521208"/>
          </a:xfrm>
          <a:prstGeom prst="rect">
            <a:avLst/>
          </a:prstGeom>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21EF063A-D55F-46A6-9045-9932BD3AAC31}" type="slidenum">
              <a:rPr kumimoji="0" 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100335209"/>
      </p:ext>
    </p:extLst>
  </p:cSld>
  <p:clrMapOvr>
    <a:masterClrMapping/>
  </p:clrMapOvr>
  <p:transition spd="slow" advTm="60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1000"/>
                                        <p:tgtEl>
                                          <p:spTgt spid="3">
                                            <p:txEl>
                                              <p:pRg st="11" end="11"/>
                                            </p:txEl>
                                          </p:spTgt>
                                        </p:tgtEl>
                                      </p:cBhvr>
                                    </p:animEffect>
                                    <p:anim calcmode="lin" valueType="num">
                                      <p:cBhvr>
                                        <p:cTn id="5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1000"/>
                                        <p:tgtEl>
                                          <p:spTgt spid="3">
                                            <p:txEl>
                                              <p:pRg st="12" end="12"/>
                                            </p:txEl>
                                          </p:spTgt>
                                        </p:tgtEl>
                                      </p:cBhvr>
                                    </p:animEffect>
                                    <p:anim calcmode="lin" valueType="num">
                                      <p:cBhvr>
                                        <p:cTn id="6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lstStyle/>
          <a:p>
            <a:r>
              <a:rPr lang="en-US" dirty="0" smtClean="0"/>
              <a:t>Open Problems and Directions</a:t>
            </a:r>
            <a:endParaRPr lang="en-US" dirty="0"/>
          </a:p>
        </p:txBody>
      </p:sp>
      <p:sp>
        <p:nvSpPr>
          <p:cNvPr id="3" name="Content Placeholder 2"/>
          <p:cNvSpPr>
            <a:spLocks noGrp="1"/>
          </p:cNvSpPr>
          <p:nvPr>
            <p:ph sz="quarter" idx="1"/>
          </p:nvPr>
        </p:nvSpPr>
        <p:spPr>
          <a:xfrm>
            <a:off x="457200" y="990600"/>
            <a:ext cx="8229600" cy="5181600"/>
          </a:xfrm>
        </p:spPr>
        <p:txBody>
          <a:bodyPr>
            <a:normAutofit/>
          </a:bodyPr>
          <a:lstStyle/>
          <a:p>
            <a:r>
              <a:rPr lang="en-US" dirty="0"/>
              <a:t>Linux containers, Docker for packaging HPC applications</a:t>
            </a:r>
          </a:p>
          <a:p>
            <a:r>
              <a:rPr lang="en-US" dirty="0" smtClean="0"/>
              <a:t>Multi-platforms, mapping, and models</a:t>
            </a:r>
          </a:p>
          <a:p>
            <a:pPr lvl="1"/>
            <a:r>
              <a:rPr lang="en-US" dirty="0" smtClean="0"/>
              <a:t>Application characterization</a:t>
            </a:r>
          </a:p>
          <a:p>
            <a:pPr lvl="1"/>
            <a:r>
              <a:rPr lang="en-US" dirty="0" smtClean="0"/>
              <a:t>HPC-as-a-Service and multi-level cloud scheduling system</a:t>
            </a:r>
          </a:p>
          <a:p>
            <a:pPr lvl="1"/>
            <a:r>
              <a:rPr lang="en-US" dirty="0"/>
              <a:t>Supercomputer using a cloud </a:t>
            </a:r>
            <a:r>
              <a:rPr lang="en-US" dirty="0" smtClean="0"/>
              <a:t>model</a:t>
            </a:r>
          </a:p>
          <a:p>
            <a:r>
              <a:rPr lang="en-US" dirty="0" smtClean="0"/>
              <a:t>HPC-aware clouds</a:t>
            </a:r>
          </a:p>
          <a:p>
            <a:pPr lvl="1"/>
            <a:r>
              <a:rPr lang="en-US" dirty="0" smtClean="0"/>
              <a:t>Interaction between application and resource manager</a:t>
            </a:r>
          </a:p>
          <a:p>
            <a:pPr lvl="1"/>
            <a:r>
              <a:rPr lang="en-US" dirty="0" smtClean="0"/>
              <a:t>Job interference categorization</a:t>
            </a:r>
          </a:p>
          <a:p>
            <a:pPr lvl="1"/>
            <a:r>
              <a:rPr lang="en-US" dirty="0"/>
              <a:t>Security for HPC in </a:t>
            </a:r>
            <a:r>
              <a:rPr lang="en-US" dirty="0" smtClean="0"/>
              <a:t>cloud</a:t>
            </a:r>
          </a:p>
          <a:p>
            <a:r>
              <a:rPr lang="en-US" dirty="0"/>
              <a:t>Cloud-aware HPC</a:t>
            </a:r>
          </a:p>
          <a:p>
            <a:pPr lvl="1"/>
            <a:r>
              <a:rPr lang="en-US" dirty="0"/>
              <a:t>Communication optimizations in HPC runtime</a:t>
            </a:r>
          </a:p>
          <a:p>
            <a:pPr lvl="1"/>
            <a:r>
              <a:rPr lang="en-US" dirty="0"/>
              <a:t>Adaptive communication-aware load </a:t>
            </a:r>
            <a:r>
              <a:rPr lang="en-US" dirty="0" smtClean="0"/>
              <a:t>balancing</a:t>
            </a:r>
            <a:endParaRPr lang="en-US" dirty="0"/>
          </a:p>
        </p:txBody>
      </p:sp>
      <p:sp>
        <p:nvSpPr>
          <p:cNvPr id="5" name="Slide Number Placeholder 3"/>
          <p:cNvSpPr txBox="1">
            <a:spLocks/>
          </p:cNvSpPr>
          <p:nvPr/>
        </p:nvSpPr>
        <p:spPr>
          <a:xfrm>
            <a:off x="8153400" y="5727192"/>
            <a:ext cx="609600" cy="521208"/>
          </a:xfrm>
          <a:prstGeom prst="rect">
            <a:avLst/>
          </a:prstGeom>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21EF063A-D55F-46A6-9045-9932BD3AAC31}" type="slidenum">
              <a:rPr kumimoji="0" 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1093347238"/>
      </p:ext>
    </p:extLst>
  </p:cSld>
  <p:clrMapOvr>
    <a:masterClrMapping/>
  </p:clrMapOvr>
  <p:transition spd="slow" advTm="16775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1000"/>
                                        <p:tgtEl>
                                          <p:spTgt spid="3">
                                            <p:txEl>
                                              <p:pRg st="10" end="10"/>
                                            </p:txEl>
                                          </p:spTgt>
                                        </p:tgtEl>
                                      </p:cBhvr>
                                    </p:animEffect>
                                    <p:anim calcmode="lin" valueType="num">
                                      <p:cBhvr>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fade">
                                      <p:cBhvr>
                                        <p:cTn id="61" dur="1000"/>
                                        <p:tgtEl>
                                          <p:spTgt spid="3">
                                            <p:txEl>
                                              <p:pRg st="11" end="11"/>
                                            </p:txEl>
                                          </p:spTgt>
                                        </p:tgtEl>
                                      </p:cBhvr>
                                    </p:animEffect>
                                    <p:anim calcmode="lin" valueType="num">
                                      <p:cBhvr>
                                        <p:cTn id="6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lstStyle/>
          <a:p>
            <a:r>
              <a:rPr lang="en-US" dirty="0" smtClean="0"/>
              <a:t>Resources</a:t>
            </a:r>
            <a:endParaRPr lang="en-US" dirty="0"/>
          </a:p>
        </p:txBody>
      </p:sp>
      <p:sp>
        <p:nvSpPr>
          <p:cNvPr id="3" name="Content Placeholder 2"/>
          <p:cNvSpPr>
            <a:spLocks noGrp="1"/>
          </p:cNvSpPr>
          <p:nvPr>
            <p:ph sz="quarter" idx="1"/>
          </p:nvPr>
        </p:nvSpPr>
        <p:spPr>
          <a:xfrm>
            <a:off x="457200" y="990600"/>
            <a:ext cx="8305800" cy="5181600"/>
          </a:xfrm>
        </p:spPr>
        <p:txBody>
          <a:bodyPr>
            <a:normAutofit/>
          </a:bodyPr>
          <a:lstStyle/>
          <a:p>
            <a:r>
              <a:rPr lang="en-US" dirty="0"/>
              <a:t>Amazon EC2, Microsoft Azure, Grid 5000, </a:t>
            </a:r>
            <a:r>
              <a:rPr lang="en-US" dirty="0" smtClean="0"/>
              <a:t>…</a:t>
            </a:r>
          </a:p>
          <a:p>
            <a:r>
              <a:rPr lang="en-US" dirty="0" smtClean="0"/>
              <a:t>Docker</a:t>
            </a:r>
            <a:r>
              <a:rPr lang="en-US" dirty="0"/>
              <a:t>, </a:t>
            </a:r>
            <a:r>
              <a:rPr lang="en-US" dirty="0" err="1" smtClean="0"/>
              <a:t>Openstack</a:t>
            </a:r>
            <a:endParaRPr lang="en-US" dirty="0"/>
          </a:p>
          <a:p>
            <a:r>
              <a:rPr lang="en-US" dirty="0" smtClean="0"/>
              <a:t>MPI, Charm++</a:t>
            </a:r>
          </a:p>
          <a:p>
            <a:r>
              <a:rPr lang="en-US" dirty="0">
                <a:hlinkClick r:id="rId4"/>
              </a:rPr>
              <a:t>http://</a:t>
            </a:r>
            <a:r>
              <a:rPr lang="en-US" dirty="0" smtClean="0">
                <a:hlinkClick r:id="rId4"/>
              </a:rPr>
              <a:t>charm.cs.uiuc.edu/research/cloud</a:t>
            </a:r>
            <a:endParaRPr lang="en-US" dirty="0" smtClean="0"/>
          </a:p>
          <a:p>
            <a:r>
              <a:rPr lang="en-US" dirty="0" smtClean="0">
                <a:hlinkClick r:id="rId5"/>
              </a:rPr>
              <a:t>gupta59@Illinois.edu</a:t>
            </a:r>
            <a:r>
              <a:rPr lang="en-US" dirty="0" smtClean="0"/>
              <a:t> , </a:t>
            </a:r>
            <a:r>
              <a:rPr lang="en-US" dirty="0" smtClean="0">
                <a:hlinkClick r:id="rId6"/>
              </a:rPr>
              <a:t>LinkedIn</a:t>
            </a:r>
            <a:endParaRPr lang="en-US" dirty="0" smtClean="0"/>
          </a:p>
          <a:p>
            <a:endParaRPr lang="en-US" dirty="0"/>
          </a:p>
          <a:p>
            <a:pPr marL="0" indent="0">
              <a:buNone/>
            </a:pPr>
            <a:endParaRPr lang="en-US" dirty="0" smtClean="0"/>
          </a:p>
          <a:p>
            <a:endParaRPr lang="en-US" dirty="0"/>
          </a:p>
          <a:p>
            <a:endParaRPr lang="en-US" dirty="0" smtClean="0"/>
          </a:p>
        </p:txBody>
      </p:sp>
      <p:sp>
        <p:nvSpPr>
          <p:cNvPr id="5" name="Slide Number Placeholder 3"/>
          <p:cNvSpPr txBox="1">
            <a:spLocks/>
          </p:cNvSpPr>
          <p:nvPr/>
        </p:nvSpPr>
        <p:spPr>
          <a:xfrm>
            <a:off x="8153400" y="5727192"/>
            <a:ext cx="609600" cy="521208"/>
          </a:xfrm>
          <a:prstGeom prst="rect">
            <a:avLst/>
          </a:prstGeom>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21EF063A-D55F-46A6-9045-9932BD3AAC31}" type="slidenum">
              <a:rPr kumimoji="0" 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2892241814"/>
      </p:ext>
    </p:extLst>
  </p:cSld>
  <p:clrMapOvr>
    <a:masterClrMapping/>
  </p:clrMapOvr>
  <p:transition spd="slow" advTm="8813"/>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lstStyle/>
          <a:p>
            <a:r>
              <a:rPr lang="en-US" dirty="0" smtClean="0"/>
              <a:t>Thanks</a:t>
            </a:r>
            <a:endParaRPr lang="en-US" dirty="0"/>
          </a:p>
        </p:txBody>
      </p:sp>
      <p:sp>
        <p:nvSpPr>
          <p:cNvPr id="3" name="Content Placeholder 2"/>
          <p:cNvSpPr>
            <a:spLocks noGrp="1"/>
          </p:cNvSpPr>
          <p:nvPr>
            <p:ph sz="quarter" idx="1"/>
          </p:nvPr>
        </p:nvSpPr>
        <p:spPr>
          <a:xfrm>
            <a:off x="457200" y="990600"/>
            <a:ext cx="8305800" cy="5181600"/>
          </a:xfrm>
        </p:spPr>
        <p:txBody>
          <a:bodyPr>
            <a:normAutofit/>
          </a:bodyPr>
          <a:lstStyle/>
          <a:p>
            <a:r>
              <a:rPr lang="en-US" dirty="0" smtClean="0"/>
              <a:t>VTDC Organizers</a:t>
            </a:r>
            <a:endParaRPr lang="en-US" dirty="0"/>
          </a:p>
          <a:p>
            <a:r>
              <a:rPr lang="en-US" dirty="0" smtClean="0"/>
              <a:t>Dr. </a:t>
            </a:r>
            <a:r>
              <a:rPr lang="en-US" dirty="0" err="1" smtClean="0"/>
              <a:t>Laxmikant</a:t>
            </a:r>
            <a:r>
              <a:rPr lang="en-US" dirty="0" smtClean="0"/>
              <a:t> V. Kale, UIUC </a:t>
            </a:r>
          </a:p>
          <a:p>
            <a:r>
              <a:rPr lang="en-US" dirty="0" smtClean="0"/>
              <a:t>Dr. </a:t>
            </a:r>
            <a:r>
              <a:rPr lang="en-US" dirty="0" err="1" smtClean="0"/>
              <a:t>Dejan</a:t>
            </a:r>
            <a:r>
              <a:rPr lang="en-US" dirty="0" smtClean="0"/>
              <a:t> </a:t>
            </a:r>
            <a:r>
              <a:rPr lang="en-US" dirty="0" err="1" smtClean="0"/>
              <a:t>Milojicic</a:t>
            </a:r>
            <a:r>
              <a:rPr lang="en-US" dirty="0" smtClean="0"/>
              <a:t>, HP Labs.</a:t>
            </a:r>
          </a:p>
          <a:p>
            <a:endParaRPr lang="en-US" dirty="0"/>
          </a:p>
          <a:p>
            <a:endParaRPr lang="en-US" dirty="0" smtClean="0"/>
          </a:p>
          <a:p>
            <a:endParaRPr lang="en-US" dirty="0"/>
          </a:p>
          <a:p>
            <a:endParaRPr lang="en-US" dirty="0" smtClean="0"/>
          </a:p>
        </p:txBody>
      </p:sp>
      <p:sp>
        <p:nvSpPr>
          <p:cNvPr id="5" name="Slide Number Placeholder 3"/>
          <p:cNvSpPr txBox="1">
            <a:spLocks/>
          </p:cNvSpPr>
          <p:nvPr/>
        </p:nvSpPr>
        <p:spPr>
          <a:xfrm>
            <a:off x="8153400" y="5727192"/>
            <a:ext cx="609600" cy="521208"/>
          </a:xfrm>
          <a:prstGeom prst="rect">
            <a:avLst/>
          </a:prstGeom>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21EF063A-D55F-46A6-9045-9932BD3AAC31}" type="slidenum">
              <a:rPr kumimoji="0" 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3710665702"/>
      </p:ext>
    </p:extLst>
  </p:cSld>
  <p:clrMapOvr>
    <a:masterClrMapping/>
  </p:clrMapOvr>
  <p:transition spd="slow" advTm="1118"/>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67600" cy="1143000"/>
          </a:xfrm>
        </p:spPr>
        <p:txBody>
          <a:bodyPr>
            <a:normAutofit/>
          </a:bodyPr>
          <a:lstStyle/>
          <a:p>
            <a:r>
              <a:rPr lang="en-US" dirty="0" smtClean="0"/>
              <a:t>References</a:t>
            </a:r>
            <a:endParaRPr lang="en-US" dirty="0"/>
          </a:p>
        </p:txBody>
      </p:sp>
      <p:sp>
        <p:nvSpPr>
          <p:cNvPr id="3" name="Content Placeholder 2"/>
          <p:cNvSpPr>
            <a:spLocks noGrp="1"/>
          </p:cNvSpPr>
          <p:nvPr>
            <p:ph sz="quarter" idx="1"/>
          </p:nvPr>
        </p:nvSpPr>
        <p:spPr>
          <a:xfrm>
            <a:off x="304800" y="838200"/>
            <a:ext cx="8382000" cy="5867400"/>
          </a:xfrm>
        </p:spPr>
        <p:txBody>
          <a:bodyPr>
            <a:normAutofit fontScale="62500" lnSpcReduction="20000"/>
          </a:bodyPr>
          <a:lstStyle/>
          <a:p>
            <a:pPr lvl="0"/>
            <a:r>
              <a:rPr lang="en-US" kern="0" dirty="0" smtClean="0"/>
              <a:t>A. Gupta et al., “Evaluating and Improving the Performance and Mapping of HPC in Cloud,”  IEEE TCC Special issue</a:t>
            </a:r>
            <a:endParaRPr lang="en-US" dirty="0" smtClean="0"/>
          </a:p>
          <a:p>
            <a:r>
              <a:rPr lang="en-US" dirty="0" smtClean="0"/>
              <a:t>A. Gupta et al., “The Who, What, Why and How of High Performance Computing Applications in the Cloud,” Best paper at IEEE CloudCom 2013</a:t>
            </a:r>
          </a:p>
          <a:p>
            <a:r>
              <a:rPr lang="en-US" dirty="0" smtClean="0"/>
              <a:t>A. Gupta, O. </a:t>
            </a:r>
            <a:r>
              <a:rPr lang="en-US" dirty="0" err="1" smtClean="0"/>
              <a:t>Sarood</a:t>
            </a:r>
            <a:r>
              <a:rPr lang="en-US" dirty="0" smtClean="0"/>
              <a:t>, L. Kale, and D. Milojicic, “Improving HPC Application Performance in Cloud through Dynamic Load Balancing,” accepted at IEEE/ACM CCGRID ’13  </a:t>
            </a:r>
          </a:p>
          <a:p>
            <a:r>
              <a:rPr lang="en-US" dirty="0" smtClean="0"/>
              <a:t>A. Gupta, L. Kale, D. Milojicic, P. </a:t>
            </a:r>
            <a:r>
              <a:rPr lang="en-US" dirty="0" err="1" smtClean="0"/>
              <a:t>Faraboschi</a:t>
            </a:r>
            <a:r>
              <a:rPr lang="en-US" dirty="0" smtClean="0"/>
              <a:t>, and S. </a:t>
            </a:r>
            <a:r>
              <a:rPr lang="en-US" dirty="0" err="1" smtClean="0"/>
              <a:t>Balle</a:t>
            </a:r>
            <a:r>
              <a:rPr lang="en-US" dirty="0" smtClean="0"/>
              <a:t>, “HPC-Aware VM Placement in Infrastructure Clouds ,” at IEEE Intl. Conf. on Cloud Engineering IC2E ’13 </a:t>
            </a:r>
          </a:p>
          <a:p>
            <a:r>
              <a:rPr lang="en-US" dirty="0" smtClean="0"/>
              <a:t>A. Gupta et al., “Exploring the Performance and Mapping of HPC Applications to Platforms in the cloud,” short paper in HPDC ’12. New York, NY, USA: ACM, 2012</a:t>
            </a:r>
          </a:p>
          <a:p>
            <a:r>
              <a:rPr lang="en-US" dirty="0" smtClean="0"/>
              <a:t>A. Gupta et al., “Realizing the Potential of Malleable Parallel Jobs,” </a:t>
            </a:r>
            <a:r>
              <a:rPr lang="en-US" dirty="0" err="1" smtClean="0"/>
              <a:t>HiPC</a:t>
            </a:r>
            <a:r>
              <a:rPr lang="en-US" dirty="0" smtClean="0"/>
              <a:t> 2014</a:t>
            </a:r>
          </a:p>
          <a:p>
            <a:r>
              <a:rPr lang="en-US" dirty="0" smtClean="0"/>
              <a:t>A</a:t>
            </a:r>
            <a:r>
              <a:rPr lang="en-US" dirty="0"/>
              <a:t>. Gupta and D. Milojicic, “Evaluation of HPC </a:t>
            </a:r>
            <a:r>
              <a:rPr lang="en-US" dirty="0" smtClean="0"/>
              <a:t>Applications </a:t>
            </a:r>
            <a:r>
              <a:rPr lang="en-US" dirty="0"/>
              <a:t>on Cloud,” in Open Cirrus Summit Best </a:t>
            </a:r>
            <a:r>
              <a:rPr lang="en-US" dirty="0" smtClean="0"/>
              <a:t>Student Paper</a:t>
            </a:r>
            <a:r>
              <a:rPr lang="en-US" dirty="0"/>
              <a:t>, Atlanta, GA, Oct. </a:t>
            </a:r>
            <a:r>
              <a:rPr lang="en-US" dirty="0" smtClean="0"/>
              <a:t>2011</a:t>
            </a:r>
          </a:p>
          <a:p>
            <a:r>
              <a:rPr lang="en-US" dirty="0" smtClean="0"/>
              <a:t>A. </a:t>
            </a:r>
            <a:r>
              <a:rPr lang="en-US" dirty="0"/>
              <a:t>Gupta, D. Milojicic, and L. Kale, “Optimizing </a:t>
            </a:r>
            <a:r>
              <a:rPr lang="en-US" dirty="0" smtClean="0"/>
              <a:t>VM Placement </a:t>
            </a:r>
            <a:r>
              <a:rPr lang="en-US" dirty="0"/>
              <a:t>for HPC in Cloud,” in Workshop on </a:t>
            </a:r>
            <a:r>
              <a:rPr lang="en-US" dirty="0" smtClean="0"/>
              <a:t>Cloud Services</a:t>
            </a:r>
            <a:r>
              <a:rPr lang="en-US" dirty="0"/>
              <a:t>, Federation and the 8th Open Cirrus Summit</a:t>
            </a:r>
            <a:r>
              <a:rPr lang="en-US" dirty="0" smtClean="0"/>
              <a:t>, San </a:t>
            </a:r>
            <a:r>
              <a:rPr lang="en-US" dirty="0"/>
              <a:t>Jose, CA, </a:t>
            </a:r>
            <a:r>
              <a:rPr lang="en-US" dirty="0" smtClean="0"/>
              <a:t>2012 </a:t>
            </a:r>
          </a:p>
          <a:p>
            <a:r>
              <a:rPr lang="en-US" dirty="0" smtClean="0"/>
              <a:t>A. Gupta and L. V. Kale, “Towards Efficient Mapping, Scheduling, and Execution of HPC Applications on Platforms in Cloud,” short paper and poster at 27th International Parallel and Distributed Processing Symposium(IPDPS) </a:t>
            </a:r>
            <a:r>
              <a:rPr lang="en-US" dirty="0" err="1" smtClean="0"/>
              <a:t>Ph.D</a:t>
            </a:r>
            <a:r>
              <a:rPr lang="en-US" dirty="0" smtClean="0"/>
              <a:t> Forum’13 Best PhD Forum award</a:t>
            </a:r>
          </a:p>
          <a:p>
            <a:r>
              <a:rPr lang="en-US" dirty="0" smtClean="0"/>
              <a:t>O</a:t>
            </a:r>
            <a:r>
              <a:rPr lang="en-US" dirty="0"/>
              <a:t>. </a:t>
            </a:r>
            <a:r>
              <a:rPr lang="en-US" dirty="0" err="1"/>
              <a:t>Sarood</a:t>
            </a:r>
            <a:r>
              <a:rPr lang="en-US" dirty="0"/>
              <a:t>, A. Gupta, and L. V. Kale, “Cloud </a:t>
            </a:r>
            <a:r>
              <a:rPr lang="en-US" dirty="0" smtClean="0"/>
              <a:t>Friendly Load </a:t>
            </a:r>
            <a:r>
              <a:rPr lang="en-US" dirty="0"/>
              <a:t>Balancing for HPC Applications: </a:t>
            </a:r>
            <a:r>
              <a:rPr lang="en-US" dirty="0" smtClean="0"/>
              <a:t>Preliminary Work</a:t>
            </a:r>
            <a:r>
              <a:rPr lang="en-US" dirty="0"/>
              <a:t>,” in 41st Intl. Conf. on Parallel Processing Workshops (ICPPW), </a:t>
            </a:r>
            <a:r>
              <a:rPr lang="en-US" dirty="0" smtClean="0"/>
              <a:t>2012 </a:t>
            </a:r>
          </a:p>
        </p:txBody>
      </p:sp>
      <p:sp>
        <p:nvSpPr>
          <p:cNvPr id="4" name="Slide Number Placeholder 3"/>
          <p:cNvSpPr>
            <a:spLocks noGrp="1"/>
          </p:cNvSpPr>
          <p:nvPr>
            <p:ph type="sldNum" sz="quarter" idx="15"/>
          </p:nvPr>
        </p:nvSpPr>
        <p:spPr/>
        <p:txBody>
          <a:bodyPr/>
          <a:lstStyle/>
          <a:p>
            <a:fld id="{B6F15528-21DE-4FAA-801E-634DDDAF4B2B}" type="slidenum">
              <a:rPr lang="en-US" smtClean="0"/>
              <a:pPr/>
              <a:t>64</a:t>
            </a:fld>
            <a:endParaRPr lang="en-US"/>
          </a:p>
        </p:txBody>
      </p:sp>
    </p:spTree>
    <p:extLst>
      <p:ext uri="{BB962C8B-B14F-4D97-AF65-F5344CB8AC3E}">
        <p14:creationId xmlns:p14="http://schemas.microsoft.com/office/powerpoint/2010/main" val="1657887304"/>
      </p:ext>
    </p:extLst>
  </p:cSld>
  <p:clrMapOvr>
    <a:masterClrMapping/>
  </p:clrMapOvr>
  <p:transition spd="slow" advTm="5335"/>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21EF063A-D55F-46A6-9045-9932BD3AAC31}" type="slidenum">
              <a:rPr lang="en-US" smtClean="0"/>
              <a:pPr>
                <a:defRPr/>
              </a:pPr>
              <a:t>7</a:t>
            </a:fld>
            <a:endParaRPr lang="en-US" dirty="0"/>
          </a:p>
        </p:txBody>
      </p:sp>
      <p:sp>
        <p:nvSpPr>
          <p:cNvPr id="5" name="Content Placeholder 4"/>
          <p:cNvSpPr>
            <a:spLocks noGrp="1"/>
          </p:cNvSpPr>
          <p:nvPr>
            <p:ph sz="quarter" idx="1"/>
          </p:nvPr>
        </p:nvSpPr>
        <p:spPr>
          <a:xfrm>
            <a:off x="661416" y="841248"/>
            <a:ext cx="7467600" cy="4873752"/>
          </a:xfrm>
        </p:spPr>
        <p:txBody>
          <a:bodyPr>
            <a:normAutofit lnSpcReduction="10000"/>
          </a:bodyPr>
          <a:lstStyle/>
          <a:p>
            <a:pPr marL="0" indent="0" algn="ctr">
              <a:buNone/>
            </a:pPr>
            <a:r>
              <a:rPr lang="en-US" sz="4800" dirty="0" smtClean="0">
                <a:solidFill>
                  <a:srgbClr val="0070C0"/>
                </a:solidFill>
              </a:rPr>
              <a:t>Marriage of two very different computing paradigm </a:t>
            </a:r>
          </a:p>
          <a:p>
            <a:pPr marL="0" indent="0" algn="ctr">
              <a:buNone/>
            </a:pPr>
            <a:endParaRPr lang="en-US" sz="4800" dirty="0" smtClean="0">
              <a:solidFill>
                <a:srgbClr val="0070C0"/>
              </a:solidFill>
            </a:endParaRPr>
          </a:p>
          <a:p>
            <a:pPr marL="0" indent="0" algn="ctr">
              <a:buNone/>
            </a:pPr>
            <a:r>
              <a:rPr lang="en-US" sz="4800" dirty="0" smtClean="0">
                <a:solidFill>
                  <a:srgbClr val="0070C0"/>
                </a:solidFill>
              </a:rPr>
              <a:t>Learn from best known principles and apply to each other</a:t>
            </a:r>
          </a:p>
        </p:txBody>
      </p:sp>
    </p:spTree>
    <p:custDataLst>
      <p:tags r:id="rId1"/>
    </p:custDataLst>
    <p:extLst>
      <p:ext uri="{BB962C8B-B14F-4D97-AF65-F5344CB8AC3E}">
        <p14:creationId xmlns:p14="http://schemas.microsoft.com/office/powerpoint/2010/main" val="758394727"/>
      </p:ext>
    </p:extLst>
  </p:cSld>
  <p:clrMapOvr>
    <a:masterClrMapping/>
  </p:clrMapOvr>
  <p:transition spd="slow" advTm="21052"/>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9" y="0"/>
            <a:ext cx="7467600" cy="960438"/>
          </a:xfrm>
        </p:spPr>
        <p:txBody>
          <a:bodyPr/>
          <a:lstStyle/>
          <a:p>
            <a:r>
              <a:rPr lang="en-US" dirty="0"/>
              <a:t>HPC and </a:t>
            </a:r>
            <a:r>
              <a:rPr lang="en-US" dirty="0" smtClean="0"/>
              <a:t>Clouds (1)</a:t>
            </a:r>
            <a:endParaRPr lang="en-US" dirty="0"/>
          </a:p>
        </p:txBody>
      </p:sp>
      <p:sp>
        <p:nvSpPr>
          <p:cNvPr id="4" name="Slide Number Placeholder 3"/>
          <p:cNvSpPr>
            <a:spLocks noGrp="1"/>
          </p:cNvSpPr>
          <p:nvPr>
            <p:ph type="sldNum" sz="quarter" idx="15"/>
          </p:nvPr>
        </p:nvSpPr>
        <p:spPr/>
        <p:txBody>
          <a:bodyPr/>
          <a:lstStyle/>
          <a:p>
            <a:pPr>
              <a:defRPr/>
            </a:pPr>
            <a:fld id="{21EF063A-D55F-46A6-9045-9932BD3AAC31}" type="slidenum">
              <a:rPr lang="en-US" smtClean="0"/>
              <a:pPr>
                <a:defRPr/>
              </a:pPr>
              <a:t>8</a:t>
            </a:fld>
            <a:endParaRPr lang="en-US" dirty="0"/>
          </a:p>
        </p:txBody>
      </p:sp>
      <p:grpSp>
        <p:nvGrpSpPr>
          <p:cNvPr id="16" name="Group 15"/>
          <p:cNvGrpSpPr/>
          <p:nvPr/>
        </p:nvGrpSpPr>
        <p:grpSpPr>
          <a:xfrm>
            <a:off x="497930" y="3048000"/>
            <a:ext cx="3962401" cy="2209800"/>
            <a:chOff x="1546380" y="3590255"/>
            <a:chExt cx="4702020" cy="2850369"/>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099" y="3590255"/>
              <a:ext cx="1533902" cy="121034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6380" y="3715161"/>
              <a:ext cx="1089098" cy="108909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6176" y="5105400"/>
              <a:ext cx="1335224" cy="133522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6653" y="3657600"/>
              <a:ext cx="1331747" cy="101565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4800" y="5193671"/>
              <a:ext cx="1747374" cy="978529"/>
            </a:xfrm>
            <a:prstGeom prst="rect">
              <a:avLst/>
            </a:prstGeom>
          </p:spPr>
        </p:pic>
      </p:grpSp>
      <p:sp>
        <p:nvSpPr>
          <p:cNvPr id="15" name="Rectangle 14"/>
          <p:cNvSpPr/>
          <p:nvPr/>
        </p:nvSpPr>
        <p:spPr>
          <a:xfrm>
            <a:off x="589322" y="1645419"/>
            <a:ext cx="2458303" cy="646331"/>
          </a:xfrm>
          <a:prstGeom prst="rect">
            <a:avLst/>
          </a:prstGeom>
        </p:spPr>
        <p:txBody>
          <a:bodyPr wrap="square">
            <a:spAutoFit/>
          </a:bodyPr>
          <a:lstStyle/>
          <a:p>
            <a:r>
              <a:rPr lang="en-US" dirty="0" smtClean="0"/>
              <a:t>Computationally </a:t>
            </a:r>
            <a:r>
              <a:rPr lang="en-US" dirty="0"/>
              <a:t>intensive applications</a:t>
            </a:r>
          </a:p>
        </p:txBody>
      </p:sp>
      <p:sp>
        <p:nvSpPr>
          <p:cNvPr id="19" name="Bent Arrow 18"/>
          <p:cNvSpPr/>
          <p:nvPr/>
        </p:nvSpPr>
        <p:spPr>
          <a:xfrm>
            <a:off x="3338064" y="1752600"/>
            <a:ext cx="1919735" cy="882842"/>
          </a:xfrm>
          <a:prstGeom prst="bentArrow">
            <a:avLst>
              <a:gd name="adj1" fmla="val 25000"/>
              <a:gd name="adj2" fmla="val 2774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481804" y="5471440"/>
            <a:ext cx="7498415" cy="830997"/>
          </a:xfrm>
          <a:prstGeom prst="rect">
            <a:avLst/>
          </a:prstGeom>
          <a:solidFill>
            <a:schemeClr val="accent1">
              <a:lumMod val="60000"/>
              <a:lumOff val="40000"/>
            </a:schemeClr>
          </a:solidFill>
        </p:spPr>
        <p:txBody>
          <a:bodyPr wrap="square">
            <a:spAutoFit/>
          </a:bodyPr>
          <a:lstStyle/>
          <a:p>
            <a:r>
              <a:rPr lang="en-US" sz="2400" dirty="0"/>
              <a:t>HPC in public </a:t>
            </a:r>
            <a:r>
              <a:rPr lang="en-US" sz="2400" dirty="0" smtClean="0"/>
              <a:t>clouds: Cloud </a:t>
            </a:r>
            <a:r>
              <a:rPr lang="en-US" sz="2400" dirty="0"/>
              <a:t>as a solution to HPC users’ needs </a:t>
            </a:r>
          </a:p>
        </p:txBody>
      </p:sp>
      <p:sp>
        <p:nvSpPr>
          <p:cNvPr id="18" name="Cloud 17"/>
          <p:cNvSpPr/>
          <p:nvPr/>
        </p:nvSpPr>
        <p:spPr>
          <a:xfrm>
            <a:off x="5424561" y="381000"/>
            <a:ext cx="2805039" cy="1757250"/>
          </a:xfrm>
          <a:prstGeom prst="cloud">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Public Clouds </a:t>
            </a:r>
          </a:p>
        </p:txBody>
      </p:sp>
      <p:pic>
        <p:nvPicPr>
          <p:cNvPr id="20" name="Content Placeholder 5"/>
          <p:cNvPicPr>
            <a:picLocks noGrp="1" noChangeAspect="1"/>
          </p:cNvPicPr>
          <p:nvPr>
            <p:ph sz="quarter" idx="1"/>
          </p:nvPr>
        </p:nvPicPr>
        <p:blipFill>
          <a:blip r:embed="rId9" cstate="print">
            <a:extLst>
              <a:ext uri="{28A0092B-C50C-407E-A947-70E740481C1C}">
                <a14:useLocalDpi xmlns:a14="http://schemas.microsoft.com/office/drawing/2010/main" val="0"/>
              </a:ext>
            </a:extLst>
          </a:blip>
          <a:stretch>
            <a:fillRect/>
          </a:stretch>
        </p:blipFill>
        <p:spPr>
          <a:xfrm>
            <a:off x="5361757" y="3495816"/>
            <a:ext cx="1343843" cy="487685"/>
          </a:xfr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10400" y="3243072"/>
            <a:ext cx="1828800" cy="1024128"/>
          </a:xfrm>
          <a:prstGeom prst="rect">
            <a:avLst/>
          </a:prstGeom>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05491" y="2363630"/>
            <a:ext cx="1491352" cy="745676"/>
          </a:xfrm>
          <a:prstGeom prst="rect">
            <a:avLst/>
          </a:prstGeom>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11700" y="2186596"/>
            <a:ext cx="1595425" cy="1007041"/>
          </a:xfrm>
          <a:prstGeom prst="rect">
            <a:avLst/>
          </a:prstGeom>
        </p:spPr>
      </p:pic>
    </p:spTree>
    <p:custDataLst>
      <p:tags r:id="rId1"/>
    </p:custDataLst>
    <p:extLst>
      <p:ext uri="{BB962C8B-B14F-4D97-AF65-F5344CB8AC3E}">
        <p14:creationId xmlns:p14="http://schemas.microsoft.com/office/powerpoint/2010/main" val="86286358"/>
      </p:ext>
    </p:extLst>
  </p:cSld>
  <p:clrMapOvr>
    <a:masterClrMapping/>
  </p:clrMapOvr>
  <p:transition spd="slow" advTm="4034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9" y="0"/>
            <a:ext cx="7467600" cy="960438"/>
          </a:xfrm>
        </p:spPr>
        <p:txBody>
          <a:bodyPr/>
          <a:lstStyle/>
          <a:p>
            <a:r>
              <a:rPr lang="en-US" dirty="0"/>
              <a:t>HPC and </a:t>
            </a:r>
            <a:r>
              <a:rPr lang="en-US" dirty="0" smtClean="0"/>
              <a:t>Clouds (2)</a:t>
            </a:r>
            <a:endParaRPr lang="en-US" dirty="0"/>
          </a:p>
        </p:txBody>
      </p:sp>
      <p:sp>
        <p:nvSpPr>
          <p:cNvPr id="4" name="Slide Number Placeholder 3"/>
          <p:cNvSpPr>
            <a:spLocks noGrp="1"/>
          </p:cNvSpPr>
          <p:nvPr>
            <p:ph type="sldNum" sz="quarter" idx="15"/>
          </p:nvPr>
        </p:nvSpPr>
        <p:spPr/>
        <p:txBody>
          <a:bodyPr/>
          <a:lstStyle/>
          <a:p>
            <a:pPr>
              <a:defRPr/>
            </a:pPr>
            <a:fld id="{21EF063A-D55F-46A6-9045-9932BD3AAC31}" type="slidenum">
              <a:rPr lang="en-US" smtClean="0"/>
              <a:pPr>
                <a:defRPr/>
              </a:pPr>
              <a:t>9</a:t>
            </a:fld>
            <a:endParaRPr lang="en-US" dirty="0"/>
          </a:p>
        </p:txBody>
      </p:sp>
      <p:grpSp>
        <p:nvGrpSpPr>
          <p:cNvPr id="16" name="Group 15"/>
          <p:cNvGrpSpPr/>
          <p:nvPr/>
        </p:nvGrpSpPr>
        <p:grpSpPr>
          <a:xfrm>
            <a:off x="497930" y="3048000"/>
            <a:ext cx="3962401" cy="2209800"/>
            <a:chOff x="1546380" y="3590255"/>
            <a:chExt cx="4702020" cy="2850369"/>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099" y="3590255"/>
              <a:ext cx="1533902" cy="121034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6380" y="3715161"/>
              <a:ext cx="1089098" cy="108909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6176" y="5105400"/>
              <a:ext cx="1335224" cy="133522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6653" y="3657600"/>
              <a:ext cx="1331747" cy="101565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4800" y="5193671"/>
              <a:ext cx="1747374" cy="978529"/>
            </a:xfrm>
            <a:prstGeom prst="rect">
              <a:avLst/>
            </a:prstGeom>
          </p:spPr>
        </p:pic>
      </p:grpSp>
      <p:sp>
        <p:nvSpPr>
          <p:cNvPr id="15" name="Rectangle 14"/>
          <p:cNvSpPr/>
          <p:nvPr/>
        </p:nvSpPr>
        <p:spPr>
          <a:xfrm>
            <a:off x="589322" y="1645419"/>
            <a:ext cx="2458303" cy="646331"/>
          </a:xfrm>
          <a:prstGeom prst="rect">
            <a:avLst/>
          </a:prstGeom>
        </p:spPr>
        <p:txBody>
          <a:bodyPr wrap="square">
            <a:spAutoFit/>
          </a:bodyPr>
          <a:lstStyle/>
          <a:p>
            <a:r>
              <a:rPr lang="en-US" dirty="0" smtClean="0"/>
              <a:t>Computationally </a:t>
            </a:r>
            <a:r>
              <a:rPr lang="en-US" dirty="0"/>
              <a:t>intensive applications</a:t>
            </a:r>
          </a:p>
        </p:txBody>
      </p:sp>
      <p:sp>
        <p:nvSpPr>
          <p:cNvPr id="19" name="Bent Arrow 18"/>
          <p:cNvSpPr/>
          <p:nvPr/>
        </p:nvSpPr>
        <p:spPr>
          <a:xfrm>
            <a:off x="3338064" y="1752600"/>
            <a:ext cx="1919735" cy="882842"/>
          </a:xfrm>
          <a:prstGeom prst="bentArrow">
            <a:avLst>
              <a:gd name="adj1" fmla="val 25000"/>
              <a:gd name="adj2" fmla="val 2774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481804" y="5471440"/>
            <a:ext cx="7498415" cy="461665"/>
          </a:xfrm>
          <a:prstGeom prst="rect">
            <a:avLst/>
          </a:prstGeom>
          <a:solidFill>
            <a:schemeClr val="accent1">
              <a:lumMod val="60000"/>
              <a:lumOff val="40000"/>
            </a:schemeClr>
          </a:solidFill>
        </p:spPr>
        <p:txBody>
          <a:bodyPr wrap="square">
            <a:spAutoFit/>
          </a:bodyPr>
          <a:lstStyle/>
          <a:p>
            <a:r>
              <a:rPr lang="en-US" sz="2400" dirty="0"/>
              <a:t>Custom “HPC-clouds”</a:t>
            </a:r>
          </a:p>
        </p:txBody>
      </p:sp>
      <p:sp>
        <p:nvSpPr>
          <p:cNvPr id="18" name="Cloud 17"/>
          <p:cNvSpPr/>
          <p:nvPr/>
        </p:nvSpPr>
        <p:spPr>
          <a:xfrm>
            <a:off x="5424561" y="381000"/>
            <a:ext cx="2805039" cy="1757250"/>
          </a:xfrm>
          <a:prstGeom prst="cloud">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Customized HPC Clouds </a:t>
            </a:r>
          </a:p>
        </p:txBody>
      </p:sp>
      <p:pic>
        <p:nvPicPr>
          <p:cNvPr id="20" name="Content Placeholder 5"/>
          <p:cNvPicPr>
            <a:picLocks noGrp="1" noChangeAspect="1"/>
          </p:cNvPicPr>
          <p:nvPr>
            <p:ph sz="quarter" idx="1"/>
          </p:nvPr>
        </p:nvPicPr>
        <p:blipFill>
          <a:blip r:embed="rId9" cstate="print">
            <a:extLst>
              <a:ext uri="{28A0092B-C50C-407E-A947-70E740481C1C}">
                <a14:useLocalDpi xmlns:a14="http://schemas.microsoft.com/office/drawing/2010/main" val="0"/>
              </a:ext>
            </a:extLst>
          </a:blip>
          <a:stretch>
            <a:fillRect/>
          </a:stretch>
        </p:blipFill>
        <p:spPr>
          <a:xfrm>
            <a:off x="6733357" y="3398515"/>
            <a:ext cx="1343843" cy="487685"/>
          </a:xfr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7508" y="2290282"/>
            <a:ext cx="1023092" cy="634317"/>
          </a:xfrm>
          <a:prstGeom prst="rect">
            <a:avLst/>
          </a:prstGeom>
        </p:spPr>
      </p:pic>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2327" y="2351891"/>
            <a:ext cx="2215273" cy="467509"/>
          </a:xfrm>
          <a:prstGeom prst="rect">
            <a:avLst/>
          </a:prstGeom>
        </p:spPr>
      </p:pic>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50857" y="3282148"/>
            <a:ext cx="936130" cy="439930"/>
          </a:xfrm>
          <a:prstGeom prst="rect">
            <a:avLst/>
          </a:prstGeom>
        </p:spPr>
      </p:pic>
    </p:spTree>
    <p:custDataLst>
      <p:tags r:id="rId1"/>
    </p:custDataLst>
    <p:extLst>
      <p:ext uri="{BB962C8B-B14F-4D97-AF65-F5344CB8AC3E}">
        <p14:creationId xmlns:p14="http://schemas.microsoft.com/office/powerpoint/2010/main" val="2091188306"/>
      </p:ext>
    </p:extLst>
  </p:cSld>
  <p:clrMapOvr>
    <a:masterClrMapping/>
  </p:clrMapOvr>
  <p:transition spd="slow" advTm="23999"/>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4.6"/>
</p:tagLst>
</file>

<file path=ppt/tags/tag10.xml><?xml version="1.0" encoding="utf-8"?>
<p:tagLst xmlns:a="http://schemas.openxmlformats.org/drawingml/2006/main" xmlns:r="http://schemas.openxmlformats.org/officeDocument/2006/relationships" xmlns:p="http://schemas.openxmlformats.org/presentationml/2006/main">
  <p:tag name="TIMING" val="|64.6"/>
</p:tagLst>
</file>

<file path=ppt/tags/tag11.xml><?xml version="1.0" encoding="utf-8"?>
<p:tagLst xmlns:a="http://schemas.openxmlformats.org/drawingml/2006/main" xmlns:r="http://schemas.openxmlformats.org/officeDocument/2006/relationships" xmlns:p="http://schemas.openxmlformats.org/presentationml/2006/main">
  <p:tag name="TIMING" val="|28.9"/>
</p:tagLst>
</file>

<file path=ppt/tags/tag12.xml><?xml version="1.0" encoding="utf-8"?>
<p:tagLst xmlns:a="http://schemas.openxmlformats.org/drawingml/2006/main" xmlns:r="http://schemas.openxmlformats.org/officeDocument/2006/relationships" xmlns:p="http://schemas.openxmlformats.org/presentationml/2006/main">
  <p:tag name="TIMING" val="|64.6"/>
</p:tagLst>
</file>

<file path=ppt/tags/tag13.xml><?xml version="1.0" encoding="utf-8"?>
<p:tagLst xmlns:a="http://schemas.openxmlformats.org/drawingml/2006/main" xmlns:r="http://schemas.openxmlformats.org/officeDocument/2006/relationships" xmlns:p="http://schemas.openxmlformats.org/presentationml/2006/main">
  <p:tag name="TIMING" val="|17.3"/>
</p:tagLst>
</file>

<file path=ppt/tags/tag14.xml><?xml version="1.0" encoding="utf-8"?>
<p:tagLst xmlns:a="http://schemas.openxmlformats.org/drawingml/2006/main" xmlns:r="http://schemas.openxmlformats.org/officeDocument/2006/relationships" xmlns:p="http://schemas.openxmlformats.org/presentationml/2006/main">
  <p:tag name="TIMING" val="|7.7"/>
</p:tagLst>
</file>

<file path=ppt/tags/tag15.xml><?xml version="1.0" encoding="utf-8"?>
<p:tagLst xmlns:a="http://schemas.openxmlformats.org/drawingml/2006/main" xmlns:r="http://schemas.openxmlformats.org/officeDocument/2006/relationships" xmlns:p="http://schemas.openxmlformats.org/presentationml/2006/main">
  <p:tag name="TIMING" val="|62.3"/>
</p:tagLst>
</file>

<file path=ppt/tags/tag16.xml><?xml version="1.0" encoding="utf-8"?>
<p:tagLst xmlns:a="http://schemas.openxmlformats.org/drawingml/2006/main" xmlns:r="http://schemas.openxmlformats.org/officeDocument/2006/relationships" xmlns:p="http://schemas.openxmlformats.org/presentationml/2006/main">
  <p:tag name="TIMING" val="|42|15.9|59.8|18"/>
</p:tagLst>
</file>

<file path=ppt/tags/tag17.xml><?xml version="1.0" encoding="utf-8"?>
<p:tagLst xmlns:a="http://schemas.openxmlformats.org/drawingml/2006/main" xmlns:r="http://schemas.openxmlformats.org/officeDocument/2006/relationships" xmlns:p="http://schemas.openxmlformats.org/presentationml/2006/main">
  <p:tag name="TIMING" val="|1.9"/>
</p:tagLst>
</file>

<file path=ppt/tags/tag18.xml><?xml version="1.0" encoding="utf-8"?>
<p:tagLst xmlns:a="http://schemas.openxmlformats.org/drawingml/2006/main" xmlns:r="http://schemas.openxmlformats.org/officeDocument/2006/relationships" xmlns:p="http://schemas.openxmlformats.org/presentationml/2006/main">
  <p:tag name="TIMING" val="|21.5"/>
</p:tagLst>
</file>

<file path=ppt/tags/tag19.xml><?xml version="1.0" encoding="utf-8"?>
<p:tagLst xmlns:a="http://schemas.openxmlformats.org/drawingml/2006/main" xmlns:r="http://schemas.openxmlformats.org/officeDocument/2006/relationships" xmlns:p="http://schemas.openxmlformats.org/presentationml/2006/main">
  <p:tag name="TIMING" val="|9.7|75.5"/>
</p:tagLst>
</file>

<file path=ppt/tags/tag2.xml><?xml version="1.0" encoding="utf-8"?>
<p:tagLst xmlns:a="http://schemas.openxmlformats.org/drawingml/2006/main" xmlns:r="http://schemas.openxmlformats.org/officeDocument/2006/relationships" xmlns:p="http://schemas.openxmlformats.org/presentationml/2006/main">
  <p:tag name="TIMING" val="|9.5|9.2"/>
</p:tagLst>
</file>

<file path=ppt/tags/tag20.xml><?xml version="1.0" encoding="utf-8"?>
<p:tagLst xmlns:a="http://schemas.openxmlformats.org/drawingml/2006/main" xmlns:r="http://schemas.openxmlformats.org/officeDocument/2006/relationships" xmlns:p="http://schemas.openxmlformats.org/presentationml/2006/main">
  <p:tag name="TIMING" val="|79.5"/>
</p:tagLst>
</file>

<file path=ppt/tags/tag21.xml><?xml version="1.0" encoding="utf-8"?>
<p:tagLst xmlns:a="http://schemas.openxmlformats.org/drawingml/2006/main" xmlns:r="http://schemas.openxmlformats.org/officeDocument/2006/relationships" xmlns:p="http://schemas.openxmlformats.org/presentationml/2006/main">
  <p:tag name="TIMING" val="|1|3.4|0.8"/>
</p:tagLst>
</file>

<file path=ppt/tags/tag22.xml><?xml version="1.0" encoding="utf-8"?>
<p:tagLst xmlns:a="http://schemas.openxmlformats.org/drawingml/2006/main" xmlns:r="http://schemas.openxmlformats.org/officeDocument/2006/relationships" xmlns:p="http://schemas.openxmlformats.org/presentationml/2006/main">
  <p:tag name="TIMING" val="|27.2|2.5"/>
</p:tagLst>
</file>

<file path=ppt/tags/tag23.xml><?xml version="1.0" encoding="utf-8"?>
<p:tagLst xmlns:a="http://schemas.openxmlformats.org/drawingml/2006/main" xmlns:r="http://schemas.openxmlformats.org/officeDocument/2006/relationships" xmlns:p="http://schemas.openxmlformats.org/presentationml/2006/main">
  <p:tag name="TIMING" val="|10.1"/>
</p:tagLst>
</file>

<file path=ppt/tags/tag24.xml><?xml version="1.0" encoding="utf-8"?>
<p:tagLst xmlns:a="http://schemas.openxmlformats.org/drawingml/2006/main" xmlns:r="http://schemas.openxmlformats.org/officeDocument/2006/relationships" xmlns:p="http://schemas.openxmlformats.org/presentationml/2006/main">
  <p:tag name="TIMING" val="|24.4|6.5|30.7"/>
</p:tagLst>
</file>

<file path=ppt/tags/tag25.xml><?xml version="1.0" encoding="utf-8"?>
<p:tagLst xmlns:a="http://schemas.openxmlformats.org/drawingml/2006/main" xmlns:r="http://schemas.openxmlformats.org/officeDocument/2006/relationships" xmlns:p="http://schemas.openxmlformats.org/presentationml/2006/main">
  <p:tag name="TIMING" val="|89.2|1.8"/>
</p:tagLst>
</file>

<file path=ppt/tags/tag26.xml><?xml version="1.0" encoding="utf-8"?>
<p:tagLst xmlns:a="http://schemas.openxmlformats.org/drawingml/2006/main" xmlns:r="http://schemas.openxmlformats.org/officeDocument/2006/relationships" xmlns:p="http://schemas.openxmlformats.org/presentationml/2006/main">
  <p:tag name="TIMING" val="|8.4"/>
</p:tagLst>
</file>

<file path=ppt/tags/tag27.xml><?xml version="1.0" encoding="utf-8"?>
<p:tagLst xmlns:a="http://schemas.openxmlformats.org/drawingml/2006/main" xmlns:r="http://schemas.openxmlformats.org/officeDocument/2006/relationships" xmlns:p="http://schemas.openxmlformats.org/presentationml/2006/main">
  <p:tag name="TIMING" val="|17.9"/>
</p:tagLst>
</file>

<file path=ppt/tags/tag28.xml><?xml version="1.0" encoding="utf-8"?>
<p:tagLst xmlns:a="http://schemas.openxmlformats.org/drawingml/2006/main" xmlns:r="http://schemas.openxmlformats.org/officeDocument/2006/relationships" xmlns:p="http://schemas.openxmlformats.org/presentationml/2006/main">
  <p:tag name="TIMING" val="|43.5|25.9"/>
</p:tagLst>
</file>

<file path=ppt/tags/tag29.xml><?xml version="1.0" encoding="utf-8"?>
<p:tagLst xmlns:a="http://schemas.openxmlformats.org/drawingml/2006/main" xmlns:r="http://schemas.openxmlformats.org/officeDocument/2006/relationships" xmlns:p="http://schemas.openxmlformats.org/presentationml/2006/main">
  <p:tag name="TIMING" val="|17.9"/>
</p:tagLst>
</file>

<file path=ppt/tags/tag3.xml><?xml version="1.0" encoding="utf-8"?>
<p:tagLst xmlns:a="http://schemas.openxmlformats.org/drawingml/2006/main" xmlns:r="http://schemas.openxmlformats.org/officeDocument/2006/relationships" xmlns:p="http://schemas.openxmlformats.org/presentationml/2006/main">
  <p:tag name="TIMING" val="|64.6"/>
</p:tagLst>
</file>

<file path=ppt/tags/tag30.xml><?xml version="1.0" encoding="utf-8"?>
<p:tagLst xmlns:a="http://schemas.openxmlformats.org/drawingml/2006/main" xmlns:r="http://schemas.openxmlformats.org/officeDocument/2006/relationships" xmlns:p="http://schemas.openxmlformats.org/presentationml/2006/main">
  <p:tag name="TIMING" val="|64.6"/>
</p:tagLst>
</file>

<file path=ppt/tags/tag31.xml><?xml version="1.0" encoding="utf-8"?>
<p:tagLst xmlns:a="http://schemas.openxmlformats.org/drawingml/2006/main" xmlns:r="http://schemas.openxmlformats.org/officeDocument/2006/relationships" xmlns:p="http://schemas.openxmlformats.org/presentationml/2006/main">
  <p:tag name="TIMING" val="|0.7|2.8"/>
</p:tagLst>
</file>

<file path=ppt/tags/tag32.xml><?xml version="1.0" encoding="utf-8"?>
<p:tagLst xmlns:a="http://schemas.openxmlformats.org/drawingml/2006/main" xmlns:r="http://schemas.openxmlformats.org/officeDocument/2006/relationships" xmlns:p="http://schemas.openxmlformats.org/presentationml/2006/main">
  <p:tag name="TIMING" val="|81.3|66.5"/>
</p:tagLst>
</file>

<file path=ppt/tags/tag33.xml><?xml version="1.0" encoding="utf-8"?>
<p:tagLst xmlns:a="http://schemas.openxmlformats.org/drawingml/2006/main" xmlns:r="http://schemas.openxmlformats.org/officeDocument/2006/relationships" xmlns:p="http://schemas.openxmlformats.org/presentationml/2006/main">
  <p:tag name="TIMING" val="|35.1|43.2"/>
</p:tagLst>
</file>

<file path=ppt/tags/tag34.xml><?xml version="1.0" encoding="utf-8"?>
<p:tagLst xmlns:a="http://schemas.openxmlformats.org/drawingml/2006/main" xmlns:r="http://schemas.openxmlformats.org/officeDocument/2006/relationships" xmlns:p="http://schemas.openxmlformats.org/presentationml/2006/main">
  <p:tag name="TIMING" val="|35.1|43.2"/>
</p:tagLst>
</file>

<file path=ppt/tags/tag4.xml><?xml version="1.0" encoding="utf-8"?>
<p:tagLst xmlns:a="http://schemas.openxmlformats.org/drawingml/2006/main" xmlns:r="http://schemas.openxmlformats.org/officeDocument/2006/relationships" xmlns:p="http://schemas.openxmlformats.org/presentationml/2006/main">
  <p:tag name="TIMING" val="|64.6"/>
</p:tagLst>
</file>

<file path=ppt/tags/tag5.xml><?xml version="1.0" encoding="utf-8"?>
<p:tagLst xmlns:a="http://schemas.openxmlformats.org/drawingml/2006/main" xmlns:r="http://schemas.openxmlformats.org/officeDocument/2006/relationships" xmlns:p="http://schemas.openxmlformats.org/presentationml/2006/main">
  <p:tag name="TIMING" val="|64.6"/>
</p:tagLst>
</file>

<file path=ppt/tags/tag6.xml><?xml version="1.0" encoding="utf-8"?>
<p:tagLst xmlns:a="http://schemas.openxmlformats.org/drawingml/2006/main" xmlns:r="http://schemas.openxmlformats.org/officeDocument/2006/relationships" xmlns:p="http://schemas.openxmlformats.org/presentationml/2006/main">
  <p:tag name="TIMING" val="|64.6"/>
</p:tagLst>
</file>

<file path=ppt/tags/tag7.xml><?xml version="1.0" encoding="utf-8"?>
<p:tagLst xmlns:a="http://schemas.openxmlformats.org/drawingml/2006/main" xmlns:r="http://schemas.openxmlformats.org/officeDocument/2006/relationships" xmlns:p="http://schemas.openxmlformats.org/presentationml/2006/main">
  <p:tag name="TIMING" val="|64.6"/>
</p:tagLst>
</file>

<file path=ppt/tags/tag8.xml><?xml version="1.0" encoding="utf-8"?>
<p:tagLst xmlns:a="http://schemas.openxmlformats.org/drawingml/2006/main" xmlns:r="http://schemas.openxmlformats.org/officeDocument/2006/relationships" xmlns:p="http://schemas.openxmlformats.org/presentationml/2006/main">
  <p:tag name="TIMING" val="|64.6"/>
</p:tagLst>
</file>

<file path=ppt/tags/tag9.xml><?xml version="1.0" encoding="utf-8"?>
<p:tagLst xmlns:a="http://schemas.openxmlformats.org/drawingml/2006/main" xmlns:r="http://schemas.openxmlformats.org/officeDocument/2006/relationships" xmlns:p="http://schemas.openxmlformats.org/presentationml/2006/main">
  <p:tag name="TIMING" val="|64.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4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46064</TotalTime>
  <Words>7550</Words>
  <Application>Microsoft Office PowerPoint</Application>
  <PresentationFormat>On-screen Show (4:3)</PresentationFormat>
  <Paragraphs>1206</Paragraphs>
  <Slides>64</Slides>
  <Notes>49</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64</vt:i4>
      </vt:variant>
    </vt:vector>
  </HeadingPairs>
  <TitlesOfParts>
    <vt:vector size="78" baseType="lpstr">
      <vt:lpstr>Arial</vt:lpstr>
      <vt:lpstr>Calibri</vt:lpstr>
      <vt:lpstr>Century Schoolbook</vt:lpstr>
      <vt:lpstr>Courier New</vt:lpstr>
      <vt:lpstr>Times New Roman</vt:lpstr>
      <vt:lpstr>Verdana</vt:lpstr>
      <vt:lpstr>Wingdings</vt:lpstr>
      <vt:lpstr>Wingdings 2</vt:lpstr>
      <vt:lpstr>Oriel</vt:lpstr>
      <vt:lpstr>Office Theme</vt:lpstr>
      <vt:lpstr>2_Oriel</vt:lpstr>
      <vt:lpstr>4_Oriel</vt:lpstr>
      <vt:lpstr>1_Office Theme</vt:lpstr>
      <vt:lpstr>4_Office Theme</vt:lpstr>
      <vt:lpstr>Efficient High Performance Computing in the Cloud  Keynote, VTDC’15 </vt:lpstr>
      <vt:lpstr>PowerPoint Presentation</vt:lpstr>
      <vt:lpstr>HPC</vt:lpstr>
      <vt:lpstr>PowerPoint Presentation</vt:lpstr>
      <vt:lpstr>PowerPoint Presentation</vt:lpstr>
      <vt:lpstr>PowerPoint Presentation</vt:lpstr>
      <vt:lpstr>PowerPoint Presentation</vt:lpstr>
      <vt:lpstr>HPC and Clouds (1)</vt:lpstr>
      <vt:lpstr>HPC and Clouds (2)</vt:lpstr>
      <vt:lpstr>HPC and Clouds (3)</vt:lpstr>
      <vt:lpstr>HPC and Clouds (4)</vt:lpstr>
      <vt:lpstr>HPC and Clouds</vt:lpstr>
      <vt:lpstr>Motivation: Why Clouds for HPC ? </vt:lpstr>
      <vt:lpstr>Research Questions</vt:lpstr>
      <vt:lpstr>PowerPoint Presentation</vt:lpstr>
      <vt:lpstr>PowerPoint Presentation</vt:lpstr>
      <vt:lpstr>PowerPoint Presentation</vt:lpstr>
      <vt:lpstr>PowerPoint Presentation</vt:lpstr>
      <vt:lpstr>PowerPoint Presentation</vt:lpstr>
      <vt:lpstr>Outline</vt:lpstr>
      <vt:lpstr>Experimental Testbed and Applications</vt:lpstr>
      <vt:lpstr>Performance (1/3) </vt:lpstr>
      <vt:lpstr>Performance (2/3)</vt:lpstr>
      <vt:lpstr>Performance (3/3) </vt:lpstr>
      <vt:lpstr>Performance Analysis </vt:lpstr>
      <vt:lpstr>multi-tenancy and Heterogeneity Challenge </vt:lpstr>
      <vt:lpstr>HPC-Cloud Divide Summary  </vt:lpstr>
      <vt:lpstr>PowerPoint Presentation</vt:lpstr>
      <vt:lpstr>VM Consolidation for HPC in Cloud (1)  </vt:lpstr>
      <vt:lpstr>VM Consolidation for HPC in Cloud (2)</vt:lpstr>
      <vt:lpstr>HPC-Aware Cloud Schedulers</vt:lpstr>
      <vt:lpstr>PowerPoint Presentation</vt:lpstr>
      <vt:lpstr>Heterogeneity and multi-tenancy</vt:lpstr>
      <vt:lpstr>Charm++ and Load Balancing  </vt:lpstr>
      <vt:lpstr>Cloud-Aware Load Balancer</vt:lpstr>
      <vt:lpstr>Load balancing approach</vt:lpstr>
      <vt:lpstr>Results: Stencil3d</vt:lpstr>
      <vt:lpstr>Results: Improvements by LB</vt:lpstr>
      <vt:lpstr>PowerPoint Presentation</vt:lpstr>
      <vt:lpstr>Outline</vt:lpstr>
      <vt:lpstr>Malleable Parallel Jobs</vt:lpstr>
      <vt:lpstr>Components of a Malleable Jobs System</vt:lpstr>
      <vt:lpstr>Malleable RTS Summary</vt:lpstr>
      <vt:lpstr>Applicability to HPC in Cloud</vt:lpstr>
      <vt:lpstr>Provider Perspective: Case Study</vt:lpstr>
      <vt:lpstr>User Perspective: Price-sensitive Rescale in Spot Markets </vt:lpstr>
      <vt:lpstr>PowerPoint Presentation</vt:lpstr>
      <vt:lpstr>Outline</vt:lpstr>
      <vt:lpstr>Models for HPC in Cloud </vt:lpstr>
      <vt:lpstr>User Perspective: HPC-Cloud Economics </vt:lpstr>
      <vt:lpstr>PowerPoint Presentation</vt:lpstr>
      <vt:lpstr>PowerPoint Presentation</vt:lpstr>
      <vt:lpstr>Static Application-Aware Heuristics</vt:lpstr>
      <vt:lpstr>Static Application-Aware Heuristics</vt:lpstr>
      <vt:lpstr>Static Application-Aware Heuristics</vt:lpstr>
      <vt:lpstr>Multi-platform Mapping Benefits</vt:lpstr>
      <vt:lpstr>Key Takeaways</vt:lpstr>
      <vt:lpstr>Conclusions (1)</vt:lpstr>
      <vt:lpstr>Conclusions (2)</vt:lpstr>
      <vt:lpstr>Conclusions</vt:lpstr>
      <vt:lpstr>Open Problems and Directions</vt:lpstr>
      <vt:lpstr>Resources</vt:lpstr>
      <vt:lpstr>Thanks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Case for Running HPC Applications on Cloud Abhishek Gupta abhishek.gupta5@hp.com, gupta59@illinois.edu</dc:title>
  <dc:creator>Gupta, Abhishek</dc:creator>
  <cp:lastModifiedBy>Gupta, Abhishek</cp:lastModifiedBy>
  <cp:revision>2774</cp:revision>
  <cp:lastPrinted>2013-05-03T22:27:50Z</cp:lastPrinted>
  <dcterms:created xsi:type="dcterms:W3CDTF">2006-08-16T00:00:00Z</dcterms:created>
  <dcterms:modified xsi:type="dcterms:W3CDTF">2015-06-15T17:12:48Z</dcterms:modified>
</cp:coreProperties>
</file>