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316" r:id="rId4"/>
    <p:sldId id="317" r:id="rId5"/>
    <p:sldId id="284" r:id="rId6"/>
    <p:sldId id="292" r:id="rId7"/>
    <p:sldId id="259" r:id="rId8"/>
    <p:sldId id="318" r:id="rId9"/>
    <p:sldId id="280" r:id="rId10"/>
    <p:sldId id="258" r:id="rId11"/>
    <p:sldId id="305" r:id="rId12"/>
    <p:sldId id="306" r:id="rId13"/>
    <p:sldId id="296" r:id="rId14"/>
    <p:sldId id="307" r:id="rId15"/>
    <p:sldId id="309" r:id="rId16"/>
    <p:sldId id="297" r:id="rId17"/>
    <p:sldId id="313" r:id="rId18"/>
    <p:sldId id="310" r:id="rId19"/>
    <p:sldId id="299" r:id="rId20"/>
    <p:sldId id="300" r:id="rId21"/>
    <p:sldId id="302" r:id="rId22"/>
    <p:sldId id="303" r:id="rId23"/>
    <p:sldId id="315" r:id="rId24"/>
    <p:sldId id="30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-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 Adaptive Framework for Large-scale State Space Search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5A9A3-4C74-0B49-B28B-B0175856410E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Yanhua Sun  Parallel Programming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B2C05-8695-0F47-9233-AE7F021FDF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An Adaptive Framework for Large-scale State Space Search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75ECE-1745-314C-888D-76C2D3A720F8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Yanhua Sun  Parallel Programming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58FAA-0108-4F42-8281-3FB5A6071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 </a:t>
            </a:r>
            <a:r>
              <a:rPr lang="en-US" dirty="0" err="1" smtClean="0"/>
              <a:t>NQueens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. User</a:t>
            </a:r>
            <a:r>
              <a:rPr lang="en-US" baseline="0" dirty="0" smtClean="0"/>
              <a:t> do not need to know any of these problems and techniques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. User</a:t>
            </a:r>
            <a:r>
              <a:rPr lang="en-US" baseline="0" dirty="0" smtClean="0"/>
              <a:t> do not need to know any of these problems and techniques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0" lvl="1" indent="-228600">
              <a:buAutoNum type="arabicParenBoth"/>
            </a:pPr>
            <a:r>
              <a:rPr lang="en-US" dirty="0" smtClean="0"/>
              <a:t>Unnecessary features in MPI lead to overhead</a:t>
            </a:r>
          </a:p>
          <a:p>
            <a:pPr marL="685800" lvl="1" indent="-228600">
              <a:buAutoNum type="arabicParenBoth"/>
            </a:pPr>
            <a:r>
              <a:rPr lang="en-US" dirty="0" smtClean="0"/>
              <a:t>Data interaction pattern in Charm++ is different from MP</a:t>
            </a:r>
            <a:r>
              <a:rPr lang="en-US" baseline="0" dirty="0" smtClean="0"/>
              <a:t> : </a:t>
            </a:r>
            <a:r>
              <a:rPr lang="en-US" dirty="0" smtClean="0"/>
              <a:t>Only sender-involving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58FAA-0108-4F42-8281-3FB5A60714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2FDF6D50-05C4-CA4F-98C4-FDCD6ACB72EF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95600" y="62484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7" name="Picture 16" descr="ppl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5325" y="6243638"/>
            <a:ext cx="2082584" cy="6143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6DF33-B47D-0C42-AEA4-616E38EE1443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C15AB-DADC-204A-80B0-0A475898FDC9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A84C3-F260-3045-93F9-FF398DF935AD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9AC887-57B8-C445-969B-2A7FE39CF84D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CFEB918-EB9F-3B40-9A9E-ED8C7AE81492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90800" y="6248400"/>
            <a:ext cx="3962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BAD08-7606-4B46-A4D1-B86E11A67FBB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FE807-9D85-544E-9019-9BAB9A4A0F9A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726CE-F16D-764B-9317-DB69AEA4ED4B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578E8-5F2E-E847-99EB-6F72C0098A13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13DDC-56ED-0045-80BF-4969674317A7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2AE343-FF13-EA44-913C-6EEE7A70D8DB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F12B2-9F53-6044-ADEA-959E703F56FF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B82E1F-DAA3-BC4F-B52A-E03C2ACC84A7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067050" y="6243638"/>
            <a:ext cx="39751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Workshop on Large-Scale Parallel Processing</a:t>
            </a:r>
            <a:endParaRPr kumimoji="0"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zh-CN" altLang="en-US" sz="2400"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宋体" pitchFamily="2" charset="-122"/>
              </a:defRPr>
            </a:lvl1pPr>
          </a:lstStyle>
          <a:p>
            <a:fld id="{F9B0355A-69B3-C145-B27B-FD8E54889381}" type="datetime1">
              <a:rPr lang="en-US" smtClean="0"/>
              <a:pPr/>
              <a:t>5/23/12</a:t>
            </a:fld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宋体" pitchFamily="2" charset="-122"/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d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d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5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d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df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df"/><Relationship Id="rId3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df"/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df"/><Relationship Id="rId3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df"/><Relationship Id="rId3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df"/><Relationship Id="rId3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924800" cy="1676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 </a:t>
            </a:r>
            <a:r>
              <a:rPr lang="en-US" sz="2800" b="1" dirty="0" err="1" smtClean="0"/>
              <a:t>uGNI</a:t>
            </a:r>
            <a:r>
              <a:rPr lang="en-US" sz="2800" b="1" dirty="0" smtClean="0"/>
              <a:t>-Based Asynchronous Message-driven Runtime System for Cray Supercomputers with Gemini Interconnect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6858000" cy="2438400"/>
          </a:xfrm>
        </p:spPr>
        <p:txBody>
          <a:bodyPr/>
          <a:lstStyle/>
          <a:p>
            <a:r>
              <a:rPr lang="en-US" sz="2000" b="1" dirty="0" smtClean="0"/>
              <a:t>Yanhua Sun</a:t>
            </a:r>
            <a:r>
              <a:rPr lang="en-US" sz="2000" dirty="0" smtClean="0"/>
              <a:t>, </a:t>
            </a:r>
            <a:r>
              <a:rPr lang="en-US" sz="2000" dirty="0" err="1" smtClean="0"/>
              <a:t>Gengbin</a:t>
            </a:r>
            <a:r>
              <a:rPr lang="en-US" sz="2000" dirty="0" smtClean="0"/>
              <a:t> </a:t>
            </a:r>
            <a:r>
              <a:rPr lang="en-US" sz="2000" dirty="0" err="1" smtClean="0"/>
              <a:t>Zheng</a:t>
            </a:r>
            <a:r>
              <a:rPr lang="en-US" sz="2000" dirty="0" smtClean="0"/>
              <a:t>, </a:t>
            </a:r>
            <a:r>
              <a:rPr lang="en-US" sz="2000" dirty="0" err="1" smtClean="0"/>
              <a:t>Laximant(Sanjay</a:t>
            </a:r>
            <a:r>
              <a:rPr lang="en-US" sz="2000" dirty="0" smtClean="0"/>
              <a:t>) Kale</a:t>
            </a:r>
          </a:p>
          <a:p>
            <a:r>
              <a:rPr lang="en-US" sz="2400" dirty="0" smtClean="0"/>
              <a:t>Parallel Programming Lab</a:t>
            </a:r>
          </a:p>
          <a:p>
            <a:r>
              <a:rPr lang="en-US" sz="2400" dirty="0" smtClean="0"/>
              <a:t>University of Illinois at Urbana-Champaign</a:t>
            </a:r>
          </a:p>
          <a:p>
            <a:r>
              <a:rPr lang="en-US" sz="2400" dirty="0" smtClean="0"/>
              <a:t>Ryan Olson,  Cray Inc</a:t>
            </a:r>
          </a:p>
          <a:p>
            <a:r>
              <a:rPr lang="en-US" sz="2400" dirty="0" smtClean="0"/>
              <a:t>Terry R. Jones, Oak Ridge National Lab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926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26th IEEE International Parallel &amp; Distributed Processing Symposium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 err="1" smtClean="0"/>
              <a:t>Pingpong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6" name="Content Placeholder 5" descr="uGniMPICharm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524000" y="1905000"/>
            <a:ext cx="6553200" cy="45768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500"/>
            <a:ext cx="8305800" cy="990600"/>
          </a:xfrm>
        </p:spPr>
        <p:txBody>
          <a:bodyPr/>
          <a:lstStyle/>
          <a:p>
            <a:r>
              <a:rPr lang="en-US" dirty="0" smtClean="0"/>
              <a:t>Design of </a:t>
            </a:r>
            <a:r>
              <a:rPr lang="en-US" dirty="0" err="1" smtClean="0"/>
              <a:t>uGNI</a:t>
            </a:r>
            <a:r>
              <a:rPr lang="en-US" dirty="0" smtClean="0"/>
              <a:t>-based Charm++</a:t>
            </a:r>
            <a:endParaRPr lang="en-US" dirty="0"/>
          </a:p>
        </p:txBody>
      </p:sp>
      <p:pic>
        <p:nvPicPr>
          <p:cNvPr id="4" name="Picture 3" descr="msg_transf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76400" y="1181100"/>
            <a:ext cx="5982213" cy="45410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5542757"/>
            <a:ext cx="7467600" cy="1158081"/>
          </a:xfrm>
        </p:spPr>
        <p:txBody>
          <a:bodyPr/>
          <a:lstStyle/>
          <a:p>
            <a:pPr lvl="1"/>
            <a:r>
              <a:rPr lang="en-US" dirty="0" smtClean="0"/>
              <a:t>Small messages (less than 1024 bytes)</a:t>
            </a:r>
          </a:p>
          <a:p>
            <a:pPr lvl="1"/>
            <a:r>
              <a:rPr lang="en-US" dirty="0" smtClean="0"/>
              <a:t>SMSG directly send with </a:t>
            </a:r>
            <a:r>
              <a:rPr lang="en-US" dirty="0" err="1" smtClean="0"/>
              <a:t>data_tag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825" y="214313"/>
            <a:ext cx="8258175" cy="1462087"/>
          </a:xfrm>
        </p:spPr>
        <p:txBody>
          <a:bodyPr/>
          <a:lstStyle/>
          <a:p>
            <a:r>
              <a:rPr lang="en-US" dirty="0" smtClean="0"/>
              <a:t>Baseline </a:t>
            </a:r>
            <a:r>
              <a:rPr lang="en-US" dirty="0" err="1" smtClean="0"/>
              <a:t>Pingpong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6" name="Content Placeholder 5" descr="pingpong-baselin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219200" y="1676400"/>
            <a:ext cx="6648559" cy="4643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with fixed pattern</a:t>
            </a:r>
          </a:p>
          <a:p>
            <a:pPr lvl="1"/>
            <a:r>
              <a:rPr lang="en-US" dirty="0" smtClean="0"/>
              <a:t>Communication processors</a:t>
            </a:r>
          </a:p>
          <a:p>
            <a:pPr lvl="1"/>
            <a:r>
              <a:rPr lang="en-US" dirty="0" smtClean="0"/>
              <a:t>Data size </a:t>
            </a:r>
          </a:p>
          <a:p>
            <a:r>
              <a:rPr lang="en-US" dirty="0" smtClean="0"/>
              <a:t>Re-use memory </a:t>
            </a:r>
          </a:p>
          <a:p>
            <a:pPr lvl="1"/>
            <a:r>
              <a:rPr lang="en-US" dirty="0" smtClean="0"/>
              <a:t>Avoid memory allocation </a:t>
            </a:r>
          </a:p>
          <a:p>
            <a:pPr lvl="1"/>
            <a:r>
              <a:rPr lang="en-US" dirty="0" smtClean="0"/>
              <a:t>Avoid the first handshake message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Messages</a:t>
            </a:r>
            <a:endParaRPr lang="en-US" dirty="0"/>
          </a:p>
        </p:txBody>
      </p:sp>
      <p:pic>
        <p:nvPicPr>
          <p:cNvPr id="4" name="Content Placeholder 3" descr="msg_transfer_persisten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03533" y="2251925"/>
            <a:ext cx="4840467" cy="3785354"/>
          </a:xfrm>
          <a:ln>
            <a:solidFill>
              <a:srgbClr val="FF0000"/>
            </a:solidFill>
          </a:ln>
        </p:spPr>
      </p:pic>
      <p:pic>
        <p:nvPicPr>
          <p:cNvPr id="5" name="Picture 4" descr="msg_transf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28601" y="2316956"/>
            <a:ext cx="4074932" cy="309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8601" y="5667947"/>
            <a:ext cx="387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Baseline design to transfer data</a:t>
            </a:r>
          </a:p>
          <a:p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6189679"/>
            <a:ext cx="3659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Transfer persistent messages</a:t>
            </a:r>
          </a:p>
          <a:p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14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534400" cy="1462087"/>
          </a:xfrm>
        </p:spPr>
        <p:txBody>
          <a:bodyPr/>
          <a:lstStyle/>
          <a:p>
            <a:r>
              <a:rPr lang="en-US" dirty="0" smtClean="0"/>
              <a:t>Persistent Messages Performance </a:t>
            </a:r>
            <a:endParaRPr lang="en-US" dirty="0"/>
          </a:p>
        </p:txBody>
      </p:sp>
      <p:pic>
        <p:nvPicPr>
          <p:cNvPr id="4" name="Content Placeholder 3" descr="pingpong-persistent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50938" y="1676400"/>
            <a:ext cx="7091796" cy="4953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15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registration/de-registration costs a lot</a:t>
            </a:r>
          </a:p>
          <a:p>
            <a:r>
              <a:rPr lang="en-US" dirty="0" smtClean="0"/>
              <a:t>Charm++ controls all memory allocation/de-allocation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Pool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Memory registration/de-registration costs a lot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Charm++ controls all memory allocation/de-allocation</a:t>
            </a:r>
          </a:p>
          <a:p>
            <a:r>
              <a:rPr lang="en-US" dirty="0" smtClean="0"/>
              <a:t>Pre-</a:t>
            </a:r>
            <a:r>
              <a:rPr lang="en-US" dirty="0" err="1" smtClean="0"/>
              <a:t>alloc</a:t>
            </a:r>
            <a:r>
              <a:rPr lang="en-US" dirty="0" smtClean="0"/>
              <a:t>/register big chucks of memory</a:t>
            </a:r>
          </a:p>
          <a:p>
            <a:r>
              <a:rPr lang="en-US" dirty="0" smtClean="0"/>
              <a:t>Allocation/de- is from memory pool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Memory Pool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18</a:t>
            </a:fld>
            <a:endParaRPr kumimoji="0" lang="en-US"/>
          </a:p>
        </p:txBody>
      </p:sp>
      <p:pic>
        <p:nvPicPr>
          <p:cNvPr id="7" name="Content Placeholder 6" descr="mempoo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50938" y="1676400"/>
            <a:ext cx="6850062" cy="47841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313"/>
            <a:ext cx="8305800" cy="1462087"/>
          </a:xfrm>
        </p:spPr>
        <p:txBody>
          <a:bodyPr/>
          <a:lstStyle/>
          <a:p>
            <a:r>
              <a:rPr lang="en-US" dirty="0" smtClean="0"/>
              <a:t>Performance – Message Latency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19</a:t>
            </a:fld>
            <a:endParaRPr kumimoji="0" lang="en-US"/>
          </a:p>
        </p:txBody>
      </p:sp>
      <p:pic>
        <p:nvPicPr>
          <p:cNvPr id="9" name="Picture 8" descr="bench-latency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599" y="1905000"/>
            <a:ext cx="6546273" cy="457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Modern interconnects are complex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Multiple programming models/languages are developed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- Bandwidth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20</a:t>
            </a:fld>
            <a:endParaRPr kumimoji="0" lang="en-US"/>
          </a:p>
        </p:txBody>
      </p:sp>
      <p:pic>
        <p:nvPicPr>
          <p:cNvPr id="7" name="Picture 6" descr="bandwidth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57273" y="1854199"/>
            <a:ext cx="7091327" cy="495267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NQueens</a:t>
            </a:r>
            <a:r>
              <a:rPr lang="en-US" dirty="0" smtClean="0"/>
              <a:t> (fine-grained)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21</a:t>
            </a:fld>
            <a:endParaRPr kumimoji="0" lang="en-US"/>
          </a:p>
        </p:txBody>
      </p:sp>
      <p:pic>
        <p:nvPicPr>
          <p:cNvPr id="7" name="Picture 6" descr="nqueens-speedup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838200" y="1905000"/>
            <a:ext cx="6866768" cy="47958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Performance</a:t>
            </a:r>
            <a:endParaRPr lang="en-US" dirty="0"/>
          </a:p>
        </p:txBody>
      </p:sp>
      <p:pic>
        <p:nvPicPr>
          <p:cNvPr id="4" name="Content Placeholder 3" descr="namd-speedu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150938" y="1981199"/>
            <a:ext cx="6621462" cy="462451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22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NAMD 100M-atom on Titan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23</a:t>
            </a:fld>
            <a:endParaRPr kumimoji="0" lang="en-US" dirty="0"/>
          </a:p>
        </p:txBody>
      </p:sp>
      <p:pic>
        <p:nvPicPr>
          <p:cNvPr id="6" name="Content Placeholder 5" descr="jaguar-tita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371600" y="1976438"/>
            <a:ext cx="6342891" cy="4424362"/>
          </a:xfrm>
        </p:spPr>
      </p:pic>
      <p:sp>
        <p:nvSpPr>
          <p:cNvPr id="9" name="TextBox 8"/>
          <p:cNvSpPr txBox="1"/>
          <p:nvPr/>
        </p:nvSpPr>
        <p:spPr>
          <a:xfrm>
            <a:off x="7042150" y="5301734"/>
            <a:ext cx="66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32%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6331506"/>
            <a:ext cx="1684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70% efficiency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2069068"/>
            <a:ext cx="66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2174874"/>
            <a:ext cx="8562975" cy="4683126"/>
          </a:xfrm>
        </p:spPr>
        <p:txBody>
          <a:bodyPr/>
          <a:lstStyle/>
          <a:p>
            <a:r>
              <a:rPr lang="en-US" dirty="0" smtClean="0"/>
              <a:t>Gemini Interconnect, Charm++</a:t>
            </a:r>
          </a:p>
          <a:p>
            <a:r>
              <a:rPr lang="en-US" dirty="0" smtClean="0"/>
              <a:t>Optimizations</a:t>
            </a:r>
          </a:p>
          <a:p>
            <a:pPr lvl="1"/>
            <a:r>
              <a:rPr lang="en-US" dirty="0" smtClean="0"/>
              <a:t>Persistent messag</a:t>
            </a:r>
            <a:r>
              <a:rPr lang="en-US" altLang="zh-CN" dirty="0" smtClean="0"/>
              <a:t>es</a:t>
            </a:r>
            <a:endParaRPr lang="en-US" dirty="0" smtClean="0"/>
          </a:p>
          <a:p>
            <a:pPr lvl="1"/>
            <a:r>
              <a:rPr lang="en-US" dirty="0" smtClean="0"/>
              <a:t>Memory pool</a:t>
            </a:r>
          </a:p>
          <a:p>
            <a:r>
              <a:rPr lang="en-US" dirty="0" smtClean="0"/>
              <a:t>Micro-benchmark and application results</a:t>
            </a:r>
          </a:p>
          <a:p>
            <a:pPr>
              <a:buNone/>
            </a:pPr>
            <a:r>
              <a:rPr lang="en-US" dirty="0" smtClean="0"/>
              <a:t>   http://</a:t>
            </a:r>
            <a:r>
              <a:rPr lang="en-US" dirty="0" err="1" smtClean="0"/>
              <a:t>charm.cs.uiuc.edu</a:t>
            </a:r>
            <a:r>
              <a:rPr lang="en-US" dirty="0" smtClean="0"/>
              <a:t>/software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24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Modern interconnects are complex</a:t>
            </a:r>
          </a:p>
          <a:p>
            <a:pPr>
              <a:buFont typeface="Wingdings" charset="2"/>
              <a:buChar char="u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Multiple programming models/languages are developed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i="1" dirty="0" smtClean="0"/>
              <a:t>How to attain good performance for applications in alternative models on different interconnects ?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2"/>
            <a:ext cx="7772400" cy="468312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Modern interconnects are complex</a:t>
            </a:r>
          </a:p>
          <a:p>
            <a:pPr>
              <a:buFont typeface="Wingdings" charset="2"/>
              <a:buChar char="u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Multiple programming models/languages are developed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to attain good performance for applications in alternative models on different interconnects ?</a:t>
            </a:r>
          </a:p>
          <a:p>
            <a:pPr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Charm++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programming model on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Gemini Interconnect  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Overview of Charm++, Gemini and </a:t>
            </a:r>
            <a:r>
              <a:rPr lang="en-US" dirty="0" err="1" smtClean="0"/>
              <a:t>uGNI</a:t>
            </a:r>
            <a:endParaRPr lang="en-US" dirty="0" smtClean="0"/>
          </a:p>
          <a:p>
            <a:r>
              <a:rPr lang="en-US" dirty="0" smtClean="0"/>
              <a:t>Design of </a:t>
            </a:r>
            <a:r>
              <a:rPr lang="en-US" dirty="0" err="1" smtClean="0"/>
              <a:t>uGNI</a:t>
            </a:r>
            <a:r>
              <a:rPr lang="en-US" dirty="0" smtClean="0"/>
              <a:t>-based Charm++</a:t>
            </a:r>
          </a:p>
          <a:p>
            <a:r>
              <a:rPr lang="en-US" dirty="0" smtClean="0"/>
              <a:t>Optimizations to improve communication</a:t>
            </a:r>
          </a:p>
          <a:p>
            <a:r>
              <a:rPr lang="en-US" dirty="0" smtClean="0"/>
              <a:t>Micro-benchmark and application results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304800"/>
            <a:ext cx="8181975" cy="914400"/>
          </a:xfrm>
        </p:spPr>
        <p:txBody>
          <a:bodyPr/>
          <a:lstStyle/>
          <a:p>
            <a:r>
              <a:rPr lang="en-US" dirty="0" smtClean="0"/>
              <a:t>Charm++ Software Architecture</a:t>
            </a:r>
            <a:endParaRPr lang="en-US" dirty="0"/>
          </a:p>
        </p:txBody>
      </p:sp>
      <p:pic>
        <p:nvPicPr>
          <p:cNvPr id="4" name="Content Placeholder 3" descr="lrts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1375735"/>
            <a:ext cx="5373688" cy="5325103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95801" y="1375735"/>
            <a:ext cx="4648200" cy="5325103"/>
          </a:xfrm>
        </p:spPr>
        <p:txBody>
          <a:bodyPr/>
          <a:lstStyle/>
          <a:p>
            <a:pPr lvl="1"/>
            <a:r>
              <a:rPr lang="en-US" dirty="0" smtClean="0"/>
              <a:t>Charm++ is an </a:t>
            </a:r>
          </a:p>
          <a:p>
            <a:pPr lvl="1">
              <a:buNone/>
            </a:pPr>
            <a:r>
              <a:rPr lang="en-US" dirty="0" smtClean="0"/>
              <a:t>   object-based over decomposition programming model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Adaptive intelligent runtime</a:t>
            </a:r>
          </a:p>
          <a:p>
            <a:pPr lvl="2"/>
            <a:r>
              <a:rPr lang="en-US" dirty="0" smtClean="0"/>
              <a:t>dynamic load balancing</a:t>
            </a:r>
          </a:p>
          <a:p>
            <a:pPr lvl="2"/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Scales to 300K cores</a:t>
            </a:r>
          </a:p>
          <a:p>
            <a:pPr lvl="1"/>
            <a:r>
              <a:rPr lang="en-US" dirty="0" smtClean="0"/>
              <a:t>Portable</a:t>
            </a:r>
          </a:p>
          <a:p>
            <a:pPr lvl="1"/>
            <a:r>
              <a:rPr lang="en-US" dirty="0" smtClean="0"/>
              <a:t>Run on MPI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Gemini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938" y="1905000"/>
            <a:ext cx="6629400" cy="4114800"/>
          </a:xfrm>
        </p:spPr>
        <p:txBody>
          <a:bodyPr/>
          <a:lstStyle/>
          <a:p>
            <a:pPr lvl="1">
              <a:buClr>
                <a:srgbClr val="0000FF"/>
              </a:buClr>
              <a:buNone/>
            </a:pPr>
            <a:endParaRPr lang="en-US" dirty="0" smtClean="0"/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Low latency (700ns) 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High bandwidth (8GBytes/sec)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Scale to 100,000 nodes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endParaRPr lang="en-US" dirty="0" smtClean="0"/>
          </a:p>
          <a:p>
            <a:pPr>
              <a:buClr>
                <a:srgbClr val="0000FF"/>
              </a:buClr>
              <a:buFont typeface="Wingdings" charset="2"/>
              <a:buChar char="u"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Gemini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0938" y="1905000"/>
            <a:ext cx="6629400" cy="4114800"/>
          </a:xfrm>
        </p:spPr>
        <p:txBody>
          <a:bodyPr/>
          <a:lstStyle/>
          <a:p>
            <a:pPr lvl="1">
              <a:buClr>
                <a:srgbClr val="0000FF"/>
              </a:buClr>
              <a:buNone/>
            </a:pPr>
            <a:endParaRPr lang="en-US" dirty="0" smtClean="0"/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Low latency (700ns) 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High bandwidth (8GBytes/sec)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Scale to 100,000 nodes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Hardware support for one-sided communication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Fast Memory Access (FMA)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r>
              <a:rPr lang="en-US" dirty="0" smtClean="0"/>
              <a:t>Block Transfer Engine (BTE)</a:t>
            </a:r>
          </a:p>
          <a:p>
            <a:pPr lvl="1">
              <a:buClr>
                <a:srgbClr val="0000FF"/>
              </a:buClr>
              <a:buFont typeface="Wingdings" charset="2"/>
              <a:buChar char="u"/>
            </a:pPr>
            <a:endParaRPr lang="en-US" dirty="0" smtClean="0"/>
          </a:p>
          <a:p>
            <a:pPr>
              <a:buClr>
                <a:srgbClr val="0000FF"/>
              </a:buClr>
              <a:buFont typeface="Wingdings" charset="2"/>
              <a:buChar char="u"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uGNI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User-level Generic Network Interface </a:t>
            </a:r>
          </a:p>
          <a:p>
            <a:pPr lvl="1"/>
            <a:r>
              <a:rPr lang="en-US" dirty="0" smtClean="0"/>
              <a:t>Memory Registration/de-</a:t>
            </a:r>
          </a:p>
          <a:p>
            <a:pPr lvl="1"/>
            <a:r>
              <a:rPr lang="en-US" dirty="0" smtClean="0"/>
              <a:t>Post FMA/BTE transactions</a:t>
            </a:r>
          </a:p>
          <a:p>
            <a:pPr lvl="1"/>
            <a:r>
              <a:rPr lang="en-US" dirty="0" smtClean="0"/>
              <a:t>Completion Queues</a:t>
            </a: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bigsim.potx</Template>
  <TotalTime>6278</TotalTime>
  <Words>550</Words>
  <Application>Microsoft Office PowerPoint</Application>
  <PresentationFormat>On-screen Show (4:3)</PresentationFormat>
  <Paragraphs>139</Paragraphs>
  <Slides>24</Slides>
  <Notes>11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Blends</vt:lpstr>
      <vt:lpstr>A uGNI-Based Asynchronous Message-driven Runtime System for Cray Supercomputers with Gemini Interconnect</vt:lpstr>
      <vt:lpstr>Motivation</vt:lpstr>
      <vt:lpstr>Motivation</vt:lpstr>
      <vt:lpstr>Motivation</vt:lpstr>
      <vt:lpstr>Outline</vt:lpstr>
      <vt:lpstr>Charm++ Software Architecture</vt:lpstr>
      <vt:lpstr>Gemini Interconnect</vt:lpstr>
      <vt:lpstr>Gemini Interconnect</vt:lpstr>
      <vt:lpstr>uGNI</vt:lpstr>
      <vt:lpstr>Initial Pingpong Performance</vt:lpstr>
      <vt:lpstr>Design of uGNI-based Charm++</vt:lpstr>
      <vt:lpstr>Baseline Pingpong Performance</vt:lpstr>
      <vt:lpstr>Persistent Messages</vt:lpstr>
      <vt:lpstr>Persistent Messages</vt:lpstr>
      <vt:lpstr>Persistent Messages Performance </vt:lpstr>
      <vt:lpstr>Memory Pool</vt:lpstr>
      <vt:lpstr>Memory Pool</vt:lpstr>
      <vt:lpstr>Performance of Memory Pool</vt:lpstr>
      <vt:lpstr>Performance – Message Latency</vt:lpstr>
      <vt:lpstr>Performance - Bandwidth</vt:lpstr>
      <vt:lpstr>NQueens (fine-grained)</vt:lpstr>
      <vt:lpstr>NAMD Performance</vt:lpstr>
      <vt:lpstr>NAMD 100M-atom on Titan</vt:lpstr>
      <vt:lpstr>Conclusion</vt:lpstr>
    </vt:vector>
  </TitlesOfParts>
  <Company>University of Illinois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Yanhua Sun</dc:creator>
  <cp:lastModifiedBy>Yanhua Sun</cp:lastModifiedBy>
  <cp:revision>995</cp:revision>
  <dcterms:created xsi:type="dcterms:W3CDTF">2012-05-23T05:27:20Z</dcterms:created>
  <dcterms:modified xsi:type="dcterms:W3CDTF">2012-05-23T05:41:42Z</dcterms:modified>
</cp:coreProperties>
</file>