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tags/tag1.xml" ContentType="application/vnd.openxmlformats-officedocument.presentationml.tags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notesSlides/notesSlide3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5.xml" ContentType="application/vnd.openxmlformats-officedocument.presentationml.tags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notesSlides/notesSlide3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Default Extension="tiff" ContentType="image/tiff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tags/tag2.xml" ContentType="application/vnd.openxmlformats-officedocument.presentationml.tags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tags/tag6.xml" ContentType="application/vnd.openxmlformats-officedocument.presentationml.tags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Slides/notesSlide35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tags/tag3.xml" ContentType="application/vnd.openxmlformats-officedocument.presentationml.tags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Default Extension="pdf" ContentType="application/pdf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84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7" r:id="rId3"/>
    <p:sldId id="258" r:id="rId4"/>
    <p:sldId id="259" r:id="rId5"/>
    <p:sldId id="303" r:id="rId6"/>
    <p:sldId id="327" r:id="rId7"/>
    <p:sldId id="326" r:id="rId8"/>
    <p:sldId id="260" r:id="rId9"/>
    <p:sldId id="319" r:id="rId10"/>
    <p:sldId id="262" r:id="rId11"/>
    <p:sldId id="261" r:id="rId12"/>
    <p:sldId id="320" r:id="rId13"/>
    <p:sldId id="324" r:id="rId14"/>
    <p:sldId id="292" r:id="rId15"/>
    <p:sldId id="263" r:id="rId16"/>
    <p:sldId id="264" r:id="rId17"/>
    <p:sldId id="265" r:id="rId18"/>
    <p:sldId id="266" r:id="rId19"/>
    <p:sldId id="270" r:id="rId20"/>
    <p:sldId id="304" r:id="rId21"/>
    <p:sldId id="267" r:id="rId22"/>
    <p:sldId id="307" r:id="rId23"/>
    <p:sldId id="308" r:id="rId24"/>
    <p:sldId id="311" r:id="rId25"/>
    <p:sldId id="310" r:id="rId26"/>
    <p:sldId id="312" r:id="rId27"/>
    <p:sldId id="271" r:id="rId28"/>
    <p:sldId id="293" r:id="rId29"/>
    <p:sldId id="328" r:id="rId30"/>
    <p:sldId id="269" r:id="rId31"/>
    <p:sldId id="309" r:id="rId32"/>
    <p:sldId id="268" r:id="rId33"/>
    <p:sldId id="294" r:id="rId34"/>
    <p:sldId id="272" r:id="rId35"/>
    <p:sldId id="274" r:id="rId36"/>
    <p:sldId id="273" r:id="rId37"/>
    <p:sldId id="275" r:id="rId38"/>
    <p:sldId id="313" r:id="rId39"/>
    <p:sldId id="278" r:id="rId40"/>
    <p:sldId id="305" r:id="rId41"/>
    <p:sldId id="277" r:id="rId42"/>
    <p:sldId id="321" r:id="rId43"/>
    <p:sldId id="295" r:id="rId44"/>
    <p:sldId id="325" r:id="rId45"/>
    <p:sldId id="296" r:id="rId46"/>
    <p:sldId id="297" r:id="rId47"/>
    <p:sldId id="298" r:id="rId48"/>
    <p:sldId id="299" r:id="rId49"/>
    <p:sldId id="300" r:id="rId50"/>
    <p:sldId id="302" r:id="rId51"/>
    <p:sldId id="306" r:id="rId52"/>
    <p:sldId id="279" r:id="rId53"/>
    <p:sldId id="280" r:id="rId54"/>
    <p:sldId id="318" r:id="rId55"/>
    <p:sldId id="281" r:id="rId56"/>
    <p:sldId id="301" r:id="rId57"/>
    <p:sldId id="282" r:id="rId58"/>
    <p:sldId id="285" r:id="rId59"/>
    <p:sldId id="289" r:id="rId60"/>
    <p:sldId id="284" r:id="rId61"/>
    <p:sldId id="315" r:id="rId62"/>
    <p:sldId id="286" r:id="rId63"/>
    <p:sldId id="314" r:id="rId64"/>
    <p:sldId id="322" r:id="rId65"/>
    <p:sldId id="290" r:id="rId66"/>
    <p:sldId id="323" r:id="rId67"/>
    <p:sldId id="291" r:id="rId68"/>
    <p:sldId id="317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5413" autoAdjust="0"/>
  </p:normalViewPr>
  <p:slideViewPr>
    <p:cSldViewPr snapToGrid="0" snapToObjects="1">
      <p:cViewPr varScale="1">
        <p:scale>
          <a:sx n="87" d="100"/>
          <a:sy n="87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F5313-2DAD-6D47-848D-79B52A42699C}" type="datetimeFigureOut">
              <a:rPr lang="en-US" smtClean="0"/>
              <a:pPr/>
              <a:t>11/9/09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17C17-8101-5540-BAC1-0B0251EAB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91E5D-5F44-3948-9123-CEA8F3794CB5}" type="datetimeFigureOut">
              <a:rPr lang="en-US" smtClean="0"/>
              <a:pPr/>
              <a:t>11/9/09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933CF-D204-AE48-98FD-55F82A667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Thank</a:t>
            </a:r>
            <a:r>
              <a:rPr lang="en-US" dirty="0" smtClean="0"/>
              <a:t> Attendees</a:t>
            </a:r>
            <a:r>
              <a:rPr lang="en-US" baseline="0" dirty="0" smtClean="0"/>
              <a:t> and Committee.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thesis – </a:t>
            </a:r>
            <a:r>
              <a:rPr lang="en-US" b="1" baseline="0" dirty="0" smtClean="0"/>
              <a:t>investigate</a:t>
            </a:r>
            <a:r>
              <a:rPr lang="en-US" baseline="0" dirty="0" smtClean="0"/>
              <a:t> and </a:t>
            </a:r>
            <a:r>
              <a:rPr lang="en-US" b="1" baseline="0" dirty="0" smtClean="0"/>
              <a:t>develop techniques</a:t>
            </a:r>
            <a:r>
              <a:rPr lang="en-US" baseline="0" dirty="0" smtClean="0"/>
              <a:t> to </a:t>
            </a:r>
            <a:r>
              <a:rPr lang="en-US" b="1" baseline="0" dirty="0" smtClean="0"/>
              <a:t>enhance effectiveness</a:t>
            </a:r>
            <a:r>
              <a:rPr lang="en-US" baseline="0" dirty="0" smtClean="0"/>
              <a:t> of performance analysis process for applications </a:t>
            </a:r>
            <a:r>
              <a:rPr lang="en-US" b="1" baseline="0" dirty="0" smtClean="0"/>
              <a:t>scaled</a:t>
            </a:r>
            <a:r>
              <a:rPr lang="en-US" baseline="0" dirty="0" smtClean="0"/>
              <a:t> to large numbers of processors.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Lead-out: In this presentation, I will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</a:t>
            </a:r>
            <a:r>
              <a:rPr lang="en-US" b="1" dirty="0" smtClean="0"/>
              <a:t>might be tempted </a:t>
            </a:r>
            <a:r>
              <a:rPr lang="en-US" dirty="0" smtClean="0"/>
              <a:t>to consider </a:t>
            </a:r>
            <a:r>
              <a:rPr lang="en-US" b="1" dirty="0" smtClean="0"/>
              <a:t>the previous sequence </a:t>
            </a:r>
            <a:r>
              <a:rPr lang="en-US" dirty="0" smtClean="0"/>
              <a:t>of performance analysis steps as a </a:t>
            </a:r>
            <a:r>
              <a:rPr lang="en-US" b="1" dirty="0" smtClean="0"/>
              <a:t>suitable idiom </a:t>
            </a:r>
            <a:r>
              <a:rPr lang="en-US" dirty="0" smtClean="0"/>
              <a:t>for discovering </a:t>
            </a:r>
            <a:r>
              <a:rPr lang="en-US" dirty="0" err="1" smtClean="0"/>
              <a:t>grainsize</a:t>
            </a:r>
            <a:r>
              <a:rPr lang="en-US" dirty="0" smtClean="0"/>
              <a:t> distribution problems.</a:t>
            </a:r>
          </a:p>
          <a:p>
            <a:endParaRPr lang="en-US" dirty="0" smtClean="0"/>
          </a:p>
          <a:p>
            <a:r>
              <a:rPr lang="en-US" dirty="0" smtClean="0"/>
              <a:t>But the step which</a:t>
            </a:r>
            <a:r>
              <a:rPr lang="en-US" baseline="0" dirty="0" smtClean="0"/>
              <a:t> requires the analyst to pick out the most overloaded processors is not scalable!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fact, Histograms become the direct feature to use for the idioms for finding out if an application had </a:t>
            </a:r>
            <a:r>
              <a:rPr lang="en-US" baseline="0" dirty="0" err="1" smtClean="0"/>
              <a:t>grainsize</a:t>
            </a:r>
            <a:r>
              <a:rPr lang="en-US" baseline="0" dirty="0" smtClean="0"/>
              <a:t> distribution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the</a:t>
            </a:r>
            <a:r>
              <a:rPr lang="en-US" baseline="0" dirty="0" smtClean="0"/>
              <a:t> usefulness of the other aggregated approach to scalable visual analysis?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other screen, you can see one such time profile.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Speed this up! 4:14 is way too long!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case, we want to look at the</a:t>
            </a:r>
            <a:r>
              <a:rPr lang="en-US" baseline="0" dirty="0" smtClean="0"/>
              <a:t> candidates with the least-idle times.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Story:</a:t>
            </a:r>
            <a:r>
              <a:rPr lang="en-US" baseline="0" dirty="0" smtClean="0"/>
              <a:t> The time profile shows possible load imbalance (using our heuristic).</a:t>
            </a:r>
          </a:p>
          <a:p>
            <a:r>
              <a:rPr lang="en-US" baseline="0" dirty="0" smtClean="0"/>
              <a:t>However, the load balancer indicated balanced load!</a:t>
            </a:r>
          </a:p>
          <a:p>
            <a:r>
              <a:rPr lang="en-US" baseline="0" dirty="0" smtClean="0"/>
              <a:t>What seems to be wrong?</a:t>
            </a:r>
          </a:p>
          <a:p>
            <a:r>
              <a:rPr lang="en-US" baseline="0" dirty="0" smtClean="0"/>
              <a:t>So, pick out the most overloaded processors using the least-idle attribute as a heuristic.</a:t>
            </a:r>
          </a:p>
          <a:p>
            <a:r>
              <a:rPr lang="en-US" baseline="0" dirty="0" smtClean="0"/>
              <a:t>Turns out an activity (indicated by the lime-green color) which was not considered by the load balancing strategy as load, took a significant amount of time when the expectations were for them to be insignificant.</a:t>
            </a:r>
          </a:p>
          <a:p>
            <a:r>
              <a:rPr lang="en-US" baseline="0" dirty="0" smtClean="0"/>
              <a:t>Timelines of the two most extreme processors were picked and loaded by clicking on the bars.</a:t>
            </a:r>
          </a:p>
          <a:p>
            <a:r>
              <a:rPr lang="en-US" baseline="0" dirty="0" smtClean="0"/>
              <a:t>To complete the picture, processors communicating with the offending activities were loaded onto timeline and probed.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out the observation</a:t>
            </a:r>
            <a:r>
              <a:rPr lang="en-US" baseline="0" dirty="0" smtClean="0"/>
              <a:t> that detailed event traces are </a:t>
            </a:r>
            <a:r>
              <a:rPr lang="en-US" b="1" baseline="0" dirty="0" smtClean="0"/>
              <a:t>only needed for a subset </a:t>
            </a:r>
            <a:r>
              <a:rPr lang="en-US" baseline="0" dirty="0" smtClean="0"/>
              <a:t>of processors we found interesting when</a:t>
            </a:r>
            <a:r>
              <a:rPr lang="en-US" b="1" baseline="0" dirty="0" smtClean="0"/>
              <a:t> forced </a:t>
            </a:r>
            <a:r>
              <a:rPr lang="en-US" baseline="0" dirty="0" smtClean="0"/>
              <a:t>to study detailed timelines.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 into a description of interval-based profiles</a:t>
            </a:r>
            <a:r>
              <a:rPr lang="en-US" baseline="0" dirty="0" smtClean="0"/>
              <a:t> (summary detail) only if asked.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Keep in</a:t>
            </a:r>
            <a:r>
              <a:rPr lang="en-US" baseline="0" dirty="0" smtClean="0"/>
              <a:t> mind that histograms over flexible time durations of interest also require full event traces. Address only if asked.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outliers represent extreme</a:t>
            </a:r>
            <a:r>
              <a:rPr lang="en-US" baseline="0" dirty="0" smtClean="0"/>
              <a:t> (and hence, interesting) elements within each cluster.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</a:t>
            </a:r>
            <a:r>
              <a:rPr lang="en-US" baseline="0" dirty="0" smtClean="0"/>
              <a:t> we need to find our clusters before we can choose outliers from them.</a:t>
            </a:r>
          </a:p>
          <a:p>
            <a:r>
              <a:rPr lang="en-US" baseline="0" dirty="0" smtClean="0"/>
              <a:t>We use the simple </a:t>
            </a:r>
            <a:r>
              <a:rPr lang="en-US" baseline="0" dirty="0" err="1" smtClean="0"/>
              <a:t>k</a:t>
            </a:r>
            <a:r>
              <a:rPr lang="en-US" baseline="0" dirty="0" smtClean="0"/>
              <a:t>-means algorithm.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Briefly</a:t>
            </a:r>
            <a:r>
              <a:rPr lang="en-US" baseline="0" dirty="0" smtClean="0"/>
              <a:t> introduce the problem. What </a:t>
            </a:r>
            <a:r>
              <a:rPr lang="en-US" b="1" baseline="0" dirty="0" smtClean="0"/>
              <a:t>aspects</a:t>
            </a:r>
            <a:r>
              <a:rPr lang="en-US" baseline="0" dirty="0" smtClean="0"/>
              <a:t> of analysis are </a:t>
            </a:r>
            <a:r>
              <a:rPr lang="en-US" b="1" baseline="0" dirty="0" smtClean="0"/>
              <a:t>affected</a:t>
            </a:r>
            <a:r>
              <a:rPr lang="en-US" baseline="0" dirty="0" smtClean="0"/>
              <a:t> by application scaling?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 will then </a:t>
            </a:r>
            <a:r>
              <a:rPr lang="en-US" b="1" baseline="0" dirty="0" smtClean="0"/>
              <a:t>discuss the techniques </a:t>
            </a:r>
            <a:r>
              <a:rPr lang="en-US" b="0" baseline="0" dirty="0" smtClean="0"/>
              <a:t>developed over the 4 main thrusts to </a:t>
            </a:r>
            <a:r>
              <a:rPr lang="en-US" b="1" baseline="0" dirty="0" smtClean="0"/>
              <a:t>address</a:t>
            </a:r>
            <a:r>
              <a:rPr lang="en-US" b="0" baseline="0" dirty="0" smtClean="0"/>
              <a:t> problems.</a:t>
            </a:r>
          </a:p>
          <a:p>
            <a:pPr marL="228600" indent="-228600">
              <a:buAutoNum type="arabicPeriod"/>
            </a:pPr>
            <a:r>
              <a:rPr lang="en-US" b="0" baseline="0" dirty="0" smtClean="0"/>
              <a:t>Finally, will conclude with a </a:t>
            </a:r>
            <a:r>
              <a:rPr lang="en-US" b="1" baseline="0" dirty="0" smtClean="0"/>
              <a:t>summary</a:t>
            </a:r>
            <a:r>
              <a:rPr lang="en-US" b="0" baseline="0" dirty="0" smtClean="0"/>
              <a:t> of thesis contributions.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Quicken the</a:t>
            </a:r>
            <a:r>
              <a:rPr lang="en-US" baseline="0" dirty="0" smtClean="0"/>
              <a:t> pace: Such a simple idea with simple heuristics does not require 1:44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Comment:</a:t>
            </a:r>
            <a:r>
              <a:rPr lang="en-US" baseline="0" dirty="0" smtClean="0"/>
              <a:t> Reduced Dataset also includes all the interval-based profiles.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would want to apply the</a:t>
            </a:r>
            <a:r>
              <a:rPr lang="en-US" baseline="0" dirty="0" smtClean="0"/>
              <a:t> clustering and selection online.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we have implemented such a parallel implementation.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thesis, the metric values were all chosen from entry method activity time.</a:t>
            </a:r>
          </a:p>
          <a:p>
            <a:endParaRPr lang="en-US" dirty="0" smtClean="0"/>
          </a:p>
          <a:p>
            <a:r>
              <a:rPr lang="en-US" dirty="0" smtClean="0"/>
              <a:t>If all the chosen performance metrics belong to the same metric domain, then no normalization should be performed.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b="1" dirty="0" smtClean="0"/>
              <a:t>want to </a:t>
            </a:r>
            <a:r>
              <a:rPr lang="en-US" dirty="0" smtClean="0"/>
              <a:t>establish </a:t>
            </a:r>
            <a:r>
              <a:rPr lang="en-US" b="1" dirty="0" smtClean="0"/>
              <a:t>deliberate bias </a:t>
            </a:r>
            <a:r>
              <a:rPr lang="en-US" dirty="0" smtClean="0"/>
              <a:t>in favor of </a:t>
            </a:r>
            <a:r>
              <a:rPr lang="en-US" b="1" dirty="0" smtClean="0"/>
              <a:t>large absolute</a:t>
            </a:r>
            <a:r>
              <a:rPr lang="en-US" b="1" baseline="0" dirty="0" smtClean="0"/>
              <a:t> variation</a:t>
            </a:r>
            <a:r>
              <a:rPr lang="en-US" b="1" dirty="0" smtClean="0"/>
              <a:t> (values are not important and eliminated when computing Euclidean Distance) </a:t>
            </a:r>
            <a:r>
              <a:rPr lang="en-US" dirty="0" smtClean="0"/>
              <a:t>where performance data is concerned. There</a:t>
            </a:r>
            <a:r>
              <a:rPr lang="en-US" baseline="0" dirty="0" smtClean="0"/>
              <a:t> may be situations where small numbers influence performance negatively, but I cannot think of any at the moment.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max</a:t>
            </a:r>
            <a:r>
              <a:rPr lang="en-US" baseline="-25000" dirty="0" err="1" smtClean="0"/>
              <a:t>d</a:t>
            </a:r>
            <a:r>
              <a:rPr lang="en-US" baseline="0" dirty="0" smtClean="0"/>
              <a:t> should be max over all (</a:t>
            </a:r>
            <a:r>
              <a:rPr lang="en-US" baseline="0" dirty="0" err="1" smtClean="0"/>
              <a:t>m-min</a:t>
            </a:r>
            <a:r>
              <a:rPr lang="en-US" baseline="-25000" dirty="0" err="1" smtClean="0"/>
              <a:t>m</a:t>
            </a:r>
            <a:r>
              <a:rPr lang="en-US" baseline="0" dirty="0" smtClean="0"/>
              <a:t>) where </a:t>
            </a:r>
            <a:r>
              <a:rPr lang="en-US" baseline="0" dirty="0" err="1" smtClean="0"/>
              <a:t>m</a:t>
            </a:r>
            <a:r>
              <a:rPr lang="en-US" baseline="0" dirty="0" smtClean="0"/>
              <a:t> is in domain </a:t>
            </a:r>
            <a:r>
              <a:rPr lang="en-US" baseline="0" dirty="0" err="1" smtClean="0"/>
              <a:t>d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Quicken the pace (1:38</a:t>
            </a:r>
            <a:r>
              <a:rPr lang="en-US" baseline="0" dirty="0" smtClean="0"/>
              <a:t> was far too long)</a:t>
            </a:r>
            <a:r>
              <a:rPr lang="en-US" dirty="0" smtClean="0"/>
              <a:t>:</a:t>
            </a:r>
          </a:p>
          <a:p>
            <a:pPr marL="228600" indent="-228600">
              <a:buAutoNum type="arabicPeriod"/>
            </a:pPr>
            <a:r>
              <a:rPr lang="en-US" dirty="0" smtClean="0"/>
              <a:t>Describe columns</a:t>
            </a:r>
            <a:r>
              <a:rPr lang="en-US" baseline="0" dirty="0" smtClean="0"/>
              <a:t> = experiments at various levels of processor retention.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Describe</a:t>
            </a:r>
            <a:r>
              <a:rPr lang="en-US" baseline="0" dirty="0" smtClean="0"/>
              <a:t> rows = what portion of the top were retained.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Data shows a promising retention percentage.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Overhead is higher for small processor counts because time includes parsing trace</a:t>
            </a:r>
            <a:r>
              <a:rPr lang="en-US" baseline="0" dirty="0" smtClean="0"/>
              <a:t> buffers</a:t>
            </a:r>
            <a:r>
              <a:rPr lang="en-US" dirty="0" smtClean="0"/>
              <a:t> to</a:t>
            </a:r>
            <a:r>
              <a:rPr lang="en-US" baseline="0" dirty="0" smtClean="0"/>
              <a:t> compute metric values. For the same problem size, larger logs reside on each processors’ trace buffers.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sort</a:t>
            </a:r>
            <a:r>
              <a:rPr lang="en-US" baseline="0" dirty="0" smtClean="0"/>
              <a:t> of</a:t>
            </a:r>
            <a:r>
              <a:rPr lang="en-US" dirty="0" smtClean="0"/>
              <a:t> feel that long-term</a:t>
            </a:r>
            <a:r>
              <a:rPr lang="en-US" baseline="0" dirty="0" smtClean="0"/>
              <a:t> problems which cannot be anticipated are a good fit for analysis and discovery through live-streaming. It is something that is infeasible using post-mortem tools.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it is hard to achieve</a:t>
            </a:r>
            <a:r>
              <a:rPr lang="en-US" baseline="0" dirty="0" smtClean="0"/>
              <a:t> efficient out-of-band communication in MPI applications, particularly while in user-space.</a:t>
            </a:r>
          </a:p>
          <a:p>
            <a:r>
              <a:rPr lang="en-US" baseline="0" dirty="0" err="1" smtClean="0"/>
              <a:t>MRNet</a:t>
            </a:r>
            <a:r>
              <a:rPr lang="en-US" baseline="0" dirty="0" smtClean="0"/>
              <a:t> organizes groups of external processes for out-of-band communication, but the intermediate processes in the tree has to be allocated away from the application process in order to be efficient.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b="1" dirty="0" smtClean="0"/>
              <a:t>answer</a:t>
            </a:r>
            <a:r>
              <a:rPr lang="en-US" dirty="0" smtClean="0"/>
              <a:t> those challenges, I have identified the enabling mechanisms</a:t>
            </a:r>
            <a:r>
              <a:rPr lang="en-US" baseline="0" dirty="0" smtClean="0"/>
              <a:t> via the Charm++ runtime system and </a:t>
            </a:r>
            <a:r>
              <a:rPr lang="en-US" b="1" baseline="0" dirty="0" smtClean="0"/>
              <a:t>implemented the software </a:t>
            </a:r>
            <a:r>
              <a:rPr lang="en-US" baseline="0" dirty="0" smtClean="0"/>
              <a:t>to exploit the mechanism for our goals.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what do we do when analyzing applications</a:t>
            </a:r>
            <a:r>
              <a:rPr lang="en-US" baseline="0" dirty="0" smtClean="0"/>
              <a:t> for performance problems?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Start Demo video.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Try to quicken the pace, do not harp on the –</a:t>
            </a:r>
            <a:r>
              <a:rPr lang="en-US" dirty="0" err="1" smtClean="0"/>
              <a:t>ve</a:t>
            </a:r>
            <a:r>
              <a:rPr lang="en-US" dirty="0" smtClean="0"/>
              <a:t> percentages.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 if you can get extremely</a:t>
            </a:r>
            <a:r>
              <a:rPr lang="en-US" baseline="0" dirty="0" smtClean="0"/>
              <a:t> wide runs through the job queue relatively fast, it would still be better to pay the costs upfront only once.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en-US" baseline="0" dirty="0" smtClean="0"/>
              <a:t> have developed software tools to make hypothetical software changes possible for </a:t>
            </a:r>
            <a:r>
              <a:rPr lang="en-US" baseline="0" dirty="0" err="1" smtClean="0"/>
              <a:t>BigSim</a:t>
            </a:r>
            <a:r>
              <a:rPr lang="en-US" baseline="0" dirty="0" smtClean="0"/>
              <a:t> without explicit modeling requirements for each individual application.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Speed this up somewhat by explaining virtualization factors quicker!</a:t>
            </a:r>
          </a:p>
          <a:p>
            <a:endParaRPr lang="en-US" dirty="0" smtClean="0"/>
          </a:p>
          <a:p>
            <a:r>
              <a:rPr lang="en-US" dirty="0" smtClean="0"/>
              <a:t>Question: Does the adaptive runtime help with increased latency? Yes, how do we </a:t>
            </a:r>
            <a:r>
              <a:rPr lang="en-US" smtClean="0"/>
              <a:t>show that?</a:t>
            </a:r>
          </a:p>
          <a:p>
            <a:endParaRPr lang="en-US" dirty="0" smtClean="0"/>
          </a:p>
          <a:p>
            <a:r>
              <a:rPr lang="en-US" dirty="0" smtClean="0"/>
              <a:t>Virtualization</a:t>
            </a:r>
            <a:r>
              <a:rPr lang="en-US" baseline="0" dirty="0" smtClean="0"/>
              <a:t> factor 1 = 64x64x64 blocks per chare.</a:t>
            </a:r>
          </a:p>
          <a:p>
            <a:r>
              <a:rPr lang="en-US" baseline="0" dirty="0" smtClean="0"/>
              <a:t>Factor 2 = 64x32x64, 4 = 64x32x32, 8 = 32x32x32, 16 = 32x16x32.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Story – Event dependency log captured at VP1, trend points collected from simulation.</a:t>
            </a:r>
          </a:p>
          <a:p>
            <a:r>
              <a:rPr lang="en-US" baseline="0" dirty="0" smtClean="0"/>
              <a:t>What happens if I varied the virtualization factor?</a:t>
            </a:r>
          </a:p>
          <a:p>
            <a:r>
              <a:rPr lang="en-US" baseline="0" dirty="0" smtClean="0"/>
              <a:t>Re-run the experiments at full scale for VP4, 8 and 16.</a:t>
            </a:r>
          </a:p>
          <a:p>
            <a:r>
              <a:rPr lang="en-US" baseline="0" dirty="0" smtClean="0"/>
              <a:t>Trends are collected from simulation again.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</a:t>
            </a:r>
            <a:r>
              <a:rPr lang="en-US" baseline="0" dirty="0" smtClean="0"/>
              <a:t> to processor map produced by new load balancing strategy.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Mention the log transformation tool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Analysts</a:t>
            </a:r>
            <a:r>
              <a:rPr lang="en-US" baseline="0" dirty="0" smtClean="0"/>
              <a:t> have to scan over a wider performance-space.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Very large datasets are </a:t>
            </a:r>
            <a:r>
              <a:rPr lang="en-US" b="1" baseline="0" dirty="0" smtClean="0"/>
              <a:t>cumbersome</a:t>
            </a:r>
            <a:r>
              <a:rPr lang="en-US" baseline="0" dirty="0" smtClean="0"/>
              <a:t> and hard to load.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Need to submit </a:t>
            </a:r>
            <a:r>
              <a:rPr lang="en-US" b="1" baseline="0" dirty="0" smtClean="0"/>
              <a:t>wider instrumented</a:t>
            </a:r>
            <a:r>
              <a:rPr lang="en-US" baseline="0" dirty="0" smtClean="0"/>
              <a:t> runs for analysis.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Problems </a:t>
            </a:r>
            <a:r>
              <a:rPr lang="en-US" b="1" baseline="0" dirty="0" smtClean="0"/>
              <a:t>call out </a:t>
            </a:r>
            <a:r>
              <a:rPr lang="en-US" baseline="0" dirty="0" smtClean="0"/>
              <a:t>for </a:t>
            </a:r>
            <a:r>
              <a:rPr lang="en-US" b="1" baseline="0" dirty="0" smtClean="0"/>
              <a:t>solutions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that drive the 4 main thrusts of research in this thesis.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Examine Techniques </a:t>
            </a:r>
            <a:r>
              <a:rPr lang="en-US" baseline="0" dirty="0" smtClean="0"/>
              <a:t>to </a:t>
            </a:r>
            <a:r>
              <a:rPr lang="en-US" b="1" baseline="0" dirty="0" smtClean="0"/>
              <a:t>handle</a:t>
            </a:r>
            <a:r>
              <a:rPr lang="en-US" baseline="0" dirty="0" smtClean="0"/>
              <a:t> enlarged performance space by </a:t>
            </a:r>
            <a:r>
              <a:rPr lang="en-US" b="1" baseline="0" dirty="0" smtClean="0"/>
              <a:t>making sure </a:t>
            </a:r>
            <a:r>
              <a:rPr lang="en-US" baseline="0" dirty="0" smtClean="0"/>
              <a:t>idioms use</a:t>
            </a:r>
            <a:r>
              <a:rPr lang="en-US" b="1" baseline="0" dirty="0" smtClean="0"/>
              <a:t> features </a:t>
            </a:r>
            <a:r>
              <a:rPr lang="en-US" baseline="0" dirty="0" smtClean="0"/>
              <a:t>that d</a:t>
            </a:r>
            <a:r>
              <a:rPr lang="en-US" b="1" baseline="0" dirty="0" smtClean="0"/>
              <a:t>o not breakdown </a:t>
            </a:r>
            <a:r>
              <a:rPr lang="en-US" baseline="0" dirty="0" smtClean="0"/>
              <a:t>…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Then, look at </a:t>
            </a:r>
            <a:r>
              <a:rPr lang="en-US" b="1" baseline="0" dirty="0" smtClean="0"/>
              <a:t>what to do </a:t>
            </a:r>
            <a:r>
              <a:rPr lang="en-US" baseline="0" dirty="0" smtClean="0"/>
              <a:t>with data </a:t>
            </a:r>
            <a:r>
              <a:rPr lang="en-US" b="1" baseline="0" dirty="0" smtClean="0"/>
              <a:t>so large </a:t>
            </a:r>
            <a:r>
              <a:rPr lang="en-US" baseline="0" dirty="0" smtClean="0"/>
              <a:t>that it is </a:t>
            </a:r>
            <a:r>
              <a:rPr lang="en-US" b="1" baseline="0" dirty="0" smtClean="0"/>
              <a:t>cumbersome</a:t>
            </a:r>
            <a:r>
              <a:rPr lang="en-US" baseline="0" dirty="0" smtClean="0"/>
              <a:t>. We want </a:t>
            </a:r>
            <a:r>
              <a:rPr lang="en-US" b="1" baseline="0" dirty="0" smtClean="0"/>
              <a:t>techniques</a:t>
            </a:r>
            <a:r>
              <a:rPr lang="en-US" baseline="0" dirty="0" smtClean="0"/>
              <a:t> that </a:t>
            </a:r>
            <a:r>
              <a:rPr lang="en-US" b="1" baseline="0" dirty="0" smtClean="0"/>
              <a:t>reduce data volume</a:t>
            </a:r>
            <a:r>
              <a:rPr lang="en-US" baseline="0" dirty="0" smtClean="0"/>
              <a:t> while keeping reduced datasets </a:t>
            </a:r>
            <a:r>
              <a:rPr lang="en-US" b="1" baseline="0" dirty="0" smtClean="0"/>
              <a:t>relevant for finding problems</a:t>
            </a:r>
            <a:r>
              <a:rPr lang="en-US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dirty="0" smtClean="0"/>
              <a:t>We also</a:t>
            </a:r>
            <a:r>
              <a:rPr lang="en-US" baseline="0" dirty="0" smtClean="0"/>
              <a:t> look at scenarios where we can </a:t>
            </a:r>
            <a:r>
              <a:rPr lang="en-US" b="1" baseline="0" dirty="0" smtClean="0"/>
              <a:t>avoid recording </a:t>
            </a:r>
            <a:r>
              <a:rPr lang="en-US" baseline="0" dirty="0" smtClean="0"/>
              <a:t>a large volume of data by streaming it live to an remote client and the </a:t>
            </a:r>
            <a:r>
              <a:rPr lang="en-US" b="1" baseline="0" dirty="0" smtClean="0"/>
              <a:t>analysis idioms enabled.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Finally, we look at how techniques using trace-based simulation can make repeated hypothesis testing </a:t>
            </a:r>
            <a:r>
              <a:rPr lang="en-US" b="1" baseline="0" dirty="0" smtClean="0"/>
              <a:t>more feasible </a:t>
            </a:r>
            <a:r>
              <a:rPr lang="en-US" baseline="0" dirty="0" smtClean="0"/>
              <a:t>at large scales.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 us first look at the techniques</a:t>
            </a:r>
            <a:r>
              <a:rPr lang="en-US" baseline="0" dirty="0" smtClean="0"/>
              <a:t> in the first thrust of this thesis.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</a:t>
            </a:r>
            <a:r>
              <a:rPr lang="en-US" baseline="0" dirty="0" smtClean="0"/>
              <a:t> we look at some motivations.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observe that … Performance analysis idioms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two basic approaches: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Aggregate to produce</a:t>
            </a:r>
            <a:r>
              <a:rPr lang="en-US" baseline="0" dirty="0" smtClean="0"/>
              <a:t> features that can </a:t>
            </a:r>
            <a:r>
              <a:rPr lang="en-US" b="1" baseline="0" dirty="0" smtClean="0"/>
              <a:t>aid the identification of visual cues</a:t>
            </a:r>
            <a:r>
              <a:rPr lang="en-US" baseline="0" dirty="0" smtClean="0"/>
              <a:t>.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Or </a:t>
            </a:r>
            <a:r>
              <a:rPr lang="en-US" b="0" baseline="0" dirty="0" smtClean="0"/>
              <a:t>for</a:t>
            </a:r>
            <a:r>
              <a:rPr lang="en-US" b="1" baseline="0" dirty="0" smtClean="0"/>
              <a:t> idioms </a:t>
            </a:r>
            <a:r>
              <a:rPr lang="en-US" baseline="0" dirty="0" smtClean="0"/>
              <a:t>that </a:t>
            </a:r>
            <a:r>
              <a:rPr lang="en-US" b="1" baseline="0" dirty="0" smtClean="0"/>
              <a:t>require specific timelines </a:t>
            </a:r>
            <a:r>
              <a:rPr lang="en-US" baseline="0" dirty="0" smtClean="0"/>
              <a:t>of processors to be examined. There would be a need to </a:t>
            </a:r>
            <a:r>
              <a:rPr lang="en-US" b="1" baseline="0" dirty="0" smtClean="0"/>
              <a:t>narrow the field </a:t>
            </a:r>
            <a:r>
              <a:rPr lang="en-US" baseline="0" dirty="0" smtClean="0"/>
              <a:t>to a </a:t>
            </a:r>
            <a:r>
              <a:rPr lang="en-US" b="1" baseline="0" dirty="0" smtClean="0"/>
              <a:t>manageable</a:t>
            </a:r>
            <a:r>
              <a:rPr lang="en-US" baseline="0" dirty="0" smtClean="0"/>
              <a:t> set of </a:t>
            </a:r>
            <a:r>
              <a:rPr lang="en-US" b="1" baseline="0" dirty="0" smtClean="0"/>
              <a:t>candidate</a:t>
            </a:r>
            <a:r>
              <a:rPr lang="en-US" baseline="0" dirty="0" smtClean="0"/>
              <a:t> processors.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33CF-D204-AE48-98FD-55F82A667F3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BD33-49B3-3A41-8FD0-5C4E800D3D3F}" type="datetime1">
              <a:rPr lang="en-US" smtClean="0"/>
              <a:pPr/>
              <a:t>11/9/09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5AC8-AD22-434B-A798-416D81F2A826}" type="datetime1">
              <a:rPr lang="en-US" smtClean="0"/>
              <a:pPr/>
              <a:t>11/9/09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F24E-87F9-BD46-BA80-93EE688ACF26}" type="datetime1">
              <a:rPr lang="en-US" smtClean="0"/>
              <a:pPr/>
              <a:t>11/9/09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D660-3F04-3D4A-A526-2306B365C811}" type="datetime1">
              <a:rPr lang="en-US" smtClean="0"/>
              <a:pPr/>
              <a:t>11/9/09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C2B4-A906-A848-902D-450B139209F4}" type="datetime1">
              <a:rPr lang="en-US" smtClean="0"/>
              <a:pPr/>
              <a:t>11/9/09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9398-C3F4-4E44-A72B-C25E20D71944}" type="datetime1">
              <a:rPr lang="en-US" smtClean="0"/>
              <a:pPr/>
              <a:t>11/9/09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0607-DDBB-6541-95DD-72E4027E5470}" type="datetime1">
              <a:rPr lang="en-US" smtClean="0"/>
              <a:pPr/>
              <a:t>11/9/09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6612-A58B-AF49-A3E2-8EA67C1E040C}" type="datetime1">
              <a:rPr lang="en-US" smtClean="0"/>
              <a:pPr/>
              <a:t>11/9/09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A976-42A2-3B4A-8EF3-EEEDC97E13D3}" type="datetime1">
              <a:rPr lang="en-US" smtClean="0"/>
              <a:pPr/>
              <a:t>11/9/09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F06F-F246-474A-A27E-DA1A0B78BDEE}" type="datetime1">
              <a:rPr lang="en-US" smtClean="0"/>
              <a:pPr/>
              <a:t>11/9/09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3B6B-2662-2340-AB9F-D9636E33251C}" type="datetime1">
              <a:rPr lang="en-US" smtClean="0"/>
              <a:pPr/>
              <a:t>11/9/09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FFA19CDB-5A09-8B4E-BB0E-973DA5B50346}" type="datetime1">
              <a:rPr lang="en-US" smtClean="0"/>
              <a:pPr/>
              <a:t>11/9/09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CEB33A6E-E36E-0844-92D6-B0A2FA6452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6" Type="http://schemas.openxmlformats.org/officeDocument/2006/relationships/image" Target="../media/image11.tif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4" Type="http://schemas.openxmlformats.org/officeDocument/2006/relationships/image" Target="../media/image27.tif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Techniques in Scalable and Effective Performance Analysis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Thesis Defense - 11/10/2009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Chee</a:t>
            </a:r>
            <a:r>
              <a:rPr lang="en-US" dirty="0" smtClean="0"/>
              <a:t> </a:t>
            </a:r>
            <a:r>
              <a:rPr lang="en-US" dirty="0" err="1" smtClean="0"/>
              <a:t>Wai</a:t>
            </a:r>
            <a:r>
              <a:rPr lang="en-US" dirty="0" smtClean="0"/>
              <a:t> Lee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</a:t>
            </a:fld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60" y="3315496"/>
            <a:ext cx="3647732" cy="2568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899" y="2359061"/>
            <a:ext cx="3248804" cy="2487205"/>
          </a:xfrm>
          <a:prstGeom prst="rect">
            <a:avLst/>
          </a:prstGeom>
        </p:spPr>
      </p:pic>
      <p:pic>
        <p:nvPicPr>
          <p:cNvPr id="9" name="Picture 8" descr="CrayApprentice2Timelin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226" y="3602664"/>
            <a:ext cx="3311974" cy="2096307"/>
          </a:xfrm>
          <a:prstGeom prst="rect">
            <a:avLst/>
          </a:prstGeom>
        </p:spPr>
      </p:pic>
      <p:pic>
        <p:nvPicPr>
          <p:cNvPr id="4" name="Picture 3" descr="2048Overview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866" y="4540368"/>
            <a:ext cx="3706760" cy="2241432"/>
          </a:xfrm>
          <a:prstGeom prst="rect">
            <a:avLst/>
          </a:prstGeom>
        </p:spPr>
      </p:pic>
    </p:spTree>
  </p:cSld>
  <p:clrMapOvr>
    <a:masterClrMapping/>
  </p:clrMapOvr>
  <p:transition advTm="287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Histogram as a Scalable Tool Feature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Bins represent time spent by activities.</a:t>
            </a:r>
          </a:p>
          <a:p>
            <a:r>
              <a:rPr lang="en-US" dirty="0" smtClean="0"/>
              <a:t>Counts of activities across all processors are added to appropriate bins.</a:t>
            </a:r>
          </a:p>
          <a:p>
            <a:r>
              <a:rPr lang="en-US" dirty="0" smtClean="0"/>
              <a:t>Total counts for each activity are displayed as different colored bars.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 descr="HistogramNoPartition4Step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980" y="4243403"/>
            <a:ext cx="3881665" cy="23143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346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Apparent load imbalance.</a:t>
            </a:r>
          </a:p>
          <a:p>
            <a:r>
              <a:rPr lang="en-US" dirty="0" smtClean="0"/>
              <a:t>No strategy appeared to solve imbalance.</a:t>
            </a:r>
          </a:p>
          <a:p>
            <a:r>
              <a:rPr lang="en-US" dirty="0" smtClean="0"/>
              <a:t>Picked overloaded processor timelines.*</a:t>
            </a:r>
          </a:p>
          <a:p>
            <a:r>
              <a:rPr lang="en-US" dirty="0" smtClean="0"/>
              <a:t>Found longer-than-expected activities.</a:t>
            </a:r>
          </a:p>
          <a:p>
            <a:r>
              <a:rPr lang="en-US" dirty="0" smtClean="0"/>
              <a:t>Longer activities associated with specific objects.</a:t>
            </a:r>
          </a:p>
          <a:p>
            <a:r>
              <a:rPr lang="en-US" dirty="0" smtClean="0"/>
              <a:t>Possible work </a:t>
            </a:r>
            <a:r>
              <a:rPr lang="en-US" dirty="0" err="1" smtClean="0"/>
              <a:t>grainsize</a:t>
            </a:r>
            <a:r>
              <a:rPr lang="en-US" dirty="0" smtClean="0"/>
              <a:t> distribution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68580" y="6063734"/>
            <a:ext cx="653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*As we will see later, not effective with large numbers of processors.</a:t>
            </a:r>
            <a:endParaRPr lang="en-US" dirty="0"/>
          </a:p>
        </p:txBody>
      </p:sp>
    </p:spTree>
  </p:cSld>
  <p:clrMapOvr>
    <a:masterClrMapping/>
  </p:clrMapOvr>
  <p:transition advTm="7076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</a:t>
            </a:r>
            <a:br>
              <a:rPr lang="en-US" dirty="0" smtClean="0"/>
            </a:br>
            <a:r>
              <a:rPr lang="en-US" dirty="0" smtClean="0"/>
              <a:t>Validation using Histograms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NAMDGoodGra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608" y="1417639"/>
            <a:ext cx="6955245" cy="4984592"/>
          </a:xfrm>
          <a:prstGeom prst="rect">
            <a:avLst/>
          </a:prstGeom>
        </p:spPr>
      </p:pic>
      <p:pic>
        <p:nvPicPr>
          <p:cNvPr id="6" name="Picture 5" descr="NAMDBadGra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608" y="1417638"/>
            <a:ext cx="6955245" cy="49740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4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Idiom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find way to pick out overloaded processors. Not scalable!</a:t>
            </a:r>
          </a:p>
          <a:p>
            <a:r>
              <a:rPr lang="en-US" dirty="0" smtClean="0"/>
              <a:t>Finding out if work </a:t>
            </a:r>
            <a:r>
              <a:rPr lang="en-US" dirty="0" err="1" smtClean="0"/>
              <a:t>grainsize</a:t>
            </a:r>
            <a:r>
              <a:rPr lang="en-US" dirty="0" smtClean="0"/>
              <a:t> was a problem simply required the histogram feature.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advTm="5898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Resolution Time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Shows activity-overlap over time summed across all processors.</a:t>
            </a:r>
          </a:p>
          <a:p>
            <a:r>
              <a:rPr lang="en-US" dirty="0" smtClean="0"/>
              <a:t>Heuristics guide the search for visual cues for various potential problems:</a:t>
            </a:r>
          </a:p>
          <a:p>
            <a:pPr lvl="1"/>
            <a:r>
              <a:rPr lang="en-US" dirty="0" smtClean="0"/>
              <a:t>Gradual downward slopes hint at possible load imbalance.</a:t>
            </a:r>
          </a:p>
          <a:p>
            <a:pPr lvl="1"/>
            <a:r>
              <a:rPr lang="en-US" dirty="0" smtClean="0"/>
              <a:t>Gradual upward slopes hint at communication inefficiencies.</a:t>
            </a:r>
          </a:p>
          <a:p>
            <a:r>
              <a:rPr lang="en-US" dirty="0" smtClean="0"/>
              <a:t>At high resolution, gives insight into application sub-structure.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advTm="8846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Study: Using Time Profiles</a:t>
            </a:r>
            <a:endParaRPr lang="en-US" dirty="0"/>
          </a:p>
        </p:txBody>
      </p:sp>
      <p:pic>
        <p:nvPicPr>
          <p:cNvPr id="5" name="Picture 4" descr="time-profile-changa-2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767" y="1504828"/>
            <a:ext cx="3426444" cy="4464760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time-profile-changa-3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767" y="1346117"/>
            <a:ext cx="3001014" cy="4623471"/>
          </a:xfrm>
          <a:prstGeom prst="rect">
            <a:avLst/>
          </a:prstGeom>
        </p:spPr>
      </p:pic>
      <p:pic>
        <p:nvPicPr>
          <p:cNvPr id="10" name="Picture 9" descr="time-profile-changa-1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4109" y="1203744"/>
            <a:ext cx="3437658" cy="47658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5161" y="5969588"/>
            <a:ext cx="57484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Possible Load Imbalance</a:t>
            </a:r>
            <a:endParaRPr lang="en-US" sz="3200" dirty="0"/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1935079" y="2920964"/>
            <a:ext cx="4110794" cy="815476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5706289" y="3338331"/>
            <a:ext cx="3840795" cy="17379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37525" y="6013162"/>
            <a:ext cx="65761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After Greedy Load Balancing Strategy</a:t>
            </a:r>
            <a:endParaRPr lang="en-US" sz="3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17" name="Curved Connector 16"/>
          <p:cNvCxnSpPr/>
          <p:nvPr/>
        </p:nvCxnSpPr>
        <p:spPr>
          <a:xfrm rot="16200000" flipH="1">
            <a:off x="4363955" y="2005297"/>
            <a:ext cx="1055927" cy="660895"/>
          </a:xfrm>
          <a:prstGeom prst="curvedConnector3">
            <a:avLst>
              <a:gd name="adj1" fmla="val 50000"/>
            </a:avLst>
          </a:prstGeom>
          <a:ln w="635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H="1">
            <a:off x="3275486" y="3093766"/>
            <a:ext cx="3232864" cy="660895"/>
          </a:xfrm>
          <a:prstGeom prst="curvedConnector3">
            <a:avLst>
              <a:gd name="adj1" fmla="val 50000"/>
            </a:avLst>
          </a:prstGeom>
          <a:ln w="635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91291" y="1346117"/>
            <a:ext cx="104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Bigger!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advTm="2537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2986E-6 2.03798E-7 L -0.37116 0.00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9" grpId="0"/>
      <p:bldP spid="29" grpId="1"/>
      <p:bldP spid="25" grpId="0"/>
      <p:bldP spid="2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Extreme or Unusual 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recurring theme in analysis idioms.</a:t>
            </a:r>
          </a:p>
          <a:p>
            <a:r>
              <a:rPr lang="en-US" dirty="0" smtClean="0"/>
              <a:t>Easy to pick out timelines in datasets with  small numbers of processors.</a:t>
            </a:r>
          </a:p>
          <a:p>
            <a:r>
              <a:rPr lang="en-US" dirty="0" smtClean="0"/>
              <a:t>Examples of attributes and criteria:</a:t>
            </a:r>
          </a:p>
          <a:p>
            <a:pPr lvl="1"/>
            <a:r>
              <a:rPr lang="en-US" dirty="0" smtClean="0"/>
              <a:t>Least idle processors.</a:t>
            </a:r>
          </a:p>
          <a:p>
            <a:pPr lvl="1"/>
            <a:r>
              <a:rPr lang="en-US" dirty="0" smtClean="0"/>
              <a:t>Processors with late events.</a:t>
            </a:r>
          </a:p>
          <a:p>
            <a:pPr lvl="1"/>
            <a:r>
              <a:rPr lang="en-US" dirty="0" smtClean="0"/>
              <a:t>Processors that behave very differently from the rest.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advTm="9576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Extrema</a:t>
            </a:r>
            <a:r>
              <a:rPr lang="en-US" dirty="0" smtClean="0"/>
              <a:t>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Semi-automatically picks out interesting processors to display.</a:t>
            </a:r>
          </a:p>
          <a:p>
            <a:r>
              <a:rPr lang="en-US" dirty="0" smtClean="0"/>
              <a:t>Decisions based on analyst-specified criteria.</a:t>
            </a:r>
          </a:p>
          <a:p>
            <a:r>
              <a:rPr lang="en-US" dirty="0" smtClean="0"/>
              <a:t>Mouse-clicks on bars load interesting processors onto timeline.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advTm="5813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</a:t>
            </a:r>
            <a:r>
              <a:rPr lang="en-US" dirty="0" err="1" smtClean="0"/>
              <a:t>Extrema</a:t>
            </a:r>
            <a:r>
              <a:rPr lang="en-US" dirty="0" smtClean="0"/>
              <a:t> Tool</a:t>
            </a:r>
            <a:endParaRPr lang="en-US" dirty="0"/>
          </a:p>
        </p:txBody>
      </p:sp>
      <p:pic>
        <p:nvPicPr>
          <p:cNvPr id="6" name="Picture 5" descr="spanningtree-timeprofi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608" y="1197353"/>
            <a:ext cx="6861504" cy="5484968"/>
          </a:xfrm>
          <a:prstGeom prst="rect">
            <a:avLst/>
          </a:prstGeom>
        </p:spPr>
      </p:pic>
      <p:pic>
        <p:nvPicPr>
          <p:cNvPr id="7" name="Picture 6" descr="spanningtree-outli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608" y="1197353"/>
            <a:ext cx="6947279" cy="540595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721332" y="5325721"/>
            <a:ext cx="5390830" cy="12958"/>
          </a:xfrm>
          <a:prstGeom prst="straightConnector1">
            <a:avLst/>
          </a:prstGeom>
          <a:ln w="635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9650" y="4677823"/>
            <a:ext cx="5627462" cy="58477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25400" contourW="25400">
              <a:bevelT w="63500" h="63500" prst="hardEdge"/>
              <a:bevelB w="63500" h="63500" prst="hardEdge"/>
            </a:sp3d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Top 20 Least Idle Processors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spanningtree-timelin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621" y="1197353"/>
            <a:ext cx="7097266" cy="5405958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85622" y="2656382"/>
            <a:ext cx="7097266" cy="12828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85621" y="1762282"/>
            <a:ext cx="7097266" cy="4341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232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5" grpId="0" animBg="1"/>
      <p:bldP spid="15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Scalable Tool Features: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Effective analysis idioms must avoid non-scalable features.</a:t>
            </a:r>
          </a:p>
          <a:p>
            <a:r>
              <a:rPr lang="en-US" dirty="0" smtClean="0"/>
              <a:t>Histograms, Time Profiles and the </a:t>
            </a:r>
            <a:r>
              <a:rPr lang="en-US" dirty="0" err="1" smtClean="0"/>
              <a:t>Extrema</a:t>
            </a:r>
            <a:r>
              <a:rPr lang="en-US" dirty="0" smtClean="0"/>
              <a:t> Tool offer scalable features in support of idioms.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advTm="3881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Introduction.</a:t>
            </a:r>
          </a:p>
          <a:p>
            <a:r>
              <a:rPr lang="en-US" dirty="0" smtClean="0"/>
              <a:t>Scalable Techniques:</a:t>
            </a:r>
          </a:p>
          <a:p>
            <a:pPr lvl="1"/>
            <a:r>
              <a:rPr lang="en-US" dirty="0" smtClean="0"/>
              <a:t>Support for Analysis Idioms</a:t>
            </a:r>
          </a:p>
          <a:p>
            <a:pPr lvl="1"/>
            <a:r>
              <a:rPr lang="en-US" dirty="0" smtClean="0"/>
              <a:t>Data Reduction</a:t>
            </a:r>
          </a:p>
          <a:p>
            <a:pPr lvl="1"/>
            <a:r>
              <a:rPr lang="en-US" dirty="0" smtClean="0"/>
              <a:t>Live Streaming</a:t>
            </a:r>
          </a:p>
          <a:p>
            <a:pPr lvl="1"/>
            <a:r>
              <a:rPr lang="en-US" dirty="0" smtClean="0"/>
              <a:t>Hypothesis Testing</a:t>
            </a:r>
          </a:p>
          <a:p>
            <a:r>
              <a:rPr lang="en-US" dirty="0" smtClean="0"/>
              <a:t>Conclusion.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advTm="3546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Thrusts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 feature support for Scalable Analysis Idioms.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Online reduction of performance data volume.</a:t>
            </a:r>
          </a:p>
          <a:p>
            <a:r>
              <a:rPr lang="en-US" dirty="0" smtClean="0"/>
              <a:t>Analysis Idioms for applications through live performance streaming.</a:t>
            </a:r>
          </a:p>
          <a:p>
            <a:r>
              <a:rPr lang="en-US" dirty="0" smtClean="0"/>
              <a:t>Effective repeated performance hypothesis testing through simulation.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advTm="7316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Normally, scalable tool features are used with full event traces.</a:t>
            </a:r>
          </a:p>
          <a:p>
            <a:r>
              <a:rPr lang="en-US" dirty="0" smtClean="0"/>
              <a:t>What happens if full event traces get too large?</a:t>
            </a:r>
          </a:p>
          <a:p>
            <a:r>
              <a:rPr lang="en-US" dirty="0" smtClean="0"/>
              <a:t>We can:</a:t>
            </a:r>
          </a:p>
          <a:p>
            <a:pPr lvl="1"/>
            <a:r>
              <a:rPr lang="en-US" dirty="0" smtClean="0"/>
              <a:t>Choose to keep event traces for only a subset of processors.</a:t>
            </a:r>
          </a:p>
          <a:p>
            <a:pPr lvl="1"/>
            <a:r>
              <a:rPr lang="en-US" dirty="0" smtClean="0"/>
              <a:t>Replace event traces of discarded processors with interval-based profiles.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advTm="82983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Interval-Based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files. File size is a function of duration of instrumentation and resolution of each time interval recorded.</a:t>
            </a:r>
          </a:p>
          <a:p>
            <a:endParaRPr lang="en-US" dirty="0" smtClean="0"/>
          </a:p>
          <a:p>
            <a:r>
              <a:rPr lang="en-US" dirty="0" smtClean="0"/>
              <a:t>Suitable for Time Profiles.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Choosing Useful Processor Subset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What are the challenges?</a:t>
            </a:r>
          </a:p>
          <a:p>
            <a:pPr lvl="1"/>
            <a:r>
              <a:rPr lang="en-US" dirty="0" smtClean="0"/>
              <a:t>No a priori information about performance problems in dataset.</a:t>
            </a:r>
          </a:p>
          <a:p>
            <a:pPr lvl="1"/>
            <a:r>
              <a:rPr lang="en-US" dirty="0" smtClean="0"/>
              <a:t>Chosen processors need to capture details of performance problems.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advTm="43316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Choosing Useful Processor Subsets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Observations:</a:t>
            </a:r>
          </a:p>
          <a:p>
            <a:pPr lvl="1"/>
            <a:r>
              <a:rPr lang="en-US" dirty="0" smtClean="0"/>
              <a:t>Processors tend to form equivalence classes with respect to performance behavior.</a:t>
            </a:r>
          </a:p>
          <a:p>
            <a:pPr lvl="1"/>
            <a:r>
              <a:rPr lang="en-US" dirty="0" smtClean="0"/>
              <a:t>Clustering can be used to discover equivalence classes in performance data.</a:t>
            </a:r>
          </a:p>
          <a:p>
            <a:pPr lvl="1"/>
            <a:r>
              <a:rPr lang="en-US" dirty="0" smtClean="0"/>
              <a:t>Outliers in clusters may be good candidates for capturing performance problems.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advTm="50299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</a:t>
            </a:r>
            <a:r>
              <a:rPr lang="en-US" i="1" dirty="0" smtClean="0"/>
              <a:t> </a:t>
            </a:r>
            <a:r>
              <a:rPr lang="en-US" i="1" dirty="0" err="1" smtClean="0"/>
              <a:t>k</a:t>
            </a:r>
            <a:r>
              <a:rPr lang="en-US" dirty="0" smtClean="0"/>
              <a:t>-Means Clustering to Performance Data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i="1" dirty="0" smtClean="0"/>
          </a:p>
          <a:p>
            <a:r>
              <a:rPr lang="en-US" i="1" dirty="0" err="1" smtClean="0"/>
              <a:t>k</a:t>
            </a:r>
            <a:r>
              <a:rPr lang="en-US" dirty="0" smtClean="0"/>
              <a:t>-Means Clustering algorithm is commonly used to classify objects in data mining applications.</a:t>
            </a:r>
          </a:p>
          <a:p>
            <a:endParaRPr lang="en-US" dirty="0" smtClean="0"/>
          </a:p>
          <a:p>
            <a:r>
              <a:rPr lang="en-US" dirty="0" smtClean="0"/>
              <a:t>Treat the </a:t>
            </a:r>
            <a:r>
              <a:rPr lang="en-US" dirty="0" smtClean="0">
                <a:solidFill>
                  <a:srgbClr val="0000FF"/>
                </a:solidFill>
              </a:rPr>
              <a:t>vector of recorded performance metric values</a:t>
            </a:r>
            <a:r>
              <a:rPr lang="en-US" dirty="0" smtClean="0"/>
              <a:t> on each processor as a </a:t>
            </a:r>
            <a:r>
              <a:rPr lang="en-US" dirty="0" smtClean="0">
                <a:solidFill>
                  <a:srgbClr val="0000FF"/>
                </a:solidFill>
              </a:rPr>
              <a:t>data point </a:t>
            </a:r>
            <a:r>
              <a:rPr lang="en-US" dirty="0" smtClean="0"/>
              <a:t>for clustering.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advTm="39999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</a:t>
            </a:r>
            <a:r>
              <a:rPr lang="en-US" i="1" dirty="0" smtClean="0"/>
              <a:t> </a:t>
            </a:r>
            <a:r>
              <a:rPr lang="en-US" i="1" dirty="0" err="1" smtClean="0"/>
              <a:t>k</a:t>
            </a:r>
            <a:r>
              <a:rPr lang="en-US" dirty="0" smtClean="0"/>
              <a:t>-Means Clustering to Performance Data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Measure </a:t>
            </a:r>
            <a:r>
              <a:rPr lang="en-US" dirty="0" smtClean="0">
                <a:solidFill>
                  <a:srgbClr val="0000FF"/>
                </a:solidFill>
              </a:rPr>
              <a:t>similarity</a:t>
            </a:r>
            <a:r>
              <a:rPr lang="en-US" dirty="0" smtClean="0"/>
              <a:t> between two data points using the Euclidean Distance between the two metric vectors.</a:t>
            </a:r>
          </a:p>
          <a:p>
            <a:endParaRPr lang="en-US" dirty="0" smtClean="0"/>
          </a:p>
          <a:p>
            <a:r>
              <a:rPr lang="en-US" dirty="0" smtClean="0"/>
              <a:t>Given</a:t>
            </a:r>
            <a:r>
              <a:rPr lang="en-US" i="1" dirty="0" smtClean="0"/>
              <a:t> </a:t>
            </a:r>
            <a:r>
              <a:rPr lang="en-US" i="1" dirty="0" err="1" smtClean="0"/>
              <a:t>k</a:t>
            </a:r>
            <a:r>
              <a:rPr lang="en-US" i="1" dirty="0" smtClean="0"/>
              <a:t> </a:t>
            </a:r>
            <a:r>
              <a:rPr lang="en-US" dirty="0" smtClean="0"/>
              <a:t>clusters to be found, the </a:t>
            </a:r>
            <a:r>
              <a:rPr lang="en-US" dirty="0" smtClean="0">
                <a:solidFill>
                  <a:srgbClr val="0000FF"/>
                </a:solidFill>
              </a:rPr>
              <a:t>goal is to minimize similarity </a:t>
            </a:r>
            <a:r>
              <a:rPr lang="en-US" dirty="0" smtClean="0"/>
              <a:t>values between all data points and the </a:t>
            </a:r>
            <a:r>
              <a:rPr lang="en-US" dirty="0" err="1" smtClean="0"/>
              <a:t>centroids</a:t>
            </a:r>
            <a:r>
              <a:rPr lang="en-US" dirty="0" smtClean="0"/>
              <a:t> of the </a:t>
            </a:r>
            <a:r>
              <a:rPr lang="en-US" i="1" dirty="0" err="1" smtClean="0"/>
              <a:t>k</a:t>
            </a:r>
            <a:r>
              <a:rPr lang="en-US" dirty="0" smtClean="0"/>
              <a:t> clusters.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advTm="37633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from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Choosing Cluster Outliers.</a:t>
            </a:r>
          </a:p>
          <a:p>
            <a:pPr lvl="1"/>
            <a:r>
              <a:rPr lang="en-US" dirty="0" smtClean="0"/>
              <a:t>Pick processors furthest from cluster </a:t>
            </a:r>
            <a:r>
              <a:rPr lang="en-US" dirty="0" err="1" smtClean="0"/>
              <a:t>centroid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Number chosen by proportion of cluster size.</a:t>
            </a:r>
          </a:p>
          <a:p>
            <a:r>
              <a:rPr lang="en-US" dirty="0" smtClean="0"/>
              <a:t>Choosing Cluster Exemplars.</a:t>
            </a:r>
          </a:p>
          <a:p>
            <a:pPr lvl="1"/>
            <a:r>
              <a:rPr lang="en-US" dirty="0" smtClean="0"/>
              <a:t>Pick a single processor closest to the cluster </a:t>
            </a:r>
            <a:r>
              <a:rPr lang="en-US" dirty="0" err="1" smtClean="0"/>
              <a:t>centroid</a:t>
            </a:r>
            <a:r>
              <a:rPr lang="en-US" dirty="0" smtClean="0"/>
              <a:t>.</a:t>
            </a:r>
          </a:p>
          <a:p>
            <a:r>
              <a:rPr lang="en-US" dirty="0" smtClean="0"/>
              <a:t>Outliers + Exemplars = Reduced Dataset.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advTm="103599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 </a:t>
            </a:r>
            <a:r>
              <a:rPr lang="en-US" i="1" dirty="0" err="1" smtClean="0"/>
              <a:t>k</a:t>
            </a:r>
            <a:r>
              <a:rPr lang="en-US" dirty="0" smtClean="0"/>
              <a:t>-Means Clustering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Decisions on data retention are made before data is written to disk.</a:t>
            </a:r>
          </a:p>
          <a:p>
            <a:endParaRPr lang="en-US" dirty="0" smtClean="0"/>
          </a:p>
          <a:p>
            <a:r>
              <a:rPr lang="en-US" dirty="0" smtClean="0"/>
              <a:t>Requires a low-overhead and scalable parallel </a:t>
            </a:r>
            <a:r>
              <a:rPr lang="en-US" i="1" dirty="0" err="1" smtClean="0"/>
              <a:t>k</a:t>
            </a:r>
            <a:r>
              <a:rPr lang="en-US" dirty="0" smtClean="0"/>
              <a:t>-Means algorithm which was implemented.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advTm="55699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</a:t>
            </a:r>
            <a:r>
              <a:rPr lang="en-US" i="1" dirty="0" err="1" smtClean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33012" y="141763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Root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30746" y="141763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Worker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72525" y="1841064"/>
            <a:ext cx="27366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Contribute</a:t>
            </a:r>
            <a:r>
              <a:rPr lang="en-US" dirty="0" smtClean="0"/>
              <a:t> metric vector.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33012" y="2210396"/>
            <a:ext cx="38395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Receive aggregated metric vector stats.</a:t>
            </a:r>
          </a:p>
          <a:p>
            <a:r>
              <a:rPr lang="en-US" dirty="0" smtClean="0"/>
              <a:t>Calculate normalization factors.</a:t>
            </a:r>
          </a:p>
          <a:p>
            <a:r>
              <a:rPr lang="en-US" dirty="0" smtClean="0"/>
              <a:t>Get initial cluster </a:t>
            </a:r>
            <a:r>
              <a:rPr lang="en-US" dirty="0" err="1" smtClean="0"/>
              <a:t>centroids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Broadcast</a:t>
            </a:r>
            <a:r>
              <a:rPr lang="en-US" dirty="0" smtClean="0"/>
              <a:t> factors and </a:t>
            </a:r>
            <a:r>
              <a:rPr lang="en-US" dirty="0" err="1" smtClean="0"/>
              <a:t>centroids</a:t>
            </a:r>
            <a:r>
              <a:rPr lang="en-US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2525" y="3410725"/>
            <a:ext cx="34932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Normalize local metric vector.</a:t>
            </a:r>
          </a:p>
          <a:p>
            <a:r>
              <a:rPr lang="en-US" dirty="0" smtClean="0"/>
              <a:t>Find closest </a:t>
            </a:r>
            <a:r>
              <a:rPr lang="en-US" dirty="0" err="1" smtClean="0"/>
              <a:t>centroid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Contribute</a:t>
            </a:r>
            <a:r>
              <a:rPr lang="en-US" dirty="0" smtClean="0"/>
              <a:t> </a:t>
            </a:r>
            <a:r>
              <a:rPr lang="en-US" dirty="0" err="1" smtClean="0"/>
              <a:t>centroid</a:t>
            </a:r>
            <a:r>
              <a:rPr lang="en-US" dirty="0" smtClean="0"/>
              <a:t> modification.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74791" y="4334055"/>
            <a:ext cx="379773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Update </a:t>
            </a:r>
            <a:r>
              <a:rPr lang="en-US" dirty="0" err="1" smtClean="0"/>
              <a:t>centroids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no </a:t>
            </a:r>
            <a:r>
              <a:rPr lang="en-US" dirty="0" err="1" smtClean="0"/>
              <a:t>centroid</a:t>
            </a:r>
            <a:r>
              <a:rPr lang="en-US" dirty="0" smtClean="0"/>
              <a:t> changes, </a:t>
            </a:r>
          </a:p>
          <a:p>
            <a:r>
              <a:rPr lang="en-US" dirty="0" smtClean="0"/>
              <a:t>   </a:t>
            </a:r>
            <a:r>
              <a:rPr lang="en-US" b="1" dirty="0" smtClean="0">
                <a:solidFill>
                  <a:srgbClr val="0000FF"/>
                </a:solidFill>
              </a:rPr>
              <a:t>Done</a:t>
            </a:r>
          </a:p>
          <a:p>
            <a:r>
              <a:rPr lang="en-US" dirty="0" smtClean="0"/>
              <a:t>Else</a:t>
            </a:r>
          </a:p>
          <a:p>
            <a:r>
              <a:rPr lang="en-US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Broadcast</a:t>
            </a:r>
            <a:r>
              <a:rPr lang="en-US" dirty="0" smtClean="0"/>
              <a:t> </a:t>
            </a:r>
            <a:r>
              <a:rPr lang="en-US" dirty="0" err="1" smtClean="0"/>
              <a:t>centroids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does performance analysis of applications with visual tools entail?</a:t>
            </a:r>
          </a:p>
          <a:p>
            <a:endParaRPr lang="en-US" dirty="0" smtClean="0"/>
          </a:p>
          <a:p>
            <a:r>
              <a:rPr lang="en-US" dirty="0" smtClean="0"/>
              <a:t>What are the effects of application scaling on performance analysis?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advTm="39466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</a:t>
            </a:r>
            <a:r>
              <a:rPr lang="en-US" i="1" dirty="0" err="1" smtClean="0"/>
              <a:t>k</a:t>
            </a:r>
            <a:r>
              <a:rPr lang="en-US" dirty="0" smtClean="0"/>
              <a:t>-Means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Choice of metrics from domains:</a:t>
            </a:r>
          </a:p>
          <a:p>
            <a:pPr lvl="1"/>
            <a:r>
              <a:rPr lang="en-US" dirty="0" smtClean="0"/>
              <a:t>Activity time.</a:t>
            </a:r>
          </a:p>
          <a:p>
            <a:pPr lvl="1"/>
            <a:r>
              <a:rPr lang="en-US" dirty="0" smtClean="0"/>
              <a:t>Communication volume (bytes).</a:t>
            </a:r>
          </a:p>
          <a:p>
            <a:pPr lvl="1"/>
            <a:r>
              <a:rPr lang="en-US" dirty="0" smtClean="0"/>
              <a:t>Communication (number of messages).</a:t>
            </a:r>
          </a:p>
          <a:p>
            <a:endParaRPr lang="en-US" dirty="0" smtClean="0"/>
          </a:p>
          <a:p>
            <a:r>
              <a:rPr lang="en-US" dirty="0" smtClean="0"/>
              <a:t>Normalization of metrics:</a:t>
            </a:r>
          </a:p>
          <a:p>
            <a:pPr lvl="1"/>
            <a:r>
              <a:rPr lang="en-US" dirty="0" smtClean="0"/>
              <a:t>Same metric domain = no normalization.</a:t>
            </a:r>
          </a:p>
          <a:p>
            <a:pPr lvl="1"/>
            <a:r>
              <a:rPr lang="en-US" i="1" dirty="0" smtClean="0"/>
              <a:t>Min-max </a:t>
            </a:r>
            <a:r>
              <a:rPr lang="en-US" dirty="0" smtClean="0"/>
              <a:t>normalization across different metric domains to remove inter-domain bias.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advTm="170366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Min-Max Normalization for </a:t>
            </a:r>
            <a:br>
              <a:rPr lang="en-US" dirty="0" smtClean="0"/>
            </a:br>
            <a:r>
              <a:rPr lang="en-US" dirty="0" smtClean="0"/>
              <a:t>Multiple Metric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</a:t>
            </a:r>
            <a:r>
              <a:rPr lang="en-US" i="1" dirty="0" err="1" smtClean="0"/>
              <a:t>min</a:t>
            </a:r>
            <a:r>
              <a:rPr lang="en-US" i="1" baseline="-25000" dirty="0" err="1" smtClean="0"/>
              <a:t>m</a:t>
            </a:r>
            <a:r>
              <a:rPr lang="en-US" i="1" baseline="-25000" dirty="0" smtClean="0"/>
              <a:t> </a:t>
            </a:r>
            <a:r>
              <a:rPr lang="en-US" dirty="0" smtClean="0"/>
              <a:t>values for each metric </a:t>
            </a:r>
            <a:r>
              <a:rPr lang="en-US" i="1" dirty="0" err="1" smtClean="0"/>
              <a:t>m</a:t>
            </a:r>
            <a:r>
              <a:rPr lang="en-US" dirty="0" smtClean="0"/>
              <a:t> over all processor data points.</a:t>
            </a:r>
          </a:p>
          <a:p>
            <a:r>
              <a:rPr lang="en-US" dirty="0" smtClean="0"/>
              <a:t>Find </a:t>
            </a:r>
            <a:r>
              <a:rPr lang="en-US" i="1" dirty="0" err="1" smtClean="0"/>
              <a:t>max</a:t>
            </a:r>
            <a:r>
              <a:rPr lang="en-US" i="1" baseline="-25000" dirty="0" err="1" smtClean="0"/>
              <a:t>d</a:t>
            </a:r>
            <a:r>
              <a:rPr lang="en-US" dirty="0" smtClean="0"/>
              <a:t> values for metrics within each metric domain</a:t>
            </a:r>
            <a:r>
              <a:rPr lang="en-US" i="1" dirty="0" smtClean="0"/>
              <a:t> </a:t>
            </a:r>
            <a:r>
              <a:rPr lang="en-US" i="1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over all processor data points.</a:t>
            </a:r>
          </a:p>
          <a:p>
            <a:r>
              <a:rPr lang="en-US" dirty="0" smtClean="0"/>
              <a:t>For each data point, re-compute each metric value </a:t>
            </a:r>
            <a:r>
              <a:rPr lang="en-US" i="1" dirty="0" err="1" smtClean="0"/>
              <a:t>m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dirty="0" smtClean="0"/>
              <a:t>where </a:t>
            </a:r>
            <a:r>
              <a:rPr lang="en-US" i="1" dirty="0" err="1" smtClean="0"/>
              <a:t>m</a:t>
            </a:r>
            <a:r>
              <a:rPr lang="en-US" dirty="0" smtClean="0"/>
              <a:t> is a member of domain </a:t>
            </a:r>
            <a:r>
              <a:rPr lang="en-US" i="1" dirty="0" err="1" smtClean="0"/>
              <a:t>d</a:t>
            </a:r>
            <a:r>
              <a:rPr lang="en-US" dirty="0" smtClean="0"/>
              <a:t>, as: (</a:t>
            </a:r>
            <a:r>
              <a:rPr lang="en-US" i="1" dirty="0" err="1" smtClean="0"/>
              <a:t>m</a:t>
            </a:r>
            <a:r>
              <a:rPr lang="en-US" dirty="0" smtClean="0"/>
              <a:t> – </a:t>
            </a:r>
            <a:r>
              <a:rPr lang="en-US" i="1" dirty="0" err="1" smtClean="0"/>
              <a:t>min</a:t>
            </a:r>
            <a:r>
              <a:rPr lang="en-US" i="1" baseline="-25000" dirty="0" err="1" smtClean="0"/>
              <a:t>m</a:t>
            </a:r>
            <a:r>
              <a:rPr lang="en-US" dirty="0" err="1" smtClean="0"/>
              <a:t>)/</a:t>
            </a:r>
            <a:r>
              <a:rPr lang="en-US" i="1" dirty="0" err="1" smtClean="0"/>
              <a:t>max</a:t>
            </a:r>
            <a:r>
              <a:rPr lang="en-US" i="1" baseline="-25000" dirty="0" err="1" smtClean="0"/>
              <a:t>d</a:t>
            </a:r>
            <a:endParaRPr lang="en-US" i="1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k</a:t>
            </a:r>
            <a:r>
              <a:rPr lang="en-US" dirty="0" smtClean="0"/>
              <a:t>-Means Clustering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-716455" y="3896478"/>
            <a:ext cx="495768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79244" y="6051367"/>
            <a:ext cx="775444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301045" y="2902583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080747" y="3145689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521343" y="2964278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301045" y="3327100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36587" y="3145689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631492" y="3508511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741641" y="3236394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190896" y="3508511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704943" y="3327100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301045" y="3952178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816289" y="3861472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036587" y="3599216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829248" y="2993289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521343" y="2721172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411194" y="3755289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925241" y="3726278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7370950" y="2782867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925241" y="2873572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7256885" y="3952178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631492" y="4121783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926438" y="2782867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260801" y="3635572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860449" y="4031077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190896" y="2539761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521343" y="3145689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7049546" y="3359783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7370950" y="3327100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6926438" y="4150794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145539" y="4303194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6521343" y="4332205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5750300" y="3573878"/>
            <a:ext cx="220298" cy="181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3100511" y="2964278"/>
            <a:ext cx="220298" cy="181411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3295162" y="2873572"/>
            <a:ext cx="220298" cy="181411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2880213" y="3236394"/>
            <a:ext cx="220298" cy="181411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3185013" y="3236394"/>
            <a:ext cx="220298" cy="181411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3405311" y="3145688"/>
            <a:ext cx="220298" cy="181411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3625609" y="2902583"/>
            <a:ext cx="220298" cy="181411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3405311" y="3483172"/>
            <a:ext cx="220298" cy="181411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3625609" y="3301761"/>
            <a:ext cx="220298" cy="181411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2990362" y="3454161"/>
            <a:ext cx="220298" cy="181411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3185013" y="3544867"/>
            <a:ext cx="220298" cy="181411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473209" y="4422910"/>
            <a:ext cx="220298" cy="181411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710111" y="4212488"/>
            <a:ext cx="220298" cy="181411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3252911" y="4698699"/>
            <a:ext cx="220298" cy="181411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3820260" y="4513615"/>
            <a:ext cx="220298" cy="181411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4014911" y="4393899"/>
            <a:ext cx="220298" cy="181411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4125060" y="4150794"/>
            <a:ext cx="220298" cy="181411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4235209" y="4422909"/>
            <a:ext cx="220298" cy="181411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4540009" y="4150794"/>
            <a:ext cx="220298" cy="181411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4472111" y="4422910"/>
            <a:ext cx="220298" cy="181411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4760307" y="4575310"/>
            <a:ext cx="220298" cy="181411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4997209" y="4517288"/>
            <a:ext cx="220298" cy="181411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3557711" y="4789404"/>
            <a:ext cx="220298" cy="181411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3778009" y="4727710"/>
            <a:ext cx="220298" cy="181411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4514362" y="4698699"/>
            <a:ext cx="220298" cy="181411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3778009" y="4970815"/>
            <a:ext cx="220298" cy="181411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3820260" y="5184910"/>
            <a:ext cx="220298" cy="181411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3515460" y="5061520"/>
            <a:ext cx="220298" cy="181411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4624511" y="4909121"/>
            <a:ext cx="220298" cy="181411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4912707" y="4789404"/>
            <a:ext cx="220298" cy="181411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3557711" y="5366321"/>
            <a:ext cx="220298" cy="181411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4-Point Star 72"/>
          <p:cNvSpPr/>
          <p:nvPr/>
        </p:nvSpPr>
        <p:spPr>
          <a:xfrm>
            <a:off x="3185013" y="2713830"/>
            <a:ext cx="414949" cy="460870"/>
          </a:xfrm>
          <a:prstGeom prst="star4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4-Point Star 73"/>
          <p:cNvSpPr/>
          <p:nvPr/>
        </p:nvSpPr>
        <p:spPr>
          <a:xfrm>
            <a:off x="7176299" y="3816983"/>
            <a:ext cx="414949" cy="460870"/>
          </a:xfrm>
          <a:prstGeom prst="star4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4-Point Star 74"/>
          <p:cNvSpPr/>
          <p:nvPr/>
        </p:nvSpPr>
        <p:spPr>
          <a:xfrm>
            <a:off x="3693507" y="4831085"/>
            <a:ext cx="414949" cy="460870"/>
          </a:xfrm>
          <a:prstGeom prst="star4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5537886" y="2392433"/>
            <a:ext cx="2297214" cy="2233558"/>
          </a:xfrm>
          <a:custGeom>
            <a:avLst/>
            <a:gdLst>
              <a:gd name="connsiteX0" fmla="*/ 1343197 w 2297214"/>
              <a:gd name="connsiteY0" fmla="*/ 69579 h 2233558"/>
              <a:gd name="connsiteX1" fmla="*/ 1174733 w 2297214"/>
              <a:gd name="connsiteY1" fmla="*/ 56621 h 2233558"/>
              <a:gd name="connsiteX2" fmla="*/ 1135857 w 2297214"/>
              <a:gd name="connsiteY2" fmla="*/ 43663 h 2233558"/>
              <a:gd name="connsiteX3" fmla="*/ 941476 w 2297214"/>
              <a:gd name="connsiteY3" fmla="*/ 30705 h 2233558"/>
              <a:gd name="connsiteX4" fmla="*/ 591591 w 2297214"/>
              <a:gd name="connsiteY4" fmla="*/ 43663 h 2233558"/>
              <a:gd name="connsiteX5" fmla="*/ 513838 w 2297214"/>
              <a:gd name="connsiteY5" fmla="*/ 69579 h 2233558"/>
              <a:gd name="connsiteX6" fmla="*/ 449045 w 2297214"/>
              <a:gd name="connsiteY6" fmla="*/ 134369 h 2233558"/>
              <a:gd name="connsiteX7" fmla="*/ 384251 w 2297214"/>
              <a:gd name="connsiteY7" fmla="*/ 199159 h 2233558"/>
              <a:gd name="connsiteX8" fmla="*/ 345375 w 2297214"/>
              <a:gd name="connsiteY8" fmla="*/ 225075 h 2233558"/>
              <a:gd name="connsiteX9" fmla="*/ 267623 w 2297214"/>
              <a:gd name="connsiteY9" fmla="*/ 328738 h 2233558"/>
              <a:gd name="connsiteX10" fmla="*/ 241705 w 2297214"/>
              <a:gd name="connsiteY10" fmla="*/ 354654 h 2233558"/>
              <a:gd name="connsiteX11" fmla="*/ 189870 w 2297214"/>
              <a:gd name="connsiteY11" fmla="*/ 639729 h 2233558"/>
              <a:gd name="connsiteX12" fmla="*/ 163953 w 2297214"/>
              <a:gd name="connsiteY12" fmla="*/ 678603 h 2233558"/>
              <a:gd name="connsiteX13" fmla="*/ 99159 w 2297214"/>
              <a:gd name="connsiteY13" fmla="*/ 730435 h 2233558"/>
              <a:gd name="connsiteX14" fmla="*/ 73242 w 2297214"/>
              <a:gd name="connsiteY14" fmla="*/ 821141 h 2233558"/>
              <a:gd name="connsiteX15" fmla="*/ 60283 w 2297214"/>
              <a:gd name="connsiteY15" fmla="*/ 860015 h 2233558"/>
              <a:gd name="connsiteX16" fmla="*/ 47324 w 2297214"/>
              <a:gd name="connsiteY16" fmla="*/ 911847 h 2233558"/>
              <a:gd name="connsiteX17" fmla="*/ 8448 w 2297214"/>
              <a:gd name="connsiteY17" fmla="*/ 1041426 h 2233558"/>
              <a:gd name="connsiteX18" fmla="*/ 21407 w 2297214"/>
              <a:gd name="connsiteY18" fmla="*/ 1391291 h 2233558"/>
              <a:gd name="connsiteX19" fmla="*/ 47324 w 2297214"/>
              <a:gd name="connsiteY19" fmla="*/ 1469039 h 2233558"/>
              <a:gd name="connsiteX20" fmla="*/ 60283 w 2297214"/>
              <a:gd name="connsiteY20" fmla="*/ 1520871 h 2233558"/>
              <a:gd name="connsiteX21" fmla="*/ 73242 w 2297214"/>
              <a:gd name="connsiteY21" fmla="*/ 1585661 h 2233558"/>
              <a:gd name="connsiteX22" fmla="*/ 112118 w 2297214"/>
              <a:gd name="connsiteY22" fmla="*/ 1624534 h 2233558"/>
              <a:gd name="connsiteX23" fmla="*/ 138035 w 2297214"/>
              <a:gd name="connsiteY23" fmla="*/ 1702282 h 2233558"/>
              <a:gd name="connsiteX24" fmla="*/ 163953 w 2297214"/>
              <a:gd name="connsiteY24" fmla="*/ 1805946 h 2233558"/>
              <a:gd name="connsiteX25" fmla="*/ 241705 w 2297214"/>
              <a:gd name="connsiteY25" fmla="*/ 1883694 h 2233558"/>
              <a:gd name="connsiteX26" fmla="*/ 293540 w 2297214"/>
              <a:gd name="connsiteY26" fmla="*/ 1961441 h 2233558"/>
              <a:gd name="connsiteX27" fmla="*/ 397210 w 2297214"/>
              <a:gd name="connsiteY27" fmla="*/ 2013273 h 2233558"/>
              <a:gd name="connsiteX28" fmla="*/ 436086 w 2297214"/>
              <a:gd name="connsiteY28" fmla="*/ 2052147 h 2233558"/>
              <a:gd name="connsiteX29" fmla="*/ 526797 w 2297214"/>
              <a:gd name="connsiteY29" fmla="*/ 2116937 h 2233558"/>
              <a:gd name="connsiteX30" fmla="*/ 552715 w 2297214"/>
              <a:gd name="connsiteY30" fmla="*/ 2155811 h 2233558"/>
              <a:gd name="connsiteX31" fmla="*/ 591591 w 2297214"/>
              <a:gd name="connsiteY31" fmla="*/ 2181727 h 2233558"/>
              <a:gd name="connsiteX32" fmla="*/ 734137 w 2297214"/>
              <a:gd name="connsiteY32" fmla="*/ 2220601 h 2233558"/>
              <a:gd name="connsiteX33" fmla="*/ 889641 w 2297214"/>
              <a:gd name="connsiteY33" fmla="*/ 2233558 h 2233558"/>
              <a:gd name="connsiteX34" fmla="*/ 1459825 w 2297214"/>
              <a:gd name="connsiteY34" fmla="*/ 2220601 h 2233558"/>
              <a:gd name="connsiteX35" fmla="*/ 1498701 w 2297214"/>
              <a:gd name="connsiteY35" fmla="*/ 2207643 h 2233558"/>
              <a:gd name="connsiteX36" fmla="*/ 1602371 w 2297214"/>
              <a:gd name="connsiteY36" fmla="*/ 2181727 h 2233558"/>
              <a:gd name="connsiteX37" fmla="*/ 1680124 w 2297214"/>
              <a:gd name="connsiteY37" fmla="*/ 2142853 h 2233558"/>
              <a:gd name="connsiteX38" fmla="*/ 1719000 w 2297214"/>
              <a:gd name="connsiteY38" fmla="*/ 2103979 h 2233558"/>
              <a:gd name="connsiteX39" fmla="*/ 1796752 w 2297214"/>
              <a:gd name="connsiteY39" fmla="*/ 2065105 h 2233558"/>
              <a:gd name="connsiteX40" fmla="*/ 1835628 w 2297214"/>
              <a:gd name="connsiteY40" fmla="*/ 2039189 h 2233558"/>
              <a:gd name="connsiteX41" fmla="*/ 1913381 w 2297214"/>
              <a:gd name="connsiteY41" fmla="*/ 2013273 h 2233558"/>
              <a:gd name="connsiteX42" fmla="*/ 1952257 w 2297214"/>
              <a:gd name="connsiteY42" fmla="*/ 2000315 h 2233558"/>
              <a:gd name="connsiteX43" fmla="*/ 2068885 w 2297214"/>
              <a:gd name="connsiteY43" fmla="*/ 1896652 h 2233558"/>
              <a:gd name="connsiteX44" fmla="*/ 2107761 w 2297214"/>
              <a:gd name="connsiteY44" fmla="*/ 1857778 h 2233558"/>
              <a:gd name="connsiteX45" fmla="*/ 2146638 w 2297214"/>
              <a:gd name="connsiteY45" fmla="*/ 1780030 h 2233558"/>
              <a:gd name="connsiteX46" fmla="*/ 2172555 w 2297214"/>
              <a:gd name="connsiteY46" fmla="*/ 1702282 h 2233558"/>
              <a:gd name="connsiteX47" fmla="*/ 2198473 w 2297214"/>
              <a:gd name="connsiteY47" fmla="*/ 1559745 h 2233558"/>
              <a:gd name="connsiteX48" fmla="*/ 2237349 w 2297214"/>
              <a:gd name="connsiteY48" fmla="*/ 1171006 h 2233558"/>
              <a:gd name="connsiteX49" fmla="*/ 2276225 w 2297214"/>
              <a:gd name="connsiteY49" fmla="*/ 1106216 h 2233558"/>
              <a:gd name="connsiteX50" fmla="*/ 2276225 w 2297214"/>
              <a:gd name="connsiteY50" fmla="*/ 743393 h 2233558"/>
              <a:gd name="connsiteX51" fmla="*/ 2263266 w 2297214"/>
              <a:gd name="connsiteY51" fmla="*/ 704519 h 2233558"/>
              <a:gd name="connsiteX52" fmla="*/ 2237349 w 2297214"/>
              <a:gd name="connsiteY52" fmla="*/ 510150 h 2233558"/>
              <a:gd name="connsiteX53" fmla="*/ 2224390 w 2297214"/>
              <a:gd name="connsiteY53" fmla="*/ 471276 h 2233558"/>
              <a:gd name="connsiteX54" fmla="*/ 2185514 w 2297214"/>
              <a:gd name="connsiteY54" fmla="*/ 432402 h 2233558"/>
              <a:gd name="connsiteX55" fmla="*/ 2172555 w 2297214"/>
              <a:gd name="connsiteY55" fmla="*/ 380570 h 2233558"/>
              <a:gd name="connsiteX56" fmla="*/ 2146638 w 2297214"/>
              <a:gd name="connsiteY56" fmla="*/ 341696 h 2233558"/>
              <a:gd name="connsiteX57" fmla="*/ 2133679 w 2297214"/>
              <a:gd name="connsiteY57" fmla="*/ 250991 h 2233558"/>
              <a:gd name="connsiteX58" fmla="*/ 2081844 w 2297214"/>
              <a:gd name="connsiteY58" fmla="*/ 238033 h 2233558"/>
              <a:gd name="connsiteX59" fmla="*/ 1965216 w 2297214"/>
              <a:gd name="connsiteY59" fmla="*/ 212117 h 2233558"/>
              <a:gd name="connsiteX60" fmla="*/ 1887463 w 2297214"/>
              <a:gd name="connsiteY60" fmla="*/ 186201 h 2233558"/>
              <a:gd name="connsiteX61" fmla="*/ 1848587 w 2297214"/>
              <a:gd name="connsiteY61" fmla="*/ 173243 h 2233558"/>
              <a:gd name="connsiteX62" fmla="*/ 1809711 w 2297214"/>
              <a:gd name="connsiteY62" fmla="*/ 147327 h 2233558"/>
              <a:gd name="connsiteX63" fmla="*/ 1783793 w 2297214"/>
              <a:gd name="connsiteY63" fmla="*/ 121411 h 2233558"/>
              <a:gd name="connsiteX64" fmla="*/ 1667165 w 2297214"/>
              <a:gd name="connsiteY64" fmla="*/ 82537 h 2233558"/>
              <a:gd name="connsiteX65" fmla="*/ 1641247 w 2297214"/>
              <a:gd name="connsiteY65" fmla="*/ 56621 h 2233558"/>
              <a:gd name="connsiteX66" fmla="*/ 1395032 w 2297214"/>
              <a:gd name="connsiteY66" fmla="*/ 43663 h 2233558"/>
              <a:gd name="connsiteX67" fmla="*/ 1343197 w 2297214"/>
              <a:gd name="connsiteY67" fmla="*/ 69579 h 223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97214" h="2233558">
                <a:moveTo>
                  <a:pt x="1343197" y="69579"/>
                </a:moveTo>
                <a:cubicBezTo>
                  <a:pt x="1306481" y="71739"/>
                  <a:pt x="1230619" y="63606"/>
                  <a:pt x="1174733" y="56621"/>
                </a:cubicBezTo>
                <a:cubicBezTo>
                  <a:pt x="1161179" y="54927"/>
                  <a:pt x="1149433" y="45171"/>
                  <a:pt x="1135857" y="43663"/>
                </a:cubicBezTo>
                <a:cubicBezTo>
                  <a:pt x="1071317" y="36492"/>
                  <a:pt x="1006270" y="35024"/>
                  <a:pt x="941476" y="30705"/>
                </a:cubicBezTo>
                <a:cubicBezTo>
                  <a:pt x="824848" y="35024"/>
                  <a:pt x="707820" y="33097"/>
                  <a:pt x="591591" y="43663"/>
                </a:cubicBezTo>
                <a:cubicBezTo>
                  <a:pt x="564384" y="46136"/>
                  <a:pt x="513838" y="69579"/>
                  <a:pt x="513838" y="69579"/>
                </a:cubicBezTo>
                <a:cubicBezTo>
                  <a:pt x="462005" y="147325"/>
                  <a:pt x="518156" y="73900"/>
                  <a:pt x="449045" y="134369"/>
                </a:cubicBezTo>
                <a:cubicBezTo>
                  <a:pt x="426058" y="154481"/>
                  <a:pt x="405849" y="177562"/>
                  <a:pt x="384251" y="199159"/>
                </a:cubicBezTo>
                <a:cubicBezTo>
                  <a:pt x="373238" y="210171"/>
                  <a:pt x="357537" y="215346"/>
                  <a:pt x="345375" y="225075"/>
                </a:cubicBezTo>
                <a:cubicBezTo>
                  <a:pt x="287892" y="271059"/>
                  <a:pt x="350555" y="245812"/>
                  <a:pt x="267623" y="328738"/>
                </a:cubicBezTo>
                <a:lnTo>
                  <a:pt x="241705" y="354654"/>
                </a:lnTo>
                <a:cubicBezTo>
                  <a:pt x="228341" y="461561"/>
                  <a:pt x="231561" y="545930"/>
                  <a:pt x="189870" y="639729"/>
                </a:cubicBezTo>
                <a:cubicBezTo>
                  <a:pt x="183545" y="653960"/>
                  <a:pt x="173682" y="666442"/>
                  <a:pt x="163953" y="678603"/>
                </a:cubicBezTo>
                <a:cubicBezTo>
                  <a:pt x="142851" y="704979"/>
                  <a:pt x="128023" y="711194"/>
                  <a:pt x="99159" y="730435"/>
                </a:cubicBezTo>
                <a:cubicBezTo>
                  <a:pt x="68088" y="823642"/>
                  <a:pt x="105785" y="707245"/>
                  <a:pt x="73242" y="821141"/>
                </a:cubicBezTo>
                <a:cubicBezTo>
                  <a:pt x="69489" y="834274"/>
                  <a:pt x="64036" y="846882"/>
                  <a:pt x="60283" y="860015"/>
                </a:cubicBezTo>
                <a:cubicBezTo>
                  <a:pt x="55390" y="877139"/>
                  <a:pt x="52442" y="894789"/>
                  <a:pt x="47324" y="911847"/>
                </a:cubicBezTo>
                <a:cubicBezTo>
                  <a:pt x="0" y="1069585"/>
                  <a:pt x="38317" y="921958"/>
                  <a:pt x="8448" y="1041426"/>
                </a:cubicBezTo>
                <a:cubicBezTo>
                  <a:pt x="12768" y="1158048"/>
                  <a:pt x="10841" y="1275069"/>
                  <a:pt x="21407" y="1391291"/>
                </a:cubicBezTo>
                <a:cubicBezTo>
                  <a:pt x="23880" y="1418497"/>
                  <a:pt x="40698" y="1442537"/>
                  <a:pt x="47324" y="1469039"/>
                </a:cubicBezTo>
                <a:cubicBezTo>
                  <a:pt x="51644" y="1486316"/>
                  <a:pt x="56419" y="1503486"/>
                  <a:pt x="60283" y="1520871"/>
                </a:cubicBezTo>
                <a:cubicBezTo>
                  <a:pt x="65061" y="1542371"/>
                  <a:pt x="63392" y="1565962"/>
                  <a:pt x="73242" y="1585661"/>
                </a:cubicBezTo>
                <a:cubicBezTo>
                  <a:pt x="81438" y="1602052"/>
                  <a:pt x="99159" y="1611576"/>
                  <a:pt x="112118" y="1624534"/>
                </a:cubicBezTo>
                <a:cubicBezTo>
                  <a:pt x="120757" y="1650450"/>
                  <a:pt x="131409" y="1675780"/>
                  <a:pt x="138035" y="1702282"/>
                </a:cubicBezTo>
                <a:cubicBezTo>
                  <a:pt x="146674" y="1736837"/>
                  <a:pt x="138766" y="1780761"/>
                  <a:pt x="163953" y="1805946"/>
                </a:cubicBezTo>
                <a:cubicBezTo>
                  <a:pt x="189870" y="1831862"/>
                  <a:pt x="221373" y="1853199"/>
                  <a:pt x="241705" y="1883694"/>
                </a:cubicBezTo>
                <a:cubicBezTo>
                  <a:pt x="258983" y="1909610"/>
                  <a:pt x="265681" y="1947512"/>
                  <a:pt x="293540" y="1961441"/>
                </a:cubicBezTo>
                <a:lnTo>
                  <a:pt x="397210" y="2013273"/>
                </a:lnTo>
                <a:cubicBezTo>
                  <a:pt x="410169" y="2026231"/>
                  <a:pt x="422172" y="2040221"/>
                  <a:pt x="436086" y="2052147"/>
                </a:cubicBezTo>
                <a:cubicBezTo>
                  <a:pt x="464214" y="2076255"/>
                  <a:pt x="496031" y="2096427"/>
                  <a:pt x="526797" y="2116937"/>
                </a:cubicBezTo>
                <a:cubicBezTo>
                  <a:pt x="535436" y="2129895"/>
                  <a:pt x="541702" y="2144799"/>
                  <a:pt x="552715" y="2155811"/>
                </a:cubicBezTo>
                <a:cubicBezTo>
                  <a:pt x="563728" y="2166823"/>
                  <a:pt x="577359" y="2175402"/>
                  <a:pt x="591591" y="2181727"/>
                </a:cubicBezTo>
                <a:cubicBezTo>
                  <a:pt x="628073" y="2197940"/>
                  <a:pt x="692674" y="2215724"/>
                  <a:pt x="734137" y="2220601"/>
                </a:cubicBezTo>
                <a:cubicBezTo>
                  <a:pt x="785795" y="2226678"/>
                  <a:pt x="837806" y="2229239"/>
                  <a:pt x="889641" y="2233558"/>
                </a:cubicBezTo>
                <a:lnTo>
                  <a:pt x="1459825" y="2220601"/>
                </a:lnTo>
                <a:cubicBezTo>
                  <a:pt x="1473472" y="2220020"/>
                  <a:pt x="1485523" y="2211237"/>
                  <a:pt x="1498701" y="2207643"/>
                </a:cubicBezTo>
                <a:cubicBezTo>
                  <a:pt x="1533066" y="2198271"/>
                  <a:pt x="1602371" y="2181727"/>
                  <a:pt x="1602371" y="2181727"/>
                </a:cubicBezTo>
                <a:cubicBezTo>
                  <a:pt x="1673651" y="2110452"/>
                  <a:pt x="1568668" y="2206539"/>
                  <a:pt x="1680124" y="2142853"/>
                </a:cubicBezTo>
                <a:cubicBezTo>
                  <a:pt x="1696036" y="2133761"/>
                  <a:pt x="1704921" y="2115711"/>
                  <a:pt x="1719000" y="2103979"/>
                </a:cubicBezTo>
                <a:cubicBezTo>
                  <a:pt x="1774706" y="2057560"/>
                  <a:pt x="1738308" y="2094325"/>
                  <a:pt x="1796752" y="2065105"/>
                </a:cubicBezTo>
                <a:cubicBezTo>
                  <a:pt x="1810682" y="2058140"/>
                  <a:pt x="1821396" y="2045514"/>
                  <a:pt x="1835628" y="2039189"/>
                </a:cubicBezTo>
                <a:cubicBezTo>
                  <a:pt x="1860593" y="2028094"/>
                  <a:pt x="1887463" y="2021912"/>
                  <a:pt x="1913381" y="2013273"/>
                </a:cubicBezTo>
                <a:cubicBezTo>
                  <a:pt x="1926340" y="2008954"/>
                  <a:pt x="1940891" y="2007892"/>
                  <a:pt x="1952257" y="2000315"/>
                </a:cubicBezTo>
                <a:cubicBezTo>
                  <a:pt x="2021629" y="1954069"/>
                  <a:pt x="1980121" y="1985410"/>
                  <a:pt x="2068885" y="1896652"/>
                </a:cubicBezTo>
                <a:lnTo>
                  <a:pt x="2107761" y="1857778"/>
                </a:lnTo>
                <a:cubicBezTo>
                  <a:pt x="2151754" y="1681820"/>
                  <a:pt x="2088870" y="1895560"/>
                  <a:pt x="2146638" y="1780030"/>
                </a:cubicBezTo>
                <a:cubicBezTo>
                  <a:pt x="2158856" y="1755596"/>
                  <a:pt x="2165929" y="1728784"/>
                  <a:pt x="2172555" y="1702282"/>
                </a:cubicBezTo>
                <a:cubicBezTo>
                  <a:pt x="2188409" y="1638870"/>
                  <a:pt x="2190735" y="1637125"/>
                  <a:pt x="2198473" y="1559745"/>
                </a:cubicBezTo>
                <a:cubicBezTo>
                  <a:pt x="2200266" y="1541812"/>
                  <a:pt x="2218486" y="1265319"/>
                  <a:pt x="2237349" y="1171006"/>
                </a:cubicBezTo>
                <a:cubicBezTo>
                  <a:pt x="2245760" y="1128951"/>
                  <a:pt x="2248171" y="1134268"/>
                  <a:pt x="2276225" y="1106216"/>
                </a:cubicBezTo>
                <a:cubicBezTo>
                  <a:pt x="2293799" y="930494"/>
                  <a:pt x="2297214" y="963761"/>
                  <a:pt x="2276225" y="743393"/>
                </a:cubicBezTo>
                <a:cubicBezTo>
                  <a:pt x="2274930" y="729796"/>
                  <a:pt x="2267586" y="717477"/>
                  <a:pt x="2263266" y="704519"/>
                </a:cubicBezTo>
                <a:cubicBezTo>
                  <a:pt x="2253077" y="592448"/>
                  <a:pt x="2260242" y="590273"/>
                  <a:pt x="2237349" y="510150"/>
                </a:cubicBezTo>
                <a:cubicBezTo>
                  <a:pt x="2233596" y="497017"/>
                  <a:pt x="2231967" y="482641"/>
                  <a:pt x="2224390" y="471276"/>
                </a:cubicBezTo>
                <a:cubicBezTo>
                  <a:pt x="2214224" y="456028"/>
                  <a:pt x="2198473" y="445360"/>
                  <a:pt x="2185514" y="432402"/>
                </a:cubicBezTo>
                <a:cubicBezTo>
                  <a:pt x="2181194" y="415125"/>
                  <a:pt x="2179571" y="396939"/>
                  <a:pt x="2172555" y="380570"/>
                </a:cubicBezTo>
                <a:cubicBezTo>
                  <a:pt x="2166420" y="366256"/>
                  <a:pt x="2151113" y="356613"/>
                  <a:pt x="2146638" y="341696"/>
                </a:cubicBezTo>
                <a:cubicBezTo>
                  <a:pt x="2137861" y="312442"/>
                  <a:pt x="2149867" y="276890"/>
                  <a:pt x="2133679" y="250991"/>
                </a:cubicBezTo>
                <a:cubicBezTo>
                  <a:pt x="2124239" y="235888"/>
                  <a:pt x="2099230" y="241896"/>
                  <a:pt x="2081844" y="238033"/>
                </a:cubicBezTo>
                <a:cubicBezTo>
                  <a:pt x="2034277" y="227463"/>
                  <a:pt x="2010368" y="225662"/>
                  <a:pt x="1965216" y="212117"/>
                </a:cubicBezTo>
                <a:cubicBezTo>
                  <a:pt x="1939049" y="204267"/>
                  <a:pt x="1913381" y="194840"/>
                  <a:pt x="1887463" y="186201"/>
                </a:cubicBezTo>
                <a:cubicBezTo>
                  <a:pt x="1874504" y="181882"/>
                  <a:pt x="1859953" y="180820"/>
                  <a:pt x="1848587" y="173243"/>
                </a:cubicBezTo>
                <a:cubicBezTo>
                  <a:pt x="1835628" y="164604"/>
                  <a:pt x="1821873" y="157056"/>
                  <a:pt x="1809711" y="147327"/>
                </a:cubicBezTo>
                <a:cubicBezTo>
                  <a:pt x="1800171" y="139695"/>
                  <a:pt x="1794915" y="126466"/>
                  <a:pt x="1783793" y="121411"/>
                </a:cubicBezTo>
                <a:cubicBezTo>
                  <a:pt x="1746487" y="104455"/>
                  <a:pt x="1667165" y="82537"/>
                  <a:pt x="1667165" y="82537"/>
                </a:cubicBezTo>
                <a:cubicBezTo>
                  <a:pt x="1658526" y="73898"/>
                  <a:pt x="1651413" y="63398"/>
                  <a:pt x="1641247" y="56621"/>
                </a:cubicBezTo>
                <a:cubicBezTo>
                  <a:pt x="1556310" y="0"/>
                  <a:pt x="1524713" y="35018"/>
                  <a:pt x="1395032" y="43663"/>
                </a:cubicBezTo>
                <a:cubicBezTo>
                  <a:pt x="1330625" y="59764"/>
                  <a:pt x="1379913" y="67419"/>
                  <a:pt x="1343197" y="69579"/>
                </a:cubicBezTo>
                <a:close/>
              </a:path>
            </a:pathLst>
          </a:custGeom>
          <a:noFill/>
          <a:ln w="635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3113423" y="4004009"/>
            <a:ext cx="2290253" cy="1671577"/>
          </a:xfrm>
          <a:custGeom>
            <a:avLst/>
            <a:gdLst>
              <a:gd name="connsiteX0" fmla="*/ 1616511 w 2290253"/>
              <a:gd name="connsiteY0" fmla="*/ 25916 h 1671577"/>
              <a:gd name="connsiteX1" fmla="*/ 670525 w 2290253"/>
              <a:gd name="connsiteY1" fmla="*/ 25916 h 1671577"/>
              <a:gd name="connsiteX2" fmla="*/ 631648 w 2290253"/>
              <a:gd name="connsiteY2" fmla="*/ 38874 h 1671577"/>
              <a:gd name="connsiteX3" fmla="*/ 592772 w 2290253"/>
              <a:gd name="connsiteY3" fmla="*/ 64790 h 1671577"/>
              <a:gd name="connsiteX4" fmla="*/ 553896 w 2290253"/>
              <a:gd name="connsiteY4" fmla="*/ 103664 h 1671577"/>
              <a:gd name="connsiteX5" fmla="*/ 515020 w 2290253"/>
              <a:gd name="connsiteY5" fmla="*/ 116622 h 1671577"/>
              <a:gd name="connsiteX6" fmla="*/ 476144 w 2290253"/>
              <a:gd name="connsiteY6" fmla="*/ 142538 h 1671577"/>
              <a:gd name="connsiteX7" fmla="*/ 463185 w 2290253"/>
              <a:gd name="connsiteY7" fmla="*/ 181412 h 1671577"/>
              <a:gd name="connsiteX8" fmla="*/ 411350 w 2290253"/>
              <a:gd name="connsiteY8" fmla="*/ 194370 h 1671577"/>
              <a:gd name="connsiteX9" fmla="*/ 333598 w 2290253"/>
              <a:gd name="connsiteY9" fmla="*/ 246202 h 1671577"/>
              <a:gd name="connsiteX10" fmla="*/ 281763 w 2290253"/>
              <a:gd name="connsiteY10" fmla="*/ 310991 h 1671577"/>
              <a:gd name="connsiteX11" fmla="*/ 268804 w 2290253"/>
              <a:gd name="connsiteY11" fmla="*/ 349865 h 1671577"/>
              <a:gd name="connsiteX12" fmla="*/ 191052 w 2290253"/>
              <a:gd name="connsiteY12" fmla="*/ 414655 h 1671577"/>
              <a:gd name="connsiteX13" fmla="*/ 165134 w 2290253"/>
              <a:gd name="connsiteY13" fmla="*/ 440571 h 1671577"/>
              <a:gd name="connsiteX14" fmla="*/ 113299 w 2290253"/>
              <a:gd name="connsiteY14" fmla="*/ 479445 h 1671577"/>
              <a:gd name="connsiteX15" fmla="*/ 87382 w 2290253"/>
              <a:gd name="connsiteY15" fmla="*/ 518319 h 1671577"/>
              <a:gd name="connsiteX16" fmla="*/ 61465 w 2290253"/>
              <a:gd name="connsiteY16" fmla="*/ 621982 h 1671577"/>
              <a:gd name="connsiteX17" fmla="*/ 35547 w 2290253"/>
              <a:gd name="connsiteY17" fmla="*/ 660856 h 1671577"/>
              <a:gd name="connsiteX18" fmla="*/ 22588 w 2290253"/>
              <a:gd name="connsiteY18" fmla="*/ 881142 h 1671577"/>
              <a:gd name="connsiteX19" fmla="*/ 22588 w 2290253"/>
              <a:gd name="connsiteY19" fmla="*/ 1114385 h 1671577"/>
              <a:gd name="connsiteX20" fmla="*/ 35547 w 2290253"/>
              <a:gd name="connsiteY20" fmla="*/ 1166217 h 1671577"/>
              <a:gd name="connsiteX21" fmla="*/ 74423 w 2290253"/>
              <a:gd name="connsiteY21" fmla="*/ 1179175 h 1671577"/>
              <a:gd name="connsiteX22" fmla="*/ 152176 w 2290253"/>
              <a:gd name="connsiteY22" fmla="*/ 1243965 h 1671577"/>
              <a:gd name="connsiteX23" fmla="*/ 178093 w 2290253"/>
              <a:gd name="connsiteY23" fmla="*/ 1282838 h 1671577"/>
              <a:gd name="connsiteX24" fmla="*/ 216969 w 2290253"/>
              <a:gd name="connsiteY24" fmla="*/ 1321712 h 1671577"/>
              <a:gd name="connsiteX25" fmla="*/ 229928 w 2290253"/>
              <a:gd name="connsiteY25" fmla="*/ 1386502 h 1671577"/>
              <a:gd name="connsiteX26" fmla="*/ 268804 w 2290253"/>
              <a:gd name="connsiteY26" fmla="*/ 1412418 h 1671577"/>
              <a:gd name="connsiteX27" fmla="*/ 294722 w 2290253"/>
              <a:gd name="connsiteY27" fmla="*/ 1451292 h 1671577"/>
              <a:gd name="connsiteX28" fmla="*/ 320639 w 2290253"/>
              <a:gd name="connsiteY28" fmla="*/ 1503124 h 1671577"/>
              <a:gd name="connsiteX29" fmla="*/ 372474 w 2290253"/>
              <a:gd name="connsiteY29" fmla="*/ 1567914 h 1671577"/>
              <a:gd name="connsiteX30" fmla="*/ 411350 w 2290253"/>
              <a:gd name="connsiteY30" fmla="*/ 1658619 h 1671577"/>
              <a:gd name="connsiteX31" fmla="*/ 450226 w 2290253"/>
              <a:gd name="connsiteY31" fmla="*/ 1671577 h 1671577"/>
              <a:gd name="connsiteX32" fmla="*/ 748277 w 2290253"/>
              <a:gd name="connsiteY32" fmla="*/ 1645661 h 1671577"/>
              <a:gd name="connsiteX33" fmla="*/ 826029 w 2290253"/>
              <a:gd name="connsiteY33" fmla="*/ 1606787 h 1671577"/>
              <a:gd name="connsiteX34" fmla="*/ 929699 w 2290253"/>
              <a:gd name="connsiteY34" fmla="*/ 1567914 h 1671577"/>
              <a:gd name="connsiteX35" fmla="*/ 955617 w 2290253"/>
              <a:gd name="connsiteY35" fmla="*/ 1541998 h 1671577"/>
              <a:gd name="connsiteX36" fmla="*/ 1149997 w 2290253"/>
              <a:gd name="connsiteY36" fmla="*/ 1503124 h 1671577"/>
              <a:gd name="connsiteX37" fmla="*/ 1201832 w 2290253"/>
              <a:gd name="connsiteY37" fmla="*/ 1477208 h 1671577"/>
              <a:gd name="connsiteX38" fmla="*/ 1344378 w 2290253"/>
              <a:gd name="connsiteY38" fmla="*/ 1451292 h 1671577"/>
              <a:gd name="connsiteX39" fmla="*/ 1383254 w 2290253"/>
              <a:gd name="connsiteY39" fmla="*/ 1425376 h 1671577"/>
              <a:gd name="connsiteX40" fmla="*/ 1435089 w 2290253"/>
              <a:gd name="connsiteY40" fmla="*/ 1412418 h 1671577"/>
              <a:gd name="connsiteX41" fmla="*/ 1473965 w 2290253"/>
              <a:gd name="connsiteY41" fmla="*/ 1399460 h 1671577"/>
              <a:gd name="connsiteX42" fmla="*/ 1499883 w 2290253"/>
              <a:gd name="connsiteY42" fmla="*/ 1373544 h 1671577"/>
              <a:gd name="connsiteX43" fmla="*/ 1603553 w 2290253"/>
              <a:gd name="connsiteY43" fmla="*/ 1334670 h 1671577"/>
              <a:gd name="connsiteX44" fmla="*/ 1681305 w 2290253"/>
              <a:gd name="connsiteY44" fmla="*/ 1308754 h 1671577"/>
              <a:gd name="connsiteX45" fmla="*/ 1733140 w 2290253"/>
              <a:gd name="connsiteY45" fmla="*/ 1269880 h 1671577"/>
              <a:gd name="connsiteX46" fmla="*/ 1823851 w 2290253"/>
              <a:gd name="connsiteY46" fmla="*/ 1256923 h 1671577"/>
              <a:gd name="connsiteX47" fmla="*/ 1901603 w 2290253"/>
              <a:gd name="connsiteY47" fmla="*/ 1243965 h 1671577"/>
              <a:gd name="connsiteX48" fmla="*/ 1979356 w 2290253"/>
              <a:gd name="connsiteY48" fmla="*/ 1179175 h 1671577"/>
              <a:gd name="connsiteX49" fmla="*/ 2044149 w 2290253"/>
              <a:gd name="connsiteY49" fmla="*/ 1101427 h 1671577"/>
              <a:gd name="connsiteX50" fmla="*/ 2095984 w 2290253"/>
              <a:gd name="connsiteY50" fmla="*/ 1010721 h 1671577"/>
              <a:gd name="connsiteX51" fmla="*/ 2147819 w 2290253"/>
              <a:gd name="connsiteY51" fmla="*/ 932974 h 1671577"/>
              <a:gd name="connsiteX52" fmla="*/ 2160778 w 2290253"/>
              <a:gd name="connsiteY52" fmla="*/ 894100 h 1671577"/>
              <a:gd name="connsiteX53" fmla="*/ 2199654 w 2290253"/>
              <a:gd name="connsiteY53" fmla="*/ 855226 h 1671577"/>
              <a:gd name="connsiteX54" fmla="*/ 2225572 w 2290253"/>
              <a:gd name="connsiteY54" fmla="*/ 816352 h 1671577"/>
              <a:gd name="connsiteX55" fmla="*/ 2238530 w 2290253"/>
              <a:gd name="connsiteY55" fmla="*/ 777478 h 1671577"/>
              <a:gd name="connsiteX56" fmla="*/ 2264448 w 2290253"/>
              <a:gd name="connsiteY56" fmla="*/ 751562 h 1671577"/>
              <a:gd name="connsiteX57" fmla="*/ 2199654 w 2290253"/>
              <a:gd name="connsiteY57" fmla="*/ 518319 h 1671577"/>
              <a:gd name="connsiteX58" fmla="*/ 2147819 w 2290253"/>
              <a:gd name="connsiteY58" fmla="*/ 440571 h 1671577"/>
              <a:gd name="connsiteX59" fmla="*/ 2121902 w 2290253"/>
              <a:gd name="connsiteY59" fmla="*/ 401697 h 1671577"/>
              <a:gd name="connsiteX60" fmla="*/ 2070067 w 2290253"/>
              <a:gd name="connsiteY60" fmla="*/ 336907 h 1671577"/>
              <a:gd name="connsiteX61" fmla="*/ 2044149 w 2290253"/>
              <a:gd name="connsiteY61" fmla="*/ 259160 h 1671577"/>
              <a:gd name="connsiteX62" fmla="*/ 1992314 w 2290253"/>
              <a:gd name="connsiteY62" fmla="*/ 246202 h 1671577"/>
              <a:gd name="connsiteX63" fmla="*/ 1940480 w 2290253"/>
              <a:gd name="connsiteY63" fmla="*/ 220286 h 1671577"/>
              <a:gd name="connsiteX64" fmla="*/ 1914562 w 2290253"/>
              <a:gd name="connsiteY64" fmla="*/ 194370 h 1671577"/>
              <a:gd name="connsiteX65" fmla="*/ 1823851 w 2290253"/>
              <a:gd name="connsiteY65" fmla="*/ 155496 h 1671577"/>
              <a:gd name="connsiteX66" fmla="*/ 1797934 w 2290253"/>
              <a:gd name="connsiteY66" fmla="*/ 103664 h 1671577"/>
              <a:gd name="connsiteX67" fmla="*/ 1720181 w 2290253"/>
              <a:gd name="connsiteY67" fmla="*/ 77748 h 1671577"/>
              <a:gd name="connsiteX68" fmla="*/ 1616511 w 2290253"/>
              <a:gd name="connsiteY68" fmla="*/ 0 h 1671577"/>
              <a:gd name="connsiteX69" fmla="*/ 1564677 w 2290253"/>
              <a:gd name="connsiteY69" fmla="*/ 12958 h 167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290253" h="1671577">
                <a:moveTo>
                  <a:pt x="1616511" y="25916"/>
                </a:moveTo>
                <a:cubicBezTo>
                  <a:pt x="1243476" y="18303"/>
                  <a:pt x="1013827" y="488"/>
                  <a:pt x="670525" y="25916"/>
                </a:cubicBezTo>
                <a:cubicBezTo>
                  <a:pt x="656902" y="26925"/>
                  <a:pt x="644607" y="34555"/>
                  <a:pt x="631648" y="38874"/>
                </a:cubicBezTo>
                <a:cubicBezTo>
                  <a:pt x="618689" y="47513"/>
                  <a:pt x="604737" y="54820"/>
                  <a:pt x="592772" y="64790"/>
                </a:cubicBezTo>
                <a:cubicBezTo>
                  <a:pt x="578693" y="76522"/>
                  <a:pt x="569144" y="93499"/>
                  <a:pt x="553896" y="103664"/>
                </a:cubicBezTo>
                <a:cubicBezTo>
                  <a:pt x="542530" y="111241"/>
                  <a:pt x="527238" y="110514"/>
                  <a:pt x="515020" y="116622"/>
                </a:cubicBezTo>
                <a:cubicBezTo>
                  <a:pt x="501090" y="123587"/>
                  <a:pt x="489103" y="133899"/>
                  <a:pt x="476144" y="142538"/>
                </a:cubicBezTo>
                <a:cubicBezTo>
                  <a:pt x="471824" y="155496"/>
                  <a:pt x="473851" y="172880"/>
                  <a:pt x="463185" y="181412"/>
                </a:cubicBezTo>
                <a:cubicBezTo>
                  <a:pt x="449277" y="192537"/>
                  <a:pt x="427280" y="186405"/>
                  <a:pt x="411350" y="194370"/>
                </a:cubicBezTo>
                <a:cubicBezTo>
                  <a:pt x="383490" y="208299"/>
                  <a:pt x="355624" y="224178"/>
                  <a:pt x="333598" y="246202"/>
                </a:cubicBezTo>
                <a:cubicBezTo>
                  <a:pt x="309492" y="270307"/>
                  <a:pt x="298110" y="278298"/>
                  <a:pt x="281763" y="310991"/>
                </a:cubicBezTo>
                <a:cubicBezTo>
                  <a:pt x="275654" y="323208"/>
                  <a:pt x="276381" y="338500"/>
                  <a:pt x="268804" y="349865"/>
                </a:cubicBezTo>
                <a:cubicBezTo>
                  <a:pt x="242419" y="389440"/>
                  <a:pt x="225201" y="387337"/>
                  <a:pt x="191052" y="414655"/>
                </a:cubicBezTo>
                <a:cubicBezTo>
                  <a:pt x="181512" y="422287"/>
                  <a:pt x="174520" y="432750"/>
                  <a:pt x="165134" y="440571"/>
                </a:cubicBezTo>
                <a:cubicBezTo>
                  <a:pt x="148542" y="454397"/>
                  <a:pt x="130577" y="466487"/>
                  <a:pt x="113299" y="479445"/>
                </a:cubicBezTo>
                <a:cubicBezTo>
                  <a:pt x="104660" y="492403"/>
                  <a:pt x="92704" y="503683"/>
                  <a:pt x="87382" y="518319"/>
                </a:cubicBezTo>
                <a:cubicBezTo>
                  <a:pt x="75209" y="551792"/>
                  <a:pt x="81223" y="592347"/>
                  <a:pt x="61465" y="621982"/>
                </a:cubicBezTo>
                <a:lnTo>
                  <a:pt x="35547" y="660856"/>
                </a:lnTo>
                <a:cubicBezTo>
                  <a:pt x="31227" y="734285"/>
                  <a:pt x="28022" y="807787"/>
                  <a:pt x="22588" y="881142"/>
                </a:cubicBezTo>
                <a:cubicBezTo>
                  <a:pt x="11458" y="1031394"/>
                  <a:pt x="0" y="978861"/>
                  <a:pt x="22588" y="1114385"/>
                </a:cubicBezTo>
                <a:cubicBezTo>
                  <a:pt x="25516" y="1131952"/>
                  <a:pt x="24421" y="1152311"/>
                  <a:pt x="35547" y="1166217"/>
                </a:cubicBezTo>
                <a:cubicBezTo>
                  <a:pt x="44080" y="1176883"/>
                  <a:pt x="61464" y="1174856"/>
                  <a:pt x="74423" y="1179175"/>
                </a:cubicBezTo>
                <a:cubicBezTo>
                  <a:pt x="137567" y="1273884"/>
                  <a:pt x="53528" y="1161764"/>
                  <a:pt x="152176" y="1243965"/>
                </a:cubicBezTo>
                <a:cubicBezTo>
                  <a:pt x="164140" y="1253935"/>
                  <a:pt x="168123" y="1270874"/>
                  <a:pt x="178093" y="1282838"/>
                </a:cubicBezTo>
                <a:cubicBezTo>
                  <a:pt x="189825" y="1296916"/>
                  <a:pt x="204010" y="1308754"/>
                  <a:pt x="216969" y="1321712"/>
                </a:cubicBezTo>
                <a:cubicBezTo>
                  <a:pt x="221289" y="1343309"/>
                  <a:pt x="219000" y="1367380"/>
                  <a:pt x="229928" y="1386502"/>
                </a:cubicBezTo>
                <a:cubicBezTo>
                  <a:pt x="237655" y="1400024"/>
                  <a:pt x="257791" y="1401406"/>
                  <a:pt x="268804" y="1412418"/>
                </a:cubicBezTo>
                <a:cubicBezTo>
                  <a:pt x="279817" y="1423430"/>
                  <a:pt x="286995" y="1437770"/>
                  <a:pt x="294722" y="1451292"/>
                </a:cubicBezTo>
                <a:cubicBezTo>
                  <a:pt x="304306" y="1468063"/>
                  <a:pt x="311055" y="1486352"/>
                  <a:pt x="320639" y="1503124"/>
                </a:cubicBezTo>
                <a:cubicBezTo>
                  <a:pt x="342436" y="1541267"/>
                  <a:pt x="344092" y="1539534"/>
                  <a:pt x="372474" y="1567914"/>
                </a:cubicBezTo>
                <a:cubicBezTo>
                  <a:pt x="380256" y="1599038"/>
                  <a:pt x="383385" y="1636248"/>
                  <a:pt x="411350" y="1658619"/>
                </a:cubicBezTo>
                <a:cubicBezTo>
                  <a:pt x="422017" y="1667152"/>
                  <a:pt x="437267" y="1667258"/>
                  <a:pt x="450226" y="1671577"/>
                </a:cubicBezTo>
                <a:cubicBezTo>
                  <a:pt x="549576" y="1662938"/>
                  <a:pt x="649209" y="1657091"/>
                  <a:pt x="748277" y="1645661"/>
                </a:cubicBezTo>
                <a:cubicBezTo>
                  <a:pt x="790621" y="1640775"/>
                  <a:pt x="788679" y="1625461"/>
                  <a:pt x="826029" y="1606787"/>
                </a:cubicBezTo>
                <a:cubicBezTo>
                  <a:pt x="857025" y="1591290"/>
                  <a:pt x="896049" y="1579129"/>
                  <a:pt x="929699" y="1567914"/>
                </a:cubicBezTo>
                <a:cubicBezTo>
                  <a:pt x="938338" y="1559275"/>
                  <a:pt x="944689" y="1547462"/>
                  <a:pt x="955617" y="1541998"/>
                </a:cubicBezTo>
                <a:cubicBezTo>
                  <a:pt x="1021252" y="1509182"/>
                  <a:pt x="1076697" y="1511268"/>
                  <a:pt x="1149997" y="1503124"/>
                </a:cubicBezTo>
                <a:cubicBezTo>
                  <a:pt x="1167275" y="1494485"/>
                  <a:pt x="1183744" y="1483990"/>
                  <a:pt x="1201832" y="1477208"/>
                </a:cubicBezTo>
                <a:cubicBezTo>
                  <a:pt x="1239432" y="1463109"/>
                  <a:pt x="1311267" y="1456022"/>
                  <a:pt x="1344378" y="1451292"/>
                </a:cubicBezTo>
                <a:cubicBezTo>
                  <a:pt x="1357337" y="1442653"/>
                  <a:pt x="1368939" y="1431511"/>
                  <a:pt x="1383254" y="1425376"/>
                </a:cubicBezTo>
                <a:cubicBezTo>
                  <a:pt x="1399624" y="1418361"/>
                  <a:pt x="1417964" y="1417311"/>
                  <a:pt x="1435089" y="1412418"/>
                </a:cubicBezTo>
                <a:cubicBezTo>
                  <a:pt x="1448223" y="1408666"/>
                  <a:pt x="1461006" y="1403779"/>
                  <a:pt x="1473965" y="1399460"/>
                </a:cubicBezTo>
                <a:cubicBezTo>
                  <a:pt x="1482604" y="1390821"/>
                  <a:pt x="1489717" y="1380321"/>
                  <a:pt x="1499883" y="1373544"/>
                </a:cubicBezTo>
                <a:cubicBezTo>
                  <a:pt x="1547285" y="1341945"/>
                  <a:pt x="1551751" y="1350210"/>
                  <a:pt x="1603553" y="1334670"/>
                </a:cubicBezTo>
                <a:cubicBezTo>
                  <a:pt x="1629720" y="1326820"/>
                  <a:pt x="1681305" y="1308754"/>
                  <a:pt x="1681305" y="1308754"/>
                </a:cubicBezTo>
                <a:cubicBezTo>
                  <a:pt x="1698583" y="1295796"/>
                  <a:pt x="1712843" y="1277260"/>
                  <a:pt x="1733140" y="1269880"/>
                </a:cubicBezTo>
                <a:cubicBezTo>
                  <a:pt x="1761845" y="1259443"/>
                  <a:pt x="1793662" y="1261567"/>
                  <a:pt x="1823851" y="1256923"/>
                </a:cubicBezTo>
                <a:cubicBezTo>
                  <a:pt x="1849820" y="1252928"/>
                  <a:pt x="1875686" y="1248284"/>
                  <a:pt x="1901603" y="1243965"/>
                </a:cubicBezTo>
                <a:cubicBezTo>
                  <a:pt x="1939829" y="1218483"/>
                  <a:pt x="1948175" y="1216590"/>
                  <a:pt x="1979356" y="1179175"/>
                </a:cubicBezTo>
                <a:cubicBezTo>
                  <a:pt x="2069563" y="1070931"/>
                  <a:pt x="1930571" y="1214999"/>
                  <a:pt x="2044149" y="1101427"/>
                </a:cubicBezTo>
                <a:cubicBezTo>
                  <a:pt x="2065742" y="1036653"/>
                  <a:pt x="2046060" y="1082037"/>
                  <a:pt x="2095984" y="1010721"/>
                </a:cubicBezTo>
                <a:cubicBezTo>
                  <a:pt x="2113847" y="985205"/>
                  <a:pt x="2137969" y="962523"/>
                  <a:pt x="2147819" y="932974"/>
                </a:cubicBezTo>
                <a:cubicBezTo>
                  <a:pt x="2152139" y="920016"/>
                  <a:pt x="2153201" y="905465"/>
                  <a:pt x="2160778" y="894100"/>
                </a:cubicBezTo>
                <a:cubicBezTo>
                  <a:pt x="2170944" y="878852"/>
                  <a:pt x="2187922" y="869304"/>
                  <a:pt x="2199654" y="855226"/>
                </a:cubicBezTo>
                <a:cubicBezTo>
                  <a:pt x="2209625" y="843262"/>
                  <a:pt x="2216933" y="829310"/>
                  <a:pt x="2225572" y="816352"/>
                </a:cubicBezTo>
                <a:cubicBezTo>
                  <a:pt x="2229891" y="803394"/>
                  <a:pt x="2231502" y="789190"/>
                  <a:pt x="2238530" y="777478"/>
                </a:cubicBezTo>
                <a:cubicBezTo>
                  <a:pt x="2244816" y="767002"/>
                  <a:pt x="2264448" y="763779"/>
                  <a:pt x="2264448" y="751562"/>
                </a:cubicBezTo>
                <a:cubicBezTo>
                  <a:pt x="2264448" y="547347"/>
                  <a:pt x="2290253" y="578715"/>
                  <a:pt x="2199654" y="518319"/>
                </a:cubicBezTo>
                <a:lnTo>
                  <a:pt x="2147819" y="440571"/>
                </a:lnTo>
                <a:cubicBezTo>
                  <a:pt x="2139180" y="427613"/>
                  <a:pt x="2132915" y="412709"/>
                  <a:pt x="2121902" y="401697"/>
                </a:cubicBezTo>
                <a:cubicBezTo>
                  <a:pt x="2100359" y="380156"/>
                  <a:pt x="2083146" y="366333"/>
                  <a:pt x="2070067" y="336907"/>
                </a:cubicBezTo>
                <a:cubicBezTo>
                  <a:pt x="2058972" y="311944"/>
                  <a:pt x="2070651" y="265785"/>
                  <a:pt x="2044149" y="259160"/>
                </a:cubicBezTo>
                <a:lnTo>
                  <a:pt x="1992314" y="246202"/>
                </a:lnTo>
                <a:cubicBezTo>
                  <a:pt x="1975036" y="237563"/>
                  <a:pt x="1956553" y="231001"/>
                  <a:pt x="1940480" y="220286"/>
                </a:cubicBezTo>
                <a:cubicBezTo>
                  <a:pt x="1930314" y="213509"/>
                  <a:pt x="1924728" y="201147"/>
                  <a:pt x="1914562" y="194370"/>
                </a:cubicBezTo>
                <a:cubicBezTo>
                  <a:pt x="1882535" y="173020"/>
                  <a:pt x="1858407" y="167014"/>
                  <a:pt x="1823851" y="155496"/>
                </a:cubicBezTo>
                <a:cubicBezTo>
                  <a:pt x="1815212" y="138219"/>
                  <a:pt x="1813388" y="115254"/>
                  <a:pt x="1797934" y="103664"/>
                </a:cubicBezTo>
                <a:cubicBezTo>
                  <a:pt x="1776078" y="87273"/>
                  <a:pt x="1742913" y="92902"/>
                  <a:pt x="1720181" y="77748"/>
                </a:cubicBezTo>
                <a:cubicBezTo>
                  <a:pt x="1632263" y="19139"/>
                  <a:pt x="1664455" y="47940"/>
                  <a:pt x="1616511" y="0"/>
                </a:cubicBezTo>
                <a:cubicBezTo>
                  <a:pt x="1573537" y="14324"/>
                  <a:pt x="1591295" y="12958"/>
                  <a:pt x="1564677" y="12958"/>
                </a:cubicBezTo>
              </a:path>
            </a:pathLst>
          </a:cu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2760208" y="2574257"/>
            <a:ext cx="1339743" cy="1235383"/>
          </a:xfrm>
          <a:custGeom>
            <a:avLst/>
            <a:gdLst>
              <a:gd name="connsiteX0" fmla="*/ 583143 w 1339743"/>
              <a:gd name="connsiteY0" fmla="*/ 4377 h 1235383"/>
              <a:gd name="connsiteX1" fmla="*/ 362845 w 1339743"/>
              <a:gd name="connsiteY1" fmla="*/ 30293 h 1235383"/>
              <a:gd name="connsiteX2" fmla="*/ 311010 w 1339743"/>
              <a:gd name="connsiteY2" fmla="*/ 56209 h 1235383"/>
              <a:gd name="connsiteX3" fmla="*/ 207340 w 1339743"/>
              <a:gd name="connsiteY3" fmla="*/ 146914 h 1235383"/>
              <a:gd name="connsiteX4" fmla="*/ 181422 w 1339743"/>
              <a:gd name="connsiteY4" fmla="*/ 172830 h 1235383"/>
              <a:gd name="connsiteX5" fmla="*/ 129588 w 1339743"/>
              <a:gd name="connsiteY5" fmla="*/ 341284 h 1235383"/>
              <a:gd name="connsiteX6" fmla="*/ 90711 w 1339743"/>
              <a:gd name="connsiteY6" fmla="*/ 419032 h 1235383"/>
              <a:gd name="connsiteX7" fmla="*/ 51835 w 1339743"/>
              <a:gd name="connsiteY7" fmla="*/ 444948 h 1235383"/>
              <a:gd name="connsiteX8" fmla="*/ 38876 w 1339743"/>
              <a:gd name="connsiteY8" fmla="*/ 509737 h 1235383"/>
              <a:gd name="connsiteX9" fmla="*/ 12959 w 1339743"/>
              <a:gd name="connsiteY9" fmla="*/ 587485 h 1235383"/>
              <a:gd name="connsiteX10" fmla="*/ 0 w 1339743"/>
              <a:gd name="connsiteY10" fmla="*/ 691149 h 1235383"/>
              <a:gd name="connsiteX11" fmla="*/ 25918 w 1339743"/>
              <a:gd name="connsiteY11" fmla="*/ 885518 h 1235383"/>
              <a:gd name="connsiteX12" fmla="*/ 51835 w 1339743"/>
              <a:gd name="connsiteY12" fmla="*/ 976224 h 1235383"/>
              <a:gd name="connsiteX13" fmla="*/ 103670 w 1339743"/>
              <a:gd name="connsiteY13" fmla="*/ 1041014 h 1235383"/>
              <a:gd name="connsiteX14" fmla="*/ 129588 w 1339743"/>
              <a:gd name="connsiteY14" fmla="*/ 1118761 h 1235383"/>
              <a:gd name="connsiteX15" fmla="*/ 142546 w 1339743"/>
              <a:gd name="connsiteY15" fmla="*/ 1157635 h 1235383"/>
              <a:gd name="connsiteX16" fmla="*/ 181422 w 1339743"/>
              <a:gd name="connsiteY16" fmla="*/ 1183551 h 1235383"/>
              <a:gd name="connsiteX17" fmla="*/ 207340 w 1339743"/>
              <a:gd name="connsiteY17" fmla="*/ 1209467 h 1235383"/>
              <a:gd name="connsiteX18" fmla="*/ 285092 w 1339743"/>
              <a:gd name="connsiteY18" fmla="*/ 1235383 h 1235383"/>
              <a:gd name="connsiteX19" fmla="*/ 855276 w 1339743"/>
              <a:gd name="connsiteY19" fmla="*/ 1222425 h 1235383"/>
              <a:gd name="connsiteX20" fmla="*/ 881194 w 1339743"/>
              <a:gd name="connsiteY20" fmla="*/ 1196509 h 1235383"/>
              <a:gd name="connsiteX21" fmla="*/ 920070 w 1339743"/>
              <a:gd name="connsiteY21" fmla="*/ 1183551 h 1235383"/>
              <a:gd name="connsiteX22" fmla="*/ 971905 w 1339743"/>
              <a:gd name="connsiteY22" fmla="*/ 1118761 h 1235383"/>
              <a:gd name="connsiteX23" fmla="*/ 1010781 w 1339743"/>
              <a:gd name="connsiteY23" fmla="*/ 1079888 h 1235383"/>
              <a:gd name="connsiteX24" fmla="*/ 1049657 w 1339743"/>
              <a:gd name="connsiteY24" fmla="*/ 1053972 h 1235383"/>
              <a:gd name="connsiteX25" fmla="*/ 1140368 w 1339743"/>
              <a:gd name="connsiteY25" fmla="*/ 989182 h 1235383"/>
              <a:gd name="connsiteX26" fmla="*/ 1166286 w 1339743"/>
              <a:gd name="connsiteY26" fmla="*/ 950308 h 1235383"/>
              <a:gd name="connsiteX27" fmla="*/ 1244038 w 1339743"/>
              <a:gd name="connsiteY27" fmla="*/ 898476 h 1235383"/>
              <a:gd name="connsiteX28" fmla="*/ 1269955 w 1339743"/>
              <a:gd name="connsiteY28" fmla="*/ 859602 h 1235383"/>
              <a:gd name="connsiteX29" fmla="*/ 1295873 w 1339743"/>
              <a:gd name="connsiteY29" fmla="*/ 833686 h 1235383"/>
              <a:gd name="connsiteX30" fmla="*/ 1308832 w 1339743"/>
              <a:gd name="connsiteY30" fmla="*/ 794812 h 1235383"/>
              <a:gd name="connsiteX31" fmla="*/ 1308832 w 1339743"/>
              <a:gd name="connsiteY31" fmla="*/ 457905 h 1235383"/>
              <a:gd name="connsiteX32" fmla="*/ 1269955 w 1339743"/>
              <a:gd name="connsiteY32" fmla="*/ 431990 h 1235383"/>
              <a:gd name="connsiteX33" fmla="*/ 1256997 w 1339743"/>
              <a:gd name="connsiteY33" fmla="*/ 380158 h 1235383"/>
              <a:gd name="connsiteX34" fmla="*/ 1192203 w 1339743"/>
              <a:gd name="connsiteY34" fmla="*/ 302410 h 1235383"/>
              <a:gd name="connsiteX35" fmla="*/ 1153327 w 1339743"/>
              <a:gd name="connsiteY35" fmla="*/ 276494 h 1235383"/>
              <a:gd name="connsiteX36" fmla="*/ 1075574 w 1339743"/>
              <a:gd name="connsiteY36" fmla="*/ 146914 h 1235383"/>
              <a:gd name="connsiteX37" fmla="*/ 971905 w 1339743"/>
              <a:gd name="connsiteY37" fmla="*/ 120999 h 1235383"/>
              <a:gd name="connsiteX38" fmla="*/ 907111 w 1339743"/>
              <a:gd name="connsiteY38" fmla="*/ 108041 h 1235383"/>
              <a:gd name="connsiteX39" fmla="*/ 868235 w 1339743"/>
              <a:gd name="connsiteY39" fmla="*/ 95083 h 1235383"/>
              <a:gd name="connsiteX40" fmla="*/ 764565 w 1339743"/>
              <a:gd name="connsiteY40" fmla="*/ 69167 h 1235383"/>
              <a:gd name="connsiteX41" fmla="*/ 712730 w 1339743"/>
              <a:gd name="connsiteY41" fmla="*/ 56209 h 1235383"/>
              <a:gd name="connsiteX42" fmla="*/ 673854 w 1339743"/>
              <a:gd name="connsiteY42" fmla="*/ 43251 h 1235383"/>
              <a:gd name="connsiteX43" fmla="*/ 673854 w 1339743"/>
              <a:gd name="connsiteY43" fmla="*/ 17335 h 123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39743" h="1235383">
                <a:moveTo>
                  <a:pt x="583143" y="4377"/>
                </a:moveTo>
                <a:cubicBezTo>
                  <a:pt x="502186" y="10159"/>
                  <a:pt x="433534" y="0"/>
                  <a:pt x="362845" y="30293"/>
                </a:cubicBezTo>
                <a:cubicBezTo>
                  <a:pt x="345089" y="37902"/>
                  <a:pt x="327783" y="46625"/>
                  <a:pt x="311010" y="56209"/>
                </a:cubicBezTo>
                <a:cubicBezTo>
                  <a:pt x="261008" y="84780"/>
                  <a:pt x="255127" y="99131"/>
                  <a:pt x="207340" y="146914"/>
                </a:cubicBezTo>
                <a:lnTo>
                  <a:pt x="181422" y="172830"/>
                </a:lnTo>
                <a:cubicBezTo>
                  <a:pt x="158526" y="264414"/>
                  <a:pt x="174095" y="207770"/>
                  <a:pt x="129588" y="341284"/>
                </a:cubicBezTo>
                <a:cubicBezTo>
                  <a:pt x="119048" y="372902"/>
                  <a:pt x="115832" y="393912"/>
                  <a:pt x="90711" y="419032"/>
                </a:cubicBezTo>
                <a:cubicBezTo>
                  <a:pt x="79698" y="430044"/>
                  <a:pt x="64794" y="436309"/>
                  <a:pt x="51835" y="444948"/>
                </a:cubicBezTo>
                <a:cubicBezTo>
                  <a:pt x="47515" y="466544"/>
                  <a:pt x="44671" y="488489"/>
                  <a:pt x="38876" y="509737"/>
                </a:cubicBezTo>
                <a:cubicBezTo>
                  <a:pt x="31688" y="536092"/>
                  <a:pt x="12959" y="587485"/>
                  <a:pt x="12959" y="587485"/>
                </a:cubicBezTo>
                <a:cubicBezTo>
                  <a:pt x="8639" y="622040"/>
                  <a:pt x="0" y="656325"/>
                  <a:pt x="0" y="691149"/>
                </a:cubicBezTo>
                <a:cubicBezTo>
                  <a:pt x="0" y="866931"/>
                  <a:pt x="212" y="795549"/>
                  <a:pt x="25918" y="885518"/>
                </a:cubicBezTo>
                <a:cubicBezTo>
                  <a:pt x="29000" y="896304"/>
                  <a:pt x="43359" y="962099"/>
                  <a:pt x="51835" y="976224"/>
                </a:cubicBezTo>
                <a:cubicBezTo>
                  <a:pt x="97997" y="1053155"/>
                  <a:pt x="59208" y="940982"/>
                  <a:pt x="103670" y="1041014"/>
                </a:cubicBezTo>
                <a:cubicBezTo>
                  <a:pt x="114765" y="1065977"/>
                  <a:pt x="120949" y="1092845"/>
                  <a:pt x="129588" y="1118761"/>
                </a:cubicBezTo>
                <a:cubicBezTo>
                  <a:pt x="133908" y="1131719"/>
                  <a:pt x="131181" y="1150059"/>
                  <a:pt x="142546" y="1157635"/>
                </a:cubicBezTo>
                <a:cubicBezTo>
                  <a:pt x="155505" y="1166274"/>
                  <a:pt x="169260" y="1173822"/>
                  <a:pt x="181422" y="1183551"/>
                </a:cubicBezTo>
                <a:cubicBezTo>
                  <a:pt x="190962" y="1191183"/>
                  <a:pt x="196412" y="1204003"/>
                  <a:pt x="207340" y="1209467"/>
                </a:cubicBezTo>
                <a:cubicBezTo>
                  <a:pt x="231775" y="1221684"/>
                  <a:pt x="285092" y="1235383"/>
                  <a:pt x="285092" y="1235383"/>
                </a:cubicBezTo>
                <a:cubicBezTo>
                  <a:pt x="475153" y="1231064"/>
                  <a:pt x="665569" y="1234797"/>
                  <a:pt x="855276" y="1222425"/>
                </a:cubicBezTo>
                <a:cubicBezTo>
                  <a:pt x="867467" y="1221630"/>
                  <a:pt x="870718" y="1202795"/>
                  <a:pt x="881194" y="1196509"/>
                </a:cubicBezTo>
                <a:cubicBezTo>
                  <a:pt x="892907" y="1189482"/>
                  <a:pt x="907111" y="1187870"/>
                  <a:pt x="920070" y="1183551"/>
                </a:cubicBezTo>
                <a:cubicBezTo>
                  <a:pt x="941342" y="1119735"/>
                  <a:pt x="917798" y="1163846"/>
                  <a:pt x="971905" y="1118761"/>
                </a:cubicBezTo>
                <a:cubicBezTo>
                  <a:pt x="985984" y="1107030"/>
                  <a:pt x="996702" y="1091619"/>
                  <a:pt x="1010781" y="1079888"/>
                </a:cubicBezTo>
                <a:cubicBezTo>
                  <a:pt x="1022746" y="1069918"/>
                  <a:pt x="1036984" y="1063024"/>
                  <a:pt x="1049657" y="1053972"/>
                </a:cubicBezTo>
                <a:cubicBezTo>
                  <a:pt x="1162172" y="973608"/>
                  <a:pt x="1048749" y="1050258"/>
                  <a:pt x="1140368" y="989182"/>
                </a:cubicBezTo>
                <a:cubicBezTo>
                  <a:pt x="1149007" y="976224"/>
                  <a:pt x="1154565" y="960563"/>
                  <a:pt x="1166286" y="950308"/>
                </a:cubicBezTo>
                <a:cubicBezTo>
                  <a:pt x="1189728" y="929797"/>
                  <a:pt x="1244038" y="898476"/>
                  <a:pt x="1244038" y="898476"/>
                </a:cubicBezTo>
                <a:cubicBezTo>
                  <a:pt x="1252677" y="885518"/>
                  <a:pt x="1260226" y="871763"/>
                  <a:pt x="1269955" y="859602"/>
                </a:cubicBezTo>
                <a:cubicBezTo>
                  <a:pt x="1277587" y="850062"/>
                  <a:pt x="1289587" y="844162"/>
                  <a:pt x="1295873" y="833686"/>
                </a:cubicBezTo>
                <a:cubicBezTo>
                  <a:pt x="1302901" y="821974"/>
                  <a:pt x="1304512" y="807770"/>
                  <a:pt x="1308832" y="794812"/>
                </a:cubicBezTo>
                <a:cubicBezTo>
                  <a:pt x="1327337" y="665279"/>
                  <a:pt x="1339743" y="620176"/>
                  <a:pt x="1308832" y="457905"/>
                </a:cubicBezTo>
                <a:cubicBezTo>
                  <a:pt x="1305918" y="442606"/>
                  <a:pt x="1282914" y="440628"/>
                  <a:pt x="1269955" y="431990"/>
                </a:cubicBezTo>
                <a:cubicBezTo>
                  <a:pt x="1265636" y="414713"/>
                  <a:pt x="1264013" y="396527"/>
                  <a:pt x="1256997" y="380158"/>
                </a:cubicBezTo>
                <a:cubicBezTo>
                  <a:pt x="1245671" y="353733"/>
                  <a:pt x="1212959" y="319705"/>
                  <a:pt x="1192203" y="302410"/>
                </a:cubicBezTo>
                <a:cubicBezTo>
                  <a:pt x="1180238" y="292440"/>
                  <a:pt x="1166286" y="285133"/>
                  <a:pt x="1153327" y="276494"/>
                </a:cubicBezTo>
                <a:cubicBezTo>
                  <a:pt x="1141188" y="252217"/>
                  <a:pt x="1093445" y="151381"/>
                  <a:pt x="1075574" y="146914"/>
                </a:cubicBezTo>
                <a:cubicBezTo>
                  <a:pt x="1041018" y="138276"/>
                  <a:pt x="1006833" y="127984"/>
                  <a:pt x="971905" y="120999"/>
                </a:cubicBezTo>
                <a:cubicBezTo>
                  <a:pt x="950307" y="116680"/>
                  <a:pt x="928479" y="113383"/>
                  <a:pt x="907111" y="108041"/>
                </a:cubicBezTo>
                <a:cubicBezTo>
                  <a:pt x="893859" y="104728"/>
                  <a:pt x="881413" y="98677"/>
                  <a:pt x="868235" y="95083"/>
                </a:cubicBezTo>
                <a:cubicBezTo>
                  <a:pt x="833870" y="85711"/>
                  <a:pt x="799122" y="77806"/>
                  <a:pt x="764565" y="69167"/>
                </a:cubicBezTo>
                <a:cubicBezTo>
                  <a:pt x="747287" y="64848"/>
                  <a:pt x="729626" y="61841"/>
                  <a:pt x="712730" y="56209"/>
                </a:cubicBezTo>
                <a:cubicBezTo>
                  <a:pt x="699771" y="51890"/>
                  <a:pt x="683513" y="52910"/>
                  <a:pt x="673854" y="43251"/>
                </a:cubicBezTo>
                <a:lnTo>
                  <a:pt x="673854" y="17335"/>
                </a:lnTo>
              </a:path>
            </a:pathLst>
          </a:custGeom>
          <a:ln w="635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7591248" y="554773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Metric X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913282" y="141763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Metric 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4187E-6 4.07596E-7 L -0.06923 -0.0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7683E-7 -4.77073E-6 L 0.04095 -0.041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2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225E-6 4.55303E-6 L -0.00138 0.060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7" grpId="0" animBg="1"/>
      <p:bldP spid="78" grpId="0" animBg="1"/>
      <p:bldP spid="8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Nuances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-1023794" y="3877040"/>
            <a:ext cx="49188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27409" y="5986577"/>
            <a:ext cx="7464225" cy="12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012848" y="2760046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65838" y="2844272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12848" y="3064846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75127" y="3149072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47260" y="3064846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3705" y="3317525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56549" y="3485978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47260" y="3317525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94270" y="3570204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31426" y="3233299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12283" y="3485977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31426" y="2896393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84416" y="2896393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75127" y="3401752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002994" y="3738657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84416" y="2675819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57115" y="2760046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730861" y="3064845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557115" y="3858951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19959" y="3570205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728682" y="3401752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375692" y="3064845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75692" y="3822883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740715" y="3401752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456549" y="3654430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637971" y="3654430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194270" y="3774725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740715" y="3674446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38537" y="2928499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738537" y="3165125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738537" y="2812166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014315" y="2928499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010670" y="3165125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19959" y="3401752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819393" y="3822883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365838" y="4063472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103559" y="4027404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912283" y="3895019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640150" y="3233299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557115" y="4063472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819393" y="4027404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000815" y="3738658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101381" y="3401752"/>
            <a:ext cx="181422" cy="168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10323" y="3096952"/>
            <a:ext cx="181422" cy="16845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91745" y="2928499"/>
            <a:ext cx="181422" cy="16845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591745" y="3149072"/>
            <a:ext cx="181422" cy="16845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591745" y="3317525"/>
            <a:ext cx="181422" cy="16845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838501" y="2896392"/>
            <a:ext cx="181422" cy="16845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929212" y="3096952"/>
            <a:ext cx="181422" cy="16845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019923" y="3333578"/>
            <a:ext cx="181422" cy="16845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773167" y="3401752"/>
            <a:ext cx="181422" cy="16845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7010670" y="5524912"/>
            <a:ext cx="1318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Idle Time</a:t>
            </a:r>
            <a:endParaRPr lang="en-US" sz="2400" dirty="0"/>
          </a:p>
        </p:txBody>
      </p:sp>
      <p:sp>
        <p:nvSpPr>
          <p:cNvPr id="60" name="Freeform 59"/>
          <p:cNvSpPr/>
          <p:nvPr/>
        </p:nvSpPr>
        <p:spPr>
          <a:xfrm>
            <a:off x="5494499" y="2552718"/>
            <a:ext cx="1904933" cy="1852988"/>
          </a:xfrm>
          <a:custGeom>
            <a:avLst/>
            <a:gdLst>
              <a:gd name="connsiteX0" fmla="*/ 103670 w 1904933"/>
              <a:gd name="connsiteY0" fmla="*/ 505360 h 1852988"/>
              <a:gd name="connsiteX1" fmla="*/ 168464 w 1904933"/>
              <a:gd name="connsiteY1" fmla="*/ 466487 h 1852988"/>
              <a:gd name="connsiteX2" fmla="*/ 181422 w 1904933"/>
              <a:gd name="connsiteY2" fmla="*/ 414655 h 1852988"/>
              <a:gd name="connsiteX3" fmla="*/ 220299 w 1904933"/>
              <a:gd name="connsiteY3" fmla="*/ 336907 h 1852988"/>
              <a:gd name="connsiteX4" fmla="*/ 259175 w 1904933"/>
              <a:gd name="connsiteY4" fmla="*/ 323949 h 1852988"/>
              <a:gd name="connsiteX5" fmla="*/ 323968 w 1904933"/>
              <a:gd name="connsiteY5" fmla="*/ 246201 h 1852988"/>
              <a:gd name="connsiteX6" fmla="*/ 349886 w 1904933"/>
              <a:gd name="connsiteY6" fmla="*/ 220285 h 1852988"/>
              <a:gd name="connsiteX7" fmla="*/ 375803 w 1904933"/>
              <a:gd name="connsiteY7" fmla="*/ 181411 h 1852988"/>
              <a:gd name="connsiteX8" fmla="*/ 414679 w 1904933"/>
              <a:gd name="connsiteY8" fmla="*/ 168453 h 1852988"/>
              <a:gd name="connsiteX9" fmla="*/ 492432 w 1904933"/>
              <a:gd name="connsiteY9" fmla="*/ 116622 h 1852988"/>
              <a:gd name="connsiteX10" fmla="*/ 531308 w 1904933"/>
              <a:gd name="connsiteY10" fmla="*/ 77748 h 1852988"/>
              <a:gd name="connsiteX11" fmla="*/ 609060 w 1904933"/>
              <a:gd name="connsiteY11" fmla="*/ 51832 h 1852988"/>
              <a:gd name="connsiteX12" fmla="*/ 699771 w 1904933"/>
              <a:gd name="connsiteY12" fmla="*/ 25916 h 1852988"/>
              <a:gd name="connsiteX13" fmla="*/ 971905 w 1904933"/>
              <a:gd name="connsiteY13" fmla="*/ 0 h 1852988"/>
              <a:gd name="connsiteX14" fmla="*/ 1205162 w 1904933"/>
              <a:gd name="connsiteY14" fmla="*/ 12958 h 1852988"/>
              <a:gd name="connsiteX15" fmla="*/ 1256996 w 1904933"/>
              <a:gd name="connsiteY15" fmla="*/ 38874 h 1852988"/>
              <a:gd name="connsiteX16" fmla="*/ 1295873 w 1904933"/>
              <a:gd name="connsiteY16" fmla="*/ 51832 h 1852988"/>
              <a:gd name="connsiteX17" fmla="*/ 1399542 w 1904933"/>
              <a:gd name="connsiteY17" fmla="*/ 77748 h 1852988"/>
              <a:gd name="connsiteX18" fmla="*/ 1451377 w 1904933"/>
              <a:gd name="connsiteY18" fmla="*/ 103664 h 1852988"/>
              <a:gd name="connsiteX19" fmla="*/ 1529130 w 1904933"/>
              <a:gd name="connsiteY19" fmla="*/ 129580 h 1852988"/>
              <a:gd name="connsiteX20" fmla="*/ 1619841 w 1904933"/>
              <a:gd name="connsiteY20" fmla="*/ 181411 h 1852988"/>
              <a:gd name="connsiteX21" fmla="*/ 1710552 w 1904933"/>
              <a:gd name="connsiteY21" fmla="*/ 233243 h 1852988"/>
              <a:gd name="connsiteX22" fmla="*/ 1762387 w 1904933"/>
              <a:gd name="connsiteY22" fmla="*/ 298033 h 1852988"/>
              <a:gd name="connsiteX23" fmla="*/ 1775345 w 1904933"/>
              <a:gd name="connsiteY23" fmla="*/ 336907 h 1852988"/>
              <a:gd name="connsiteX24" fmla="*/ 1801263 w 1904933"/>
              <a:gd name="connsiteY24" fmla="*/ 362823 h 1852988"/>
              <a:gd name="connsiteX25" fmla="*/ 1827180 w 1904933"/>
              <a:gd name="connsiteY25" fmla="*/ 401697 h 1852988"/>
              <a:gd name="connsiteX26" fmla="*/ 1853098 w 1904933"/>
              <a:gd name="connsiteY26" fmla="*/ 518318 h 1852988"/>
              <a:gd name="connsiteX27" fmla="*/ 1866057 w 1904933"/>
              <a:gd name="connsiteY27" fmla="*/ 583108 h 1852988"/>
              <a:gd name="connsiteX28" fmla="*/ 1879015 w 1904933"/>
              <a:gd name="connsiteY28" fmla="*/ 725646 h 1852988"/>
              <a:gd name="connsiteX29" fmla="*/ 1904933 w 1904933"/>
              <a:gd name="connsiteY29" fmla="*/ 855225 h 1852988"/>
              <a:gd name="connsiteX30" fmla="*/ 1891974 w 1904933"/>
              <a:gd name="connsiteY30" fmla="*/ 1192132 h 1852988"/>
              <a:gd name="connsiteX31" fmla="*/ 1879015 w 1904933"/>
              <a:gd name="connsiteY31" fmla="*/ 1269880 h 1852988"/>
              <a:gd name="connsiteX32" fmla="*/ 1827180 w 1904933"/>
              <a:gd name="connsiteY32" fmla="*/ 1334670 h 1852988"/>
              <a:gd name="connsiteX33" fmla="*/ 1814222 w 1904933"/>
              <a:gd name="connsiteY33" fmla="*/ 1373544 h 1852988"/>
              <a:gd name="connsiteX34" fmla="*/ 1736469 w 1904933"/>
              <a:gd name="connsiteY34" fmla="*/ 1477207 h 1852988"/>
              <a:gd name="connsiteX35" fmla="*/ 1697593 w 1904933"/>
              <a:gd name="connsiteY35" fmla="*/ 1606787 h 1852988"/>
              <a:gd name="connsiteX36" fmla="*/ 1619841 w 1904933"/>
              <a:gd name="connsiteY36" fmla="*/ 1645661 h 1852988"/>
              <a:gd name="connsiteX37" fmla="*/ 1593923 w 1904933"/>
              <a:gd name="connsiteY37" fmla="*/ 1671577 h 1852988"/>
              <a:gd name="connsiteX38" fmla="*/ 1555047 w 1904933"/>
              <a:gd name="connsiteY38" fmla="*/ 1684535 h 1852988"/>
              <a:gd name="connsiteX39" fmla="*/ 1464336 w 1904933"/>
              <a:gd name="connsiteY39" fmla="*/ 1749325 h 1852988"/>
              <a:gd name="connsiteX40" fmla="*/ 1425460 w 1904933"/>
              <a:gd name="connsiteY40" fmla="*/ 1775240 h 1852988"/>
              <a:gd name="connsiteX41" fmla="*/ 1347708 w 1904933"/>
              <a:gd name="connsiteY41" fmla="*/ 1801156 h 1852988"/>
              <a:gd name="connsiteX42" fmla="*/ 1308831 w 1904933"/>
              <a:gd name="connsiteY42" fmla="*/ 1827072 h 1852988"/>
              <a:gd name="connsiteX43" fmla="*/ 1192203 w 1904933"/>
              <a:gd name="connsiteY43" fmla="*/ 1852988 h 1852988"/>
              <a:gd name="connsiteX44" fmla="*/ 971905 w 1904933"/>
              <a:gd name="connsiteY44" fmla="*/ 1840030 h 1852988"/>
              <a:gd name="connsiteX45" fmla="*/ 803441 w 1904933"/>
              <a:gd name="connsiteY45" fmla="*/ 1801156 h 1852988"/>
              <a:gd name="connsiteX46" fmla="*/ 751606 w 1904933"/>
              <a:gd name="connsiteY46" fmla="*/ 1788198 h 1852988"/>
              <a:gd name="connsiteX47" fmla="*/ 686813 w 1904933"/>
              <a:gd name="connsiteY47" fmla="*/ 1762282 h 1852988"/>
              <a:gd name="connsiteX48" fmla="*/ 583143 w 1904933"/>
              <a:gd name="connsiteY48" fmla="*/ 1736367 h 1852988"/>
              <a:gd name="connsiteX49" fmla="*/ 544267 w 1904933"/>
              <a:gd name="connsiteY49" fmla="*/ 1723409 h 1852988"/>
              <a:gd name="connsiteX50" fmla="*/ 518349 w 1904933"/>
              <a:gd name="connsiteY50" fmla="*/ 1684535 h 1852988"/>
              <a:gd name="connsiteX51" fmla="*/ 440597 w 1904933"/>
              <a:gd name="connsiteY51" fmla="*/ 1645661 h 1852988"/>
              <a:gd name="connsiteX52" fmla="*/ 414679 w 1904933"/>
              <a:gd name="connsiteY52" fmla="*/ 1619745 h 1852988"/>
              <a:gd name="connsiteX53" fmla="*/ 336927 w 1904933"/>
              <a:gd name="connsiteY53" fmla="*/ 1567913 h 1852988"/>
              <a:gd name="connsiteX54" fmla="*/ 323968 w 1904933"/>
              <a:gd name="connsiteY54" fmla="*/ 1529039 h 1852988"/>
              <a:gd name="connsiteX55" fmla="*/ 272133 w 1904933"/>
              <a:gd name="connsiteY55" fmla="*/ 1464249 h 1852988"/>
              <a:gd name="connsiteX56" fmla="*/ 181422 w 1904933"/>
              <a:gd name="connsiteY56" fmla="*/ 1412418 h 1852988"/>
              <a:gd name="connsiteX57" fmla="*/ 142546 w 1904933"/>
              <a:gd name="connsiteY57" fmla="*/ 1399460 h 1852988"/>
              <a:gd name="connsiteX58" fmla="*/ 90711 w 1904933"/>
              <a:gd name="connsiteY58" fmla="*/ 1334670 h 1852988"/>
              <a:gd name="connsiteX59" fmla="*/ 77753 w 1904933"/>
              <a:gd name="connsiteY59" fmla="*/ 1295796 h 1852988"/>
              <a:gd name="connsiteX60" fmla="*/ 51835 w 1904933"/>
              <a:gd name="connsiteY60" fmla="*/ 1269880 h 1852988"/>
              <a:gd name="connsiteX61" fmla="*/ 38876 w 1904933"/>
              <a:gd name="connsiteY61" fmla="*/ 1218048 h 1852988"/>
              <a:gd name="connsiteX62" fmla="*/ 12959 w 1904933"/>
              <a:gd name="connsiteY62" fmla="*/ 1140300 h 1852988"/>
              <a:gd name="connsiteX63" fmla="*/ 0 w 1904933"/>
              <a:gd name="connsiteY63" fmla="*/ 907057 h 1852988"/>
              <a:gd name="connsiteX64" fmla="*/ 12959 w 1904933"/>
              <a:gd name="connsiteY64" fmla="*/ 686772 h 1852988"/>
              <a:gd name="connsiteX65" fmla="*/ 25918 w 1904933"/>
              <a:gd name="connsiteY65" fmla="*/ 647898 h 1852988"/>
              <a:gd name="connsiteX66" fmla="*/ 64794 w 1904933"/>
              <a:gd name="connsiteY66" fmla="*/ 621982 h 1852988"/>
              <a:gd name="connsiteX67" fmla="*/ 142546 w 1904933"/>
              <a:gd name="connsiteY67" fmla="*/ 583108 h 1852988"/>
              <a:gd name="connsiteX68" fmla="*/ 155505 w 1904933"/>
              <a:gd name="connsiteY68" fmla="*/ 505360 h 185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904933" h="1852988">
                <a:moveTo>
                  <a:pt x="103670" y="505360"/>
                </a:moveTo>
                <a:cubicBezTo>
                  <a:pt x="130268" y="496494"/>
                  <a:pt x="154234" y="494945"/>
                  <a:pt x="168464" y="466487"/>
                </a:cubicBezTo>
                <a:cubicBezTo>
                  <a:pt x="176429" y="450558"/>
                  <a:pt x="176529" y="431779"/>
                  <a:pt x="181422" y="414655"/>
                </a:cubicBezTo>
                <a:cubicBezTo>
                  <a:pt x="188378" y="390310"/>
                  <a:pt x="199264" y="353734"/>
                  <a:pt x="220299" y="336907"/>
                </a:cubicBezTo>
                <a:cubicBezTo>
                  <a:pt x="230966" y="328374"/>
                  <a:pt x="246216" y="328268"/>
                  <a:pt x="259175" y="323949"/>
                </a:cubicBezTo>
                <a:cubicBezTo>
                  <a:pt x="351529" y="231600"/>
                  <a:pt x="251798" y="336409"/>
                  <a:pt x="323968" y="246201"/>
                </a:cubicBezTo>
                <a:cubicBezTo>
                  <a:pt x="331600" y="236661"/>
                  <a:pt x="342254" y="229825"/>
                  <a:pt x="349886" y="220285"/>
                </a:cubicBezTo>
                <a:cubicBezTo>
                  <a:pt x="359615" y="208124"/>
                  <a:pt x="363642" y="191140"/>
                  <a:pt x="375803" y="181411"/>
                </a:cubicBezTo>
                <a:cubicBezTo>
                  <a:pt x="386470" y="172878"/>
                  <a:pt x="401720" y="172772"/>
                  <a:pt x="414679" y="168453"/>
                </a:cubicBezTo>
                <a:cubicBezTo>
                  <a:pt x="484034" y="99106"/>
                  <a:pt x="382587" y="195078"/>
                  <a:pt x="492432" y="116622"/>
                </a:cubicBezTo>
                <a:cubicBezTo>
                  <a:pt x="507345" y="105971"/>
                  <a:pt x="515288" y="86647"/>
                  <a:pt x="531308" y="77748"/>
                </a:cubicBezTo>
                <a:cubicBezTo>
                  <a:pt x="555190" y="64481"/>
                  <a:pt x="583143" y="60471"/>
                  <a:pt x="609060" y="51832"/>
                </a:cubicBezTo>
                <a:cubicBezTo>
                  <a:pt x="634413" y="43381"/>
                  <a:pt x="674346" y="28967"/>
                  <a:pt x="699771" y="25916"/>
                </a:cubicBezTo>
                <a:cubicBezTo>
                  <a:pt x="790244" y="15060"/>
                  <a:pt x="971905" y="0"/>
                  <a:pt x="971905" y="0"/>
                </a:cubicBezTo>
                <a:cubicBezTo>
                  <a:pt x="1049657" y="4319"/>
                  <a:pt x="1128004" y="2437"/>
                  <a:pt x="1205162" y="12958"/>
                </a:cubicBezTo>
                <a:cubicBezTo>
                  <a:pt x="1224302" y="15568"/>
                  <a:pt x="1239241" y="31265"/>
                  <a:pt x="1256996" y="38874"/>
                </a:cubicBezTo>
                <a:cubicBezTo>
                  <a:pt x="1269552" y="44255"/>
                  <a:pt x="1282694" y="48238"/>
                  <a:pt x="1295873" y="51832"/>
                </a:cubicBezTo>
                <a:cubicBezTo>
                  <a:pt x="1330238" y="61204"/>
                  <a:pt x="1367682" y="61819"/>
                  <a:pt x="1399542" y="77748"/>
                </a:cubicBezTo>
                <a:cubicBezTo>
                  <a:pt x="1416820" y="86387"/>
                  <a:pt x="1433441" y="96490"/>
                  <a:pt x="1451377" y="103664"/>
                </a:cubicBezTo>
                <a:cubicBezTo>
                  <a:pt x="1476743" y="113810"/>
                  <a:pt x="1504694" y="117363"/>
                  <a:pt x="1529130" y="129580"/>
                </a:cubicBezTo>
                <a:cubicBezTo>
                  <a:pt x="1685773" y="207897"/>
                  <a:pt x="1491625" y="108150"/>
                  <a:pt x="1619841" y="181411"/>
                </a:cubicBezTo>
                <a:cubicBezTo>
                  <a:pt x="1734916" y="247163"/>
                  <a:pt x="1615848" y="170110"/>
                  <a:pt x="1710552" y="233243"/>
                </a:cubicBezTo>
                <a:cubicBezTo>
                  <a:pt x="1743125" y="330955"/>
                  <a:pt x="1695397" y="214299"/>
                  <a:pt x="1762387" y="298033"/>
                </a:cubicBezTo>
                <a:cubicBezTo>
                  <a:pt x="1770920" y="308699"/>
                  <a:pt x="1768317" y="325195"/>
                  <a:pt x="1775345" y="336907"/>
                </a:cubicBezTo>
                <a:cubicBezTo>
                  <a:pt x="1781631" y="347383"/>
                  <a:pt x="1793631" y="353283"/>
                  <a:pt x="1801263" y="362823"/>
                </a:cubicBezTo>
                <a:cubicBezTo>
                  <a:pt x="1810992" y="374984"/>
                  <a:pt x="1820215" y="387768"/>
                  <a:pt x="1827180" y="401697"/>
                </a:cubicBezTo>
                <a:cubicBezTo>
                  <a:pt x="1843501" y="434337"/>
                  <a:pt x="1847409" y="487032"/>
                  <a:pt x="1853098" y="518318"/>
                </a:cubicBezTo>
                <a:cubicBezTo>
                  <a:pt x="1857038" y="539987"/>
                  <a:pt x="1861737" y="561511"/>
                  <a:pt x="1866057" y="583108"/>
                </a:cubicBezTo>
                <a:cubicBezTo>
                  <a:pt x="1870376" y="630621"/>
                  <a:pt x="1872268" y="678417"/>
                  <a:pt x="1879015" y="725646"/>
                </a:cubicBezTo>
                <a:cubicBezTo>
                  <a:pt x="1885245" y="769252"/>
                  <a:pt x="1904933" y="855225"/>
                  <a:pt x="1904933" y="855225"/>
                </a:cubicBezTo>
                <a:cubicBezTo>
                  <a:pt x="1900613" y="967527"/>
                  <a:pt x="1898985" y="1079966"/>
                  <a:pt x="1891974" y="1192132"/>
                </a:cubicBezTo>
                <a:cubicBezTo>
                  <a:pt x="1890335" y="1218354"/>
                  <a:pt x="1887324" y="1244955"/>
                  <a:pt x="1879015" y="1269880"/>
                </a:cubicBezTo>
                <a:cubicBezTo>
                  <a:pt x="1870841" y="1294401"/>
                  <a:pt x="1844875" y="1316976"/>
                  <a:pt x="1827180" y="1334670"/>
                </a:cubicBezTo>
                <a:cubicBezTo>
                  <a:pt x="1822861" y="1347628"/>
                  <a:pt x="1820856" y="1361604"/>
                  <a:pt x="1814222" y="1373544"/>
                </a:cubicBezTo>
                <a:cubicBezTo>
                  <a:pt x="1777590" y="1439477"/>
                  <a:pt x="1775791" y="1437888"/>
                  <a:pt x="1736469" y="1477207"/>
                </a:cubicBezTo>
                <a:cubicBezTo>
                  <a:pt x="1731843" y="1495712"/>
                  <a:pt x="1706200" y="1603918"/>
                  <a:pt x="1697593" y="1606787"/>
                </a:cubicBezTo>
                <a:cubicBezTo>
                  <a:pt x="1656532" y="1620473"/>
                  <a:pt x="1655729" y="1616953"/>
                  <a:pt x="1619841" y="1645661"/>
                </a:cubicBezTo>
                <a:cubicBezTo>
                  <a:pt x="1610301" y="1653293"/>
                  <a:pt x="1604399" y="1665291"/>
                  <a:pt x="1593923" y="1671577"/>
                </a:cubicBezTo>
                <a:cubicBezTo>
                  <a:pt x="1582210" y="1678604"/>
                  <a:pt x="1568006" y="1680216"/>
                  <a:pt x="1555047" y="1684535"/>
                </a:cubicBezTo>
                <a:cubicBezTo>
                  <a:pt x="1491726" y="1747853"/>
                  <a:pt x="1543931" y="1703845"/>
                  <a:pt x="1464336" y="1749325"/>
                </a:cubicBezTo>
                <a:cubicBezTo>
                  <a:pt x="1450814" y="1757051"/>
                  <a:pt x="1439692" y="1768915"/>
                  <a:pt x="1425460" y="1775240"/>
                </a:cubicBezTo>
                <a:cubicBezTo>
                  <a:pt x="1400495" y="1786335"/>
                  <a:pt x="1370439" y="1786003"/>
                  <a:pt x="1347708" y="1801156"/>
                </a:cubicBezTo>
                <a:cubicBezTo>
                  <a:pt x="1334749" y="1809795"/>
                  <a:pt x="1322761" y="1820107"/>
                  <a:pt x="1308831" y="1827072"/>
                </a:cubicBezTo>
                <a:cubicBezTo>
                  <a:pt x="1276929" y="1843022"/>
                  <a:pt x="1222066" y="1848011"/>
                  <a:pt x="1192203" y="1852988"/>
                </a:cubicBezTo>
                <a:cubicBezTo>
                  <a:pt x="1118770" y="1848669"/>
                  <a:pt x="1045015" y="1848153"/>
                  <a:pt x="971905" y="1840030"/>
                </a:cubicBezTo>
                <a:cubicBezTo>
                  <a:pt x="830762" y="1824348"/>
                  <a:pt x="883538" y="1824040"/>
                  <a:pt x="803441" y="1801156"/>
                </a:cubicBezTo>
                <a:cubicBezTo>
                  <a:pt x="786316" y="1796263"/>
                  <a:pt x="768502" y="1793830"/>
                  <a:pt x="751606" y="1788198"/>
                </a:cubicBezTo>
                <a:cubicBezTo>
                  <a:pt x="729538" y="1780842"/>
                  <a:pt x="709046" y="1769122"/>
                  <a:pt x="686813" y="1762282"/>
                </a:cubicBezTo>
                <a:cubicBezTo>
                  <a:pt x="652768" y="1751807"/>
                  <a:pt x="616935" y="1747631"/>
                  <a:pt x="583143" y="1736367"/>
                </a:cubicBezTo>
                <a:lnTo>
                  <a:pt x="544267" y="1723409"/>
                </a:lnTo>
                <a:cubicBezTo>
                  <a:pt x="535628" y="1710451"/>
                  <a:pt x="529362" y="1695547"/>
                  <a:pt x="518349" y="1684535"/>
                </a:cubicBezTo>
                <a:cubicBezTo>
                  <a:pt x="493228" y="1659415"/>
                  <a:pt x="472216" y="1656200"/>
                  <a:pt x="440597" y="1645661"/>
                </a:cubicBezTo>
                <a:cubicBezTo>
                  <a:pt x="431958" y="1637022"/>
                  <a:pt x="424453" y="1627075"/>
                  <a:pt x="414679" y="1619745"/>
                </a:cubicBezTo>
                <a:cubicBezTo>
                  <a:pt x="389760" y="1601057"/>
                  <a:pt x="336927" y="1567913"/>
                  <a:pt x="336927" y="1567913"/>
                </a:cubicBezTo>
                <a:cubicBezTo>
                  <a:pt x="332607" y="1554955"/>
                  <a:pt x="330077" y="1541256"/>
                  <a:pt x="323968" y="1529039"/>
                </a:cubicBezTo>
                <a:cubicBezTo>
                  <a:pt x="312741" y="1506586"/>
                  <a:pt x="292223" y="1480320"/>
                  <a:pt x="272133" y="1464249"/>
                </a:cubicBezTo>
                <a:cubicBezTo>
                  <a:pt x="247103" y="1444226"/>
                  <a:pt x="210077" y="1424698"/>
                  <a:pt x="181422" y="1412418"/>
                </a:cubicBezTo>
                <a:cubicBezTo>
                  <a:pt x="168867" y="1407038"/>
                  <a:pt x="155505" y="1403779"/>
                  <a:pt x="142546" y="1399460"/>
                </a:cubicBezTo>
                <a:cubicBezTo>
                  <a:pt x="109973" y="1301748"/>
                  <a:pt x="157701" y="1418404"/>
                  <a:pt x="90711" y="1334670"/>
                </a:cubicBezTo>
                <a:cubicBezTo>
                  <a:pt x="82178" y="1324004"/>
                  <a:pt x="84781" y="1307508"/>
                  <a:pt x="77753" y="1295796"/>
                </a:cubicBezTo>
                <a:cubicBezTo>
                  <a:pt x="71467" y="1285320"/>
                  <a:pt x="60474" y="1278519"/>
                  <a:pt x="51835" y="1269880"/>
                </a:cubicBezTo>
                <a:cubicBezTo>
                  <a:pt x="47515" y="1252603"/>
                  <a:pt x="43994" y="1235106"/>
                  <a:pt x="38876" y="1218048"/>
                </a:cubicBezTo>
                <a:cubicBezTo>
                  <a:pt x="31026" y="1191882"/>
                  <a:pt x="16348" y="1167407"/>
                  <a:pt x="12959" y="1140300"/>
                </a:cubicBezTo>
                <a:cubicBezTo>
                  <a:pt x="3300" y="1063034"/>
                  <a:pt x="4320" y="984805"/>
                  <a:pt x="0" y="907057"/>
                </a:cubicBezTo>
                <a:cubicBezTo>
                  <a:pt x="4320" y="833629"/>
                  <a:pt x="5639" y="759962"/>
                  <a:pt x="12959" y="686772"/>
                </a:cubicBezTo>
                <a:cubicBezTo>
                  <a:pt x="14318" y="673181"/>
                  <a:pt x="17385" y="658564"/>
                  <a:pt x="25918" y="647898"/>
                </a:cubicBezTo>
                <a:cubicBezTo>
                  <a:pt x="35647" y="635737"/>
                  <a:pt x="50864" y="628947"/>
                  <a:pt x="64794" y="621982"/>
                </a:cubicBezTo>
                <a:cubicBezTo>
                  <a:pt x="172096" y="568334"/>
                  <a:pt x="31133" y="657379"/>
                  <a:pt x="142546" y="583108"/>
                </a:cubicBezTo>
                <a:cubicBezTo>
                  <a:pt x="159603" y="531941"/>
                  <a:pt x="155505" y="557893"/>
                  <a:pt x="155505" y="505360"/>
                </a:cubicBezTo>
              </a:path>
            </a:pathLst>
          </a:custGeom>
          <a:ln w="635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245880" y="2798919"/>
            <a:ext cx="1032677" cy="898949"/>
          </a:xfrm>
          <a:custGeom>
            <a:avLst/>
            <a:gdLst>
              <a:gd name="connsiteX0" fmla="*/ 125567 w 1032677"/>
              <a:gd name="connsiteY0" fmla="*/ 259159 h 898949"/>
              <a:gd name="connsiteX1" fmla="*/ 203319 w 1032677"/>
              <a:gd name="connsiteY1" fmla="*/ 194370 h 898949"/>
              <a:gd name="connsiteX2" fmla="*/ 255154 w 1032677"/>
              <a:gd name="connsiteY2" fmla="*/ 129580 h 898949"/>
              <a:gd name="connsiteX3" fmla="*/ 358824 w 1032677"/>
              <a:gd name="connsiteY3" fmla="*/ 77748 h 898949"/>
              <a:gd name="connsiteX4" fmla="*/ 436576 w 1032677"/>
              <a:gd name="connsiteY4" fmla="*/ 51832 h 898949"/>
              <a:gd name="connsiteX5" fmla="*/ 475452 w 1032677"/>
              <a:gd name="connsiteY5" fmla="*/ 38874 h 898949"/>
              <a:gd name="connsiteX6" fmla="*/ 514328 w 1032677"/>
              <a:gd name="connsiteY6" fmla="*/ 25916 h 898949"/>
              <a:gd name="connsiteX7" fmla="*/ 605039 w 1032677"/>
              <a:gd name="connsiteY7" fmla="*/ 0 h 898949"/>
              <a:gd name="connsiteX8" fmla="*/ 812379 w 1032677"/>
              <a:gd name="connsiteY8" fmla="*/ 51832 h 898949"/>
              <a:gd name="connsiteX9" fmla="*/ 877173 w 1032677"/>
              <a:gd name="connsiteY9" fmla="*/ 103664 h 898949"/>
              <a:gd name="connsiteX10" fmla="*/ 903090 w 1032677"/>
              <a:gd name="connsiteY10" fmla="*/ 233243 h 898949"/>
              <a:gd name="connsiteX11" fmla="*/ 954925 w 1032677"/>
              <a:gd name="connsiteY11" fmla="*/ 298033 h 898949"/>
              <a:gd name="connsiteX12" fmla="*/ 1006760 w 1032677"/>
              <a:gd name="connsiteY12" fmla="*/ 401697 h 898949"/>
              <a:gd name="connsiteX13" fmla="*/ 1019719 w 1032677"/>
              <a:gd name="connsiteY13" fmla="*/ 466487 h 898949"/>
              <a:gd name="connsiteX14" fmla="*/ 1032677 w 1032677"/>
              <a:gd name="connsiteY14" fmla="*/ 518319 h 898949"/>
              <a:gd name="connsiteX15" fmla="*/ 1019719 w 1032677"/>
              <a:gd name="connsiteY15" fmla="*/ 699730 h 898949"/>
              <a:gd name="connsiteX16" fmla="*/ 993801 w 1032677"/>
              <a:gd name="connsiteY16" fmla="*/ 725646 h 898949"/>
              <a:gd name="connsiteX17" fmla="*/ 941966 w 1032677"/>
              <a:gd name="connsiteY17" fmla="*/ 803394 h 898949"/>
              <a:gd name="connsiteX18" fmla="*/ 916049 w 1032677"/>
              <a:gd name="connsiteY18" fmla="*/ 842268 h 898949"/>
              <a:gd name="connsiteX19" fmla="*/ 838296 w 1032677"/>
              <a:gd name="connsiteY19" fmla="*/ 868184 h 898949"/>
              <a:gd name="connsiteX20" fmla="*/ 630957 w 1032677"/>
              <a:gd name="connsiteY20" fmla="*/ 894099 h 898949"/>
              <a:gd name="connsiteX21" fmla="*/ 397700 w 1032677"/>
              <a:gd name="connsiteY21" fmla="*/ 881141 h 898949"/>
              <a:gd name="connsiteX22" fmla="*/ 319947 w 1032677"/>
              <a:gd name="connsiteY22" fmla="*/ 829310 h 898949"/>
              <a:gd name="connsiteX23" fmla="*/ 281071 w 1032677"/>
              <a:gd name="connsiteY23" fmla="*/ 816352 h 898949"/>
              <a:gd name="connsiteX24" fmla="*/ 255154 w 1032677"/>
              <a:gd name="connsiteY24" fmla="*/ 777478 h 898949"/>
              <a:gd name="connsiteX25" fmla="*/ 125567 w 1032677"/>
              <a:gd name="connsiteY25" fmla="*/ 699730 h 898949"/>
              <a:gd name="connsiteX26" fmla="*/ 99649 w 1032677"/>
              <a:gd name="connsiteY26" fmla="*/ 660856 h 898949"/>
              <a:gd name="connsiteX27" fmla="*/ 73732 w 1032677"/>
              <a:gd name="connsiteY27" fmla="*/ 544235 h 898949"/>
              <a:gd name="connsiteX28" fmla="*/ 47814 w 1032677"/>
              <a:gd name="connsiteY28" fmla="*/ 518319 h 898949"/>
              <a:gd name="connsiteX29" fmla="*/ 34856 w 1032677"/>
              <a:gd name="connsiteY29" fmla="*/ 323949 h 898949"/>
              <a:gd name="connsiteX30" fmla="*/ 86690 w 1032677"/>
              <a:gd name="connsiteY30" fmla="*/ 323949 h 8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32677" h="898949">
                <a:moveTo>
                  <a:pt x="125567" y="259159"/>
                </a:moveTo>
                <a:cubicBezTo>
                  <a:pt x="154251" y="240037"/>
                  <a:pt x="183364" y="224300"/>
                  <a:pt x="203319" y="194370"/>
                </a:cubicBezTo>
                <a:cubicBezTo>
                  <a:pt x="253395" y="119261"/>
                  <a:pt x="168207" y="187541"/>
                  <a:pt x="255154" y="129580"/>
                </a:cubicBezTo>
                <a:cubicBezTo>
                  <a:pt x="299326" y="63325"/>
                  <a:pt x="259502" y="102577"/>
                  <a:pt x="358824" y="77748"/>
                </a:cubicBezTo>
                <a:cubicBezTo>
                  <a:pt x="385328" y="71122"/>
                  <a:pt x="410659" y="60471"/>
                  <a:pt x="436576" y="51832"/>
                </a:cubicBezTo>
                <a:lnTo>
                  <a:pt x="475452" y="38874"/>
                </a:lnTo>
                <a:cubicBezTo>
                  <a:pt x="488411" y="34555"/>
                  <a:pt x="501076" y="29229"/>
                  <a:pt x="514328" y="25916"/>
                </a:cubicBezTo>
                <a:cubicBezTo>
                  <a:pt x="579415" y="9645"/>
                  <a:pt x="549267" y="18590"/>
                  <a:pt x="605039" y="0"/>
                </a:cubicBezTo>
                <a:cubicBezTo>
                  <a:pt x="623731" y="3738"/>
                  <a:pt x="778223" y="29063"/>
                  <a:pt x="812379" y="51832"/>
                </a:cubicBezTo>
                <a:cubicBezTo>
                  <a:pt x="861421" y="84525"/>
                  <a:pt x="840242" y="66736"/>
                  <a:pt x="877173" y="103664"/>
                </a:cubicBezTo>
                <a:cubicBezTo>
                  <a:pt x="879420" y="119395"/>
                  <a:pt x="886126" y="204971"/>
                  <a:pt x="903090" y="233243"/>
                </a:cubicBezTo>
                <a:cubicBezTo>
                  <a:pt x="949246" y="310163"/>
                  <a:pt x="910471" y="198014"/>
                  <a:pt x="954925" y="298033"/>
                </a:cubicBezTo>
                <a:cubicBezTo>
                  <a:pt x="1002573" y="405238"/>
                  <a:pt x="953534" y="348475"/>
                  <a:pt x="1006760" y="401697"/>
                </a:cubicBezTo>
                <a:cubicBezTo>
                  <a:pt x="1011080" y="423294"/>
                  <a:pt x="1014941" y="444987"/>
                  <a:pt x="1019719" y="466487"/>
                </a:cubicBezTo>
                <a:cubicBezTo>
                  <a:pt x="1023582" y="483872"/>
                  <a:pt x="1032677" y="500510"/>
                  <a:pt x="1032677" y="518319"/>
                </a:cubicBezTo>
                <a:cubicBezTo>
                  <a:pt x="1032677" y="578943"/>
                  <a:pt x="1030892" y="640144"/>
                  <a:pt x="1019719" y="699730"/>
                </a:cubicBezTo>
                <a:cubicBezTo>
                  <a:pt x="1017467" y="711738"/>
                  <a:pt x="1002440" y="717007"/>
                  <a:pt x="993801" y="725646"/>
                </a:cubicBezTo>
                <a:cubicBezTo>
                  <a:pt x="971027" y="793964"/>
                  <a:pt x="995894" y="738684"/>
                  <a:pt x="941966" y="803394"/>
                </a:cubicBezTo>
                <a:cubicBezTo>
                  <a:pt x="931996" y="815358"/>
                  <a:pt x="929256" y="834014"/>
                  <a:pt x="916049" y="842268"/>
                </a:cubicBezTo>
                <a:cubicBezTo>
                  <a:pt x="892882" y="856747"/>
                  <a:pt x="864214" y="859546"/>
                  <a:pt x="838296" y="868184"/>
                </a:cubicBezTo>
                <a:cubicBezTo>
                  <a:pt x="745994" y="898949"/>
                  <a:pt x="813018" y="880095"/>
                  <a:pt x="630957" y="894099"/>
                </a:cubicBezTo>
                <a:cubicBezTo>
                  <a:pt x="553205" y="889780"/>
                  <a:pt x="473936" y="897022"/>
                  <a:pt x="397700" y="881141"/>
                </a:cubicBezTo>
                <a:cubicBezTo>
                  <a:pt x="367206" y="874789"/>
                  <a:pt x="349497" y="839160"/>
                  <a:pt x="319947" y="829310"/>
                </a:cubicBezTo>
                <a:lnTo>
                  <a:pt x="281071" y="816352"/>
                </a:lnTo>
                <a:cubicBezTo>
                  <a:pt x="272432" y="803394"/>
                  <a:pt x="266875" y="787733"/>
                  <a:pt x="255154" y="777478"/>
                </a:cubicBezTo>
                <a:cubicBezTo>
                  <a:pt x="213456" y="740994"/>
                  <a:pt x="172933" y="723412"/>
                  <a:pt x="125567" y="699730"/>
                </a:cubicBezTo>
                <a:cubicBezTo>
                  <a:pt x="116928" y="686772"/>
                  <a:pt x="105118" y="675438"/>
                  <a:pt x="99649" y="660856"/>
                </a:cubicBezTo>
                <a:cubicBezTo>
                  <a:pt x="93518" y="644509"/>
                  <a:pt x="83686" y="564142"/>
                  <a:pt x="73732" y="544235"/>
                </a:cubicBezTo>
                <a:cubicBezTo>
                  <a:pt x="68268" y="533308"/>
                  <a:pt x="56453" y="526958"/>
                  <a:pt x="47814" y="518319"/>
                </a:cubicBezTo>
                <a:cubicBezTo>
                  <a:pt x="22714" y="443023"/>
                  <a:pt x="0" y="411084"/>
                  <a:pt x="34856" y="323949"/>
                </a:cubicBezTo>
                <a:cubicBezTo>
                  <a:pt x="51874" y="281406"/>
                  <a:pt x="76439" y="313698"/>
                  <a:pt x="86690" y="323949"/>
                </a:cubicBezTo>
              </a:path>
            </a:pathLst>
          </a:custGeom>
          <a:ln w="635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4-Point Star 62"/>
          <p:cNvSpPr/>
          <p:nvPr/>
        </p:nvSpPr>
        <p:spPr>
          <a:xfrm>
            <a:off x="2514533" y="2938506"/>
            <a:ext cx="505390" cy="589586"/>
          </a:xfrm>
          <a:prstGeom prst="star4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4-Point Star 63"/>
          <p:cNvSpPr/>
          <p:nvPr/>
        </p:nvSpPr>
        <p:spPr>
          <a:xfrm>
            <a:off x="6223292" y="3149072"/>
            <a:ext cx="505390" cy="589586"/>
          </a:xfrm>
          <a:prstGeom prst="star4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>
            <a:stCxn id="60" idx="13"/>
            <a:endCxn id="60" idx="44"/>
          </p:cNvCxnSpPr>
          <p:nvPr/>
        </p:nvCxnSpPr>
        <p:spPr>
          <a:xfrm>
            <a:off x="6466404" y="2552718"/>
            <a:ext cx="1588" cy="1840030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0" idx="63"/>
            <a:endCxn id="60" idx="29"/>
          </p:cNvCxnSpPr>
          <p:nvPr/>
        </p:nvCxnSpPr>
        <p:spPr>
          <a:xfrm flipV="1">
            <a:off x="5494499" y="3407943"/>
            <a:ext cx="1904933" cy="51832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4-Point Star 68"/>
          <p:cNvSpPr/>
          <p:nvPr/>
        </p:nvSpPr>
        <p:spPr>
          <a:xfrm>
            <a:off x="5870302" y="2818357"/>
            <a:ext cx="505390" cy="589586"/>
          </a:xfrm>
          <a:prstGeom prst="star4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4-Point Star 69"/>
          <p:cNvSpPr/>
          <p:nvPr/>
        </p:nvSpPr>
        <p:spPr>
          <a:xfrm>
            <a:off x="6566698" y="2854279"/>
            <a:ext cx="505390" cy="589586"/>
          </a:xfrm>
          <a:prstGeom prst="star4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4-Point Star 70"/>
          <p:cNvSpPr/>
          <p:nvPr/>
        </p:nvSpPr>
        <p:spPr>
          <a:xfrm>
            <a:off x="6595991" y="3473886"/>
            <a:ext cx="505390" cy="589586"/>
          </a:xfrm>
          <a:prstGeom prst="star4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4-Point Star 71"/>
          <p:cNvSpPr/>
          <p:nvPr/>
        </p:nvSpPr>
        <p:spPr>
          <a:xfrm>
            <a:off x="5912283" y="3437818"/>
            <a:ext cx="505390" cy="589586"/>
          </a:xfrm>
          <a:prstGeom prst="star4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the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Clustering and choice heuristics presented us with a reduced dataset.</a:t>
            </a:r>
          </a:p>
          <a:p>
            <a:r>
              <a:rPr lang="en-US" dirty="0" smtClean="0"/>
              <a:t>How useful is the reduced dataset to analysis?</a:t>
            </a:r>
          </a:p>
          <a:p>
            <a:r>
              <a:rPr lang="en-US" dirty="0" smtClean="0"/>
              <a:t>We know least-idle processors can be useful for analysis.</a:t>
            </a:r>
          </a:p>
          <a:p>
            <a:r>
              <a:rPr lang="en-US" dirty="0" smtClean="0"/>
              <a:t>How many top least-idle processors will show up in the reduced dataset?</a:t>
            </a:r>
          </a:p>
          <a:p>
            <a:r>
              <a:rPr lang="en-US" dirty="0" smtClean="0"/>
              <a:t>What was the overhead?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 advTm="76083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(2048 Processors NAMD)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434333" y="2553402"/>
          <a:ext cx="7499355" cy="212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501"/>
                <a:gridCol w="2008618"/>
                <a:gridCol w="2008618"/>
                <a:gridCol w="20086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 </a:t>
                      </a:r>
                      <a:r>
                        <a:rPr lang="en-US" dirty="0" err="1" smtClean="0"/>
                        <a:t>x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Least Idle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r>
                        <a:rPr lang="en-US" baseline="0" dirty="0" smtClean="0"/>
                        <a:t> Retention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r>
                        <a:rPr lang="en-US" baseline="0" dirty="0" smtClean="0"/>
                        <a:t> Retention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 Retention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35100" y="4915640"/>
            <a:ext cx="432357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5% Retention = 102 processors</a:t>
            </a:r>
          </a:p>
          <a:p>
            <a:r>
              <a:rPr lang="en-US" sz="2400" dirty="0" smtClean="0"/>
              <a:t>10% Retention = 204 processors</a:t>
            </a:r>
          </a:p>
          <a:p>
            <a:r>
              <a:rPr lang="en-US" sz="2400" dirty="0" smtClean="0"/>
              <a:t>15% Retention = 306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34333" y="1417638"/>
            <a:ext cx="7178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Percentage of Top Least Idle processors picked for the reduced dataset.  </a:t>
            </a:r>
            <a:endParaRPr lang="en-US" sz="3200" dirty="0"/>
          </a:p>
        </p:txBody>
      </p:sp>
    </p:spTree>
  </p:cSld>
  <p:clrMapOvr>
    <a:masterClrMapping/>
  </p:clrMapOvr>
  <p:transition advTm="97516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(1024 Processors NAMD)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2676293"/>
          <a:ext cx="7498582" cy="2206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359"/>
                <a:gridCol w="2085741"/>
                <a:gridCol w="2085741"/>
                <a:gridCol w="2085741"/>
              </a:tblGrid>
              <a:tr h="522183">
                <a:tc>
                  <a:txBody>
                    <a:bodyPr/>
                    <a:lstStyle/>
                    <a:p>
                      <a:r>
                        <a:rPr lang="en-US" dirty="0" smtClean="0"/>
                        <a:t>Top </a:t>
                      </a:r>
                      <a:r>
                        <a:rPr lang="en-US" dirty="0" err="1" smtClean="0"/>
                        <a:t>x</a:t>
                      </a:r>
                      <a:r>
                        <a:rPr lang="en-US" dirty="0" smtClean="0"/>
                        <a:t> Least Idle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r>
                        <a:rPr lang="en-US" baseline="0" dirty="0" smtClean="0"/>
                        <a:t> Retention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r>
                        <a:rPr lang="en-US" baseline="0" dirty="0" smtClean="0"/>
                        <a:t> Retention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 Retention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1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1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1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35608" y="5105222"/>
            <a:ext cx="432357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5% Retention = 51 processors</a:t>
            </a:r>
          </a:p>
          <a:p>
            <a:r>
              <a:rPr lang="en-US" sz="2400" dirty="0" smtClean="0"/>
              <a:t>10% Retention = 102 processors</a:t>
            </a:r>
          </a:p>
          <a:p>
            <a:r>
              <a:rPr lang="en-US" sz="2400" dirty="0" smtClean="0"/>
              <a:t>15% Retention = 153 processors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35100" y="1417638"/>
            <a:ext cx="74985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Percentage of Top Least Idle processors picked for the reduced dataset.  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(4096 Processors NAMD)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4335" y="2806115"/>
          <a:ext cx="7499353" cy="2299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190"/>
                <a:gridCol w="2017721"/>
                <a:gridCol w="2017721"/>
                <a:gridCol w="2017721"/>
              </a:tblGrid>
              <a:tr h="230444">
                <a:tc>
                  <a:txBody>
                    <a:bodyPr/>
                    <a:lstStyle/>
                    <a:p>
                      <a:r>
                        <a:rPr lang="en-US" dirty="0" smtClean="0"/>
                        <a:t>Top </a:t>
                      </a:r>
                      <a:r>
                        <a:rPr lang="en-US" dirty="0" err="1" smtClean="0"/>
                        <a:t>x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Least Idle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2.5%</a:t>
                      </a:r>
                      <a:r>
                        <a:rPr lang="en-US" baseline="0" dirty="0" smtClean="0"/>
                        <a:t> Retention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 Retention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7.5% Retention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0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0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0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35100" y="5105222"/>
            <a:ext cx="439104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2.5% Retention = 102 processors</a:t>
            </a:r>
          </a:p>
          <a:p>
            <a:r>
              <a:rPr lang="en-US" sz="2400" dirty="0" smtClean="0"/>
              <a:t>5% Retention = 204 processors</a:t>
            </a:r>
          </a:p>
          <a:p>
            <a:r>
              <a:rPr lang="en-US" sz="2400" dirty="0" smtClean="0"/>
              <a:t>7.5% Retention = 306 processors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35608" y="1611237"/>
            <a:ext cx="7498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Percentage of Top Least Idle processors picked for the reduced dataset.  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of parallel </a:t>
            </a:r>
            <a:r>
              <a:rPr lang="en-US" dirty="0" err="1" smtClean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pic>
        <p:nvPicPr>
          <p:cNvPr id="5" name="Content Placeholder 4" descr="kmeans_overhead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11177" r="-11177"/>
              <a:stretch>
                <a:fillRect/>
              </a:stretch>
            </p:blipFill>
          </mc:Choice>
          <mc:Fallback>
            <p:blipFill>
              <a:blip r:embed="rId4"/>
              <a:srcRect l="-11177" r="-11177"/>
              <a:stretch>
                <a:fillRect/>
              </a:stretch>
            </p:blipFill>
          </mc:Fallback>
        </mc:AlternateContent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 advTm="59349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/>
          <a:lstStyle/>
          <a:p>
            <a:r>
              <a:rPr lang="en-US" dirty="0" smtClean="0"/>
              <a:t>Data Reduction: </a:t>
            </a: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01059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Showed combination of techniques for online data reduction is </a:t>
            </a:r>
            <a:r>
              <a:rPr lang="en-US" dirty="0" smtClean="0"/>
              <a:t>effective*.</a:t>
            </a:r>
            <a:endParaRPr lang="en-US" dirty="0" smtClean="0"/>
          </a:p>
          <a:p>
            <a:r>
              <a:rPr lang="en-US" dirty="0" smtClean="0"/>
              <a:t>Choice of processors included in reduced datasets can be refined and improved</a:t>
            </a:r>
          </a:p>
          <a:p>
            <a:pPr lvl="1"/>
            <a:r>
              <a:rPr lang="en-US" dirty="0" smtClean="0"/>
              <a:t>Include communicating processors.</a:t>
            </a:r>
          </a:p>
          <a:p>
            <a:pPr lvl="1"/>
            <a:r>
              <a:rPr lang="en-US" dirty="0" smtClean="0"/>
              <a:t>Include processors on critical path.</a:t>
            </a:r>
          </a:p>
          <a:p>
            <a:r>
              <a:rPr lang="en-US" dirty="0" smtClean="0"/>
              <a:t>Consideration of application phases can further improve quality of reduced dataset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35608" y="5657671"/>
            <a:ext cx="7178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Chee</a:t>
            </a:r>
            <a:r>
              <a:rPr lang="en-US" dirty="0" smtClean="0"/>
              <a:t> </a:t>
            </a:r>
            <a:r>
              <a:rPr lang="en-US" dirty="0" err="1" smtClean="0"/>
              <a:t>Wai</a:t>
            </a:r>
            <a:r>
              <a:rPr lang="en-US" dirty="0" smtClean="0"/>
              <a:t> </a:t>
            </a:r>
            <a:r>
              <a:rPr lang="en-US" dirty="0" smtClean="0"/>
              <a:t>Lee, </a:t>
            </a:r>
            <a:r>
              <a:rPr lang="en-US" dirty="0" err="1" smtClean="0"/>
              <a:t>Celso</a:t>
            </a:r>
            <a:r>
              <a:rPr lang="en-US" dirty="0" smtClean="0"/>
              <a:t> Mendes and </a:t>
            </a:r>
            <a:r>
              <a:rPr lang="en-US" dirty="0" err="1" smtClean="0"/>
              <a:t>Laxmikant</a:t>
            </a:r>
            <a:r>
              <a:rPr lang="en-US" dirty="0" smtClean="0"/>
              <a:t> V. </a:t>
            </a:r>
            <a:r>
              <a:rPr lang="en-US" dirty="0" smtClean="0"/>
              <a:t>Kale. </a:t>
            </a:r>
            <a:r>
              <a:rPr lang="en-US" b="1" dirty="0" smtClean="0"/>
              <a:t>Towards </a:t>
            </a:r>
            <a:r>
              <a:rPr lang="en-US" b="1" dirty="0" smtClean="0"/>
              <a:t>Scalable Performance Analysis and Visualization through Data </a:t>
            </a:r>
            <a:r>
              <a:rPr lang="en-US" b="1" dirty="0" smtClean="0"/>
              <a:t>Reduction</a:t>
            </a:r>
            <a:r>
              <a:rPr lang="en-US" b="1" dirty="0" smtClean="0"/>
              <a:t>.</a:t>
            </a:r>
            <a:r>
              <a:rPr lang="en-US" b="1" dirty="0" smtClean="0"/>
              <a:t> </a:t>
            </a:r>
            <a:r>
              <a:rPr lang="en-US" dirty="0" smtClean="0"/>
              <a:t>13th International Workshop on High-Level Parallel Programming Models and Supportive Environments, Miami, Florida, USA, April 2008. </a:t>
            </a:r>
            <a:endParaRPr lang="en-US" dirty="0"/>
          </a:p>
        </p:txBody>
      </p:sp>
    </p:spTree>
  </p:cSld>
  <p:clrMapOvr>
    <a:masterClrMapping/>
  </p:clrMapOvr>
  <p:transition advTm="12109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Application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Enlarged performance-space.</a:t>
            </a:r>
          </a:p>
          <a:p>
            <a:endParaRPr lang="en-US" dirty="0" smtClean="0"/>
          </a:p>
          <a:p>
            <a:r>
              <a:rPr lang="en-US" dirty="0" smtClean="0"/>
              <a:t>Increased performance data volume.</a:t>
            </a:r>
          </a:p>
          <a:p>
            <a:endParaRPr lang="en-US" dirty="0" smtClean="0"/>
          </a:p>
          <a:p>
            <a:r>
              <a:rPr lang="en-US" dirty="0" smtClean="0"/>
              <a:t>Reduces accessibility to machines and increases resource costs</a:t>
            </a:r>
          </a:p>
          <a:p>
            <a:pPr lvl="1"/>
            <a:r>
              <a:rPr lang="en-US" dirty="0" smtClean="0"/>
              <a:t>Time to queue.</a:t>
            </a:r>
          </a:p>
          <a:p>
            <a:pPr lvl="1"/>
            <a:r>
              <a:rPr lang="en-US" dirty="0" smtClean="0"/>
              <a:t>CPU resource consumption.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advTm="75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Thrusts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 feature support for Scalable Analysis Idioms.</a:t>
            </a:r>
          </a:p>
          <a:p>
            <a:r>
              <a:rPr lang="en-US" dirty="0" smtClean="0"/>
              <a:t>Online reduction of performance data volume.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Analysis Idioms for applications through live performance streaming.</a:t>
            </a:r>
          </a:p>
          <a:p>
            <a:r>
              <a:rPr lang="en-US" dirty="0" smtClean="0"/>
              <a:t>Effective repeated performance hypothesis testing through simulation.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 advTm="3505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Live Streaming of Performance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 Streaming mitigates need to store a large volume of performance data.</a:t>
            </a:r>
          </a:p>
          <a:p>
            <a:r>
              <a:rPr lang="en-US" dirty="0" smtClean="0"/>
              <a:t>Live Streaming enables analysis idioms that provide animated insight into the trends application behavior.</a:t>
            </a:r>
          </a:p>
          <a:p>
            <a:r>
              <a:rPr lang="en-US" dirty="0" smtClean="0"/>
              <a:t>Live Streaming also enables idioms for the observation of unanticipated problems, possibly over a long run.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 advTm="538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Live Streaming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Must maintain low overhead for performance data to be recorded, pre-processed and disposed-of.</a:t>
            </a:r>
          </a:p>
          <a:p>
            <a:r>
              <a:rPr lang="en-US" dirty="0" smtClean="0"/>
              <a:t>Need efficient mechanism for performance data to be sent via out-of-band channels to one (or a few) processors for delivery to a remote client.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 advTm="37933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Charm++ adaptive runtime as medium for scalable and efficient:</a:t>
            </a:r>
          </a:p>
          <a:p>
            <a:pPr lvl="1"/>
            <a:r>
              <a:rPr lang="en-US" dirty="0" smtClean="0"/>
              <a:t>Control signal delivery.</a:t>
            </a:r>
          </a:p>
          <a:p>
            <a:pPr lvl="1"/>
            <a:r>
              <a:rPr lang="en-US" dirty="0" smtClean="0"/>
              <a:t>Performance data capture and delivery.</a:t>
            </a:r>
          </a:p>
          <a:p>
            <a:r>
              <a:rPr lang="en-US" dirty="0" smtClean="0"/>
              <a:t>Converse Client-Server (CCS) enables remote interaction with running Charm++ application through a socket opened by the runtime.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 advTm="72766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kinds of performance data should we stream?</a:t>
            </a:r>
          </a:p>
          <a:p>
            <a:r>
              <a:rPr lang="en-US" dirty="0" smtClean="0"/>
              <a:t>How frequently should we deliver the data to the client?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Live Streaming System Overview</a:t>
            </a:r>
            <a:endParaRPr lang="en-US" dirty="0"/>
          </a:p>
        </p:txBody>
      </p:sp>
      <p:pic>
        <p:nvPicPr>
          <p:cNvPr id="4" name="Content Placeholder 3" descr="online-overview.tiff"/>
          <p:cNvPicPr>
            <a:picLocks noGrp="1" noChangeAspect="1"/>
          </p:cNvPicPr>
          <p:nvPr>
            <p:ph idx="1"/>
          </p:nvPr>
        </p:nvPicPr>
        <p:blipFill>
          <a:blip r:embed="rId3"/>
          <a:srcRect t="-3556" b="-3556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 advTm="93783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Streamed?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17638"/>
            <a:ext cx="7498080" cy="4800600"/>
          </a:xfrm>
        </p:spPr>
        <p:txBody>
          <a:bodyPr/>
          <a:lstStyle/>
          <a:p>
            <a:r>
              <a:rPr lang="en-US" dirty="0" smtClean="0"/>
              <a:t>A Utilization Profile similar to high resolution Time Profiles.</a:t>
            </a:r>
          </a:p>
          <a:p>
            <a:r>
              <a:rPr lang="en-US" dirty="0" smtClean="0"/>
              <a:t>Performance data is compressed by only considering significant metrics in a special format.</a:t>
            </a:r>
          </a:p>
          <a:p>
            <a:r>
              <a:rPr lang="en-US" dirty="0" smtClean="0"/>
              <a:t>Special reduction client merges data from multiple processors.</a:t>
            </a:r>
            <a:endParaRPr lang="en-US" dirty="0"/>
          </a:p>
        </p:txBody>
      </p:sp>
      <p:pic>
        <p:nvPicPr>
          <p:cNvPr id="4" name="Picture 3" descr="CompressedForm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948" y="5041900"/>
            <a:ext cx="6400800" cy="1739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pic>
        <p:nvPicPr>
          <p:cNvPr id="4" name="Picture 3" descr="online-utilization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483" y="1417638"/>
            <a:ext cx="8025903" cy="5216837"/>
          </a:xfrm>
          <a:prstGeom prst="rect">
            <a:avLst/>
          </a:prstGeom>
        </p:spPr>
      </p:pic>
      <p:pic>
        <p:nvPicPr>
          <p:cNvPr id="5" name="Picture 4" descr="online-utilization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483" y="1417638"/>
            <a:ext cx="8025903" cy="521683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47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185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Overheads (1/2)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4334" y="3283013"/>
          <a:ext cx="7499354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584"/>
                <a:gridCol w="1007754"/>
                <a:gridCol w="1007754"/>
                <a:gridCol w="1007754"/>
                <a:gridCol w="1007754"/>
                <a:gridCol w="100775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4096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8192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With instrumentation,  data reductions to root </a:t>
                      </a:r>
                      <a:r>
                        <a:rPr lang="en-US" b="1" dirty="0" smtClean="0"/>
                        <a:t>with remote client </a:t>
                      </a:r>
                      <a:r>
                        <a:rPr lang="en-US" dirty="0" smtClean="0"/>
                        <a:t>attached.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0.94%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0.17%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-0.26%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0.83%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With</a:t>
                      </a:r>
                      <a:r>
                        <a:rPr lang="en-US" baseline="0" dirty="0" smtClean="0"/>
                        <a:t> instrumentation, data reductions to root but </a:t>
                      </a:r>
                      <a:r>
                        <a:rPr lang="en-US" b="1" baseline="0" dirty="0" smtClean="0"/>
                        <a:t>no remote</a:t>
                      </a:r>
                      <a:r>
                        <a:rPr lang="en-US" b="1" dirty="0" smtClean="0"/>
                        <a:t> client </a:t>
                      </a:r>
                      <a:r>
                        <a:rPr lang="en-US" dirty="0" smtClean="0"/>
                        <a:t>attached.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0.58%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-0.17%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0.37%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1.14%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34336" y="1621020"/>
            <a:ext cx="74993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% Overhead when compared to baseline system:</a:t>
            </a:r>
          </a:p>
          <a:p>
            <a:r>
              <a:rPr lang="en-US" sz="2800" dirty="0" smtClean="0"/>
              <a:t>Same application with no performance instrumentation.</a:t>
            </a:r>
          </a:p>
          <a:p>
            <a:endParaRPr lang="en-US" dirty="0"/>
          </a:p>
        </p:txBody>
      </p:sp>
    </p:spTree>
  </p:cSld>
  <p:clrMapOvr>
    <a:masterClrMapping/>
  </p:clrMapOvr>
  <p:transition advTm="77083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Overheads (2/2)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35608" y="1221701"/>
            <a:ext cx="7498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bandwidth consumed when streaming performance data to the remote visualization client.</a:t>
            </a:r>
            <a:endParaRPr lang="en-US" sz="3200" dirty="0"/>
          </a:p>
        </p:txBody>
      </p:sp>
      <p:pic>
        <p:nvPicPr>
          <p:cNvPr id="5" name="Picture 4" descr="streamingSizesNAMDSTMV1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856" y="3160693"/>
            <a:ext cx="5194228" cy="357545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 advTm="5458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Thrusts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 feature support for Scalable Analysis Idioms.</a:t>
            </a:r>
          </a:p>
          <a:p>
            <a:r>
              <a:rPr lang="en-US" dirty="0" smtClean="0"/>
              <a:t>Online reduction of performance data volume.</a:t>
            </a:r>
          </a:p>
          <a:p>
            <a:r>
              <a:rPr lang="en-US" dirty="0" smtClean="0"/>
              <a:t>Analysis Idioms for applications through live performance streaming.</a:t>
            </a:r>
          </a:p>
          <a:p>
            <a:r>
              <a:rPr lang="en-US" dirty="0" smtClean="0"/>
              <a:t>Effective repeated performance hypothesis testing through simulation.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advTm="140966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Streaming: Conclusions*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Adaptive runtime allowed out-of-band collection of performance data while in user-space.</a:t>
            </a:r>
          </a:p>
          <a:p>
            <a:r>
              <a:rPr lang="en-US" dirty="0" smtClean="0"/>
              <a:t>Achieved with very low overhead and bandwidth requirements.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96549" y="5581471"/>
            <a:ext cx="7417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*Isaac Dooley, </a:t>
            </a:r>
            <a:r>
              <a:rPr lang="en-US" dirty="0" err="1" smtClean="0"/>
              <a:t>Chee</a:t>
            </a:r>
            <a:r>
              <a:rPr lang="en-US" dirty="0" smtClean="0"/>
              <a:t> </a:t>
            </a:r>
            <a:r>
              <a:rPr lang="en-US" dirty="0" err="1" smtClean="0"/>
              <a:t>Wai</a:t>
            </a:r>
            <a:r>
              <a:rPr lang="en-US" dirty="0" smtClean="0"/>
              <a:t> Lee, and </a:t>
            </a:r>
            <a:r>
              <a:rPr lang="en-US" dirty="0" err="1" smtClean="0"/>
              <a:t>Laxmikant</a:t>
            </a:r>
            <a:r>
              <a:rPr lang="en-US" dirty="0" smtClean="0"/>
              <a:t> V. Kale. </a:t>
            </a:r>
            <a:r>
              <a:rPr lang="en-US" b="1" dirty="0" smtClean="0"/>
              <a:t>Continuous Performance Monitoring for Large-Scale Parallel Applications</a:t>
            </a:r>
            <a:r>
              <a:rPr lang="en-US" dirty="0" smtClean="0"/>
              <a:t>. Accepted for publication at </a:t>
            </a:r>
            <a:r>
              <a:rPr lang="en-US" dirty="0" err="1" smtClean="0"/>
              <a:t>HiPC</a:t>
            </a:r>
            <a:r>
              <a:rPr lang="en-US" dirty="0" smtClean="0"/>
              <a:t> 2009,</a:t>
            </a:r>
            <a:r>
              <a:rPr lang="en-US" dirty="0" smtClean="0"/>
              <a:t> December-2009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advTm="107649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Thrusts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 feature support for Scalable Analysis Idioms.</a:t>
            </a:r>
          </a:p>
          <a:p>
            <a:r>
              <a:rPr lang="en-US" dirty="0" smtClean="0"/>
              <a:t>Online reduction of performance data volume.</a:t>
            </a:r>
          </a:p>
          <a:p>
            <a:r>
              <a:rPr lang="en-US" dirty="0" smtClean="0"/>
              <a:t>Analysis Idioms for long-running applications through live performance streaming.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Effective repeated performance hypothesis testing through simulation.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ransition advTm="30633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Repeated Large-Scale Hypothesis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Large-Scale runs are expensive:</a:t>
            </a:r>
          </a:p>
          <a:p>
            <a:pPr lvl="1"/>
            <a:r>
              <a:rPr lang="en-US" dirty="0" smtClean="0"/>
              <a:t>Job submission of very wide jobs to supercomputing facilities.</a:t>
            </a:r>
          </a:p>
          <a:p>
            <a:pPr lvl="1"/>
            <a:r>
              <a:rPr lang="en-US" dirty="0" smtClean="0"/>
              <a:t>CPU resources consumed by very wide jobs.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do we make repeated but inexpensive hypothesis testing experiments?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ransition advTm="89683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Trace-based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Capture event dependency logs from a baseline application run.</a:t>
            </a:r>
          </a:p>
          <a:p>
            <a:endParaRPr lang="en-US" dirty="0" smtClean="0"/>
          </a:p>
          <a:p>
            <a:r>
              <a:rPr lang="en-US" dirty="0" smtClean="0"/>
              <a:t>Simulation produces performance event traces from event dependency logs.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ransition advTm="57549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time and memory requirements at simulation time are divorced from requirements at execution time.</a:t>
            </a:r>
          </a:p>
          <a:p>
            <a:endParaRPr lang="en-US" dirty="0" smtClean="0"/>
          </a:p>
          <a:p>
            <a:r>
              <a:rPr lang="en-US" dirty="0" smtClean="0"/>
              <a:t>Simulation can be executed on fewer processors.</a:t>
            </a:r>
          </a:p>
          <a:p>
            <a:endParaRPr lang="en-US" dirty="0" smtClean="0"/>
          </a:p>
          <a:p>
            <a:r>
              <a:rPr lang="en-US" dirty="0" smtClean="0"/>
              <a:t>Simulation can be executed on a cluster of workstations and still produce the same predictions.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ransition advTm="144316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</a:t>
            </a:r>
            <a:r>
              <a:rPr lang="en-US" dirty="0" err="1" smtClean="0"/>
              <a:t>BigSim</a:t>
            </a:r>
            <a:r>
              <a:rPr lang="en-US" dirty="0" smtClean="0"/>
              <a:t> Framework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BigSim</a:t>
            </a:r>
            <a:r>
              <a:rPr lang="en-US" dirty="0" smtClean="0"/>
              <a:t> emulator captures:</a:t>
            </a:r>
          </a:p>
          <a:p>
            <a:pPr lvl="1"/>
            <a:r>
              <a:rPr lang="en-US" dirty="0" smtClean="0"/>
              <a:t>Relative event time stamps.</a:t>
            </a:r>
          </a:p>
          <a:p>
            <a:pPr lvl="1"/>
            <a:r>
              <a:rPr lang="en-US" dirty="0" smtClean="0"/>
              <a:t>Message dependencies.</a:t>
            </a:r>
          </a:p>
          <a:p>
            <a:pPr lvl="1"/>
            <a:r>
              <a:rPr lang="en-US" dirty="0" smtClean="0"/>
              <a:t>Event dependencies.</a:t>
            </a:r>
          </a:p>
          <a:p>
            <a:r>
              <a:rPr lang="en-US" dirty="0" err="1" smtClean="0"/>
              <a:t>BigSim</a:t>
            </a:r>
            <a:r>
              <a:rPr lang="en-US" dirty="0" smtClean="0"/>
              <a:t> emulator produces event dependency logs.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ransition advTm="54616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</a:t>
            </a:r>
            <a:r>
              <a:rPr lang="en-US" dirty="0" err="1" smtClean="0"/>
              <a:t>BigSim</a:t>
            </a:r>
            <a:r>
              <a:rPr lang="en-US" dirty="0" smtClean="0"/>
              <a:t> Framework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BigSim</a:t>
            </a:r>
            <a:r>
              <a:rPr lang="en-US" dirty="0" smtClean="0"/>
              <a:t> simulator uses a PDES engine to process event dependency logs to predict performance.</a:t>
            </a:r>
          </a:p>
          <a:p>
            <a:endParaRPr lang="en-US" dirty="0" smtClean="0"/>
          </a:p>
          <a:p>
            <a:r>
              <a:rPr lang="en-US" dirty="0" err="1" smtClean="0"/>
              <a:t>BigSim</a:t>
            </a:r>
            <a:r>
              <a:rPr lang="en-US" dirty="0" smtClean="0"/>
              <a:t> simulator can generate performance event traces based on the predicted run.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ransition advTm="47149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Hypothesis Testing 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Hypothetical Hardware changes:</a:t>
            </a:r>
          </a:p>
          <a:p>
            <a:pPr lvl="1"/>
            <a:r>
              <a:rPr lang="en-US" dirty="0" smtClean="0"/>
              <a:t>Communication Latency.</a:t>
            </a:r>
          </a:p>
          <a:p>
            <a:pPr lvl="1"/>
            <a:r>
              <a:rPr lang="en-US" dirty="0" smtClean="0"/>
              <a:t>Network properties.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Hypothetical Software changes:</a:t>
            </a:r>
          </a:p>
          <a:p>
            <a:pPr lvl="1"/>
            <a:r>
              <a:rPr lang="en-US" dirty="0" smtClean="0"/>
              <a:t>Different load balancing strategies.</a:t>
            </a:r>
          </a:p>
          <a:p>
            <a:pPr lvl="1"/>
            <a:r>
              <a:rPr lang="en-US" dirty="0" smtClean="0"/>
              <a:t>Different initial object placement.</a:t>
            </a:r>
          </a:p>
          <a:p>
            <a:pPr lvl="1"/>
            <a:r>
              <a:rPr lang="en-US" dirty="0" smtClean="0"/>
              <a:t>Different number of processors with the same object decomposition.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ransition advTm="173966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smtClean="0"/>
              <a:t>Discovering Latency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Study the effects of network latency on performance of seven-point stencil computation.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ransition advTm="37883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Latency Trends –</a:t>
            </a:r>
            <a:br>
              <a:rPr lang="en-US" dirty="0" smtClean="0"/>
            </a:br>
            <a:r>
              <a:rPr lang="en-US" dirty="0" smtClean="0"/>
              <a:t>Jacobi 3d 256x256x192 on 48 </a:t>
            </a:r>
            <a:r>
              <a:rPr lang="en-US" dirty="0" err="1" smtClean="0"/>
              <a:t>pes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11" name="Picture 10" descr="lat1020_256_VP1_limit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608" y="1725240"/>
            <a:ext cx="6742080" cy="5056560"/>
          </a:xfrm>
          <a:prstGeom prst="rect">
            <a:avLst/>
          </a:prstGeom>
        </p:spPr>
      </p:pic>
      <p:pic>
        <p:nvPicPr>
          <p:cNvPr id="12" name="Picture 11" descr="lat1020_256_VP4_limit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608" y="1725240"/>
            <a:ext cx="6742080" cy="5056560"/>
          </a:xfrm>
          <a:prstGeom prst="rect">
            <a:avLst/>
          </a:prstGeom>
        </p:spPr>
      </p:pic>
      <p:pic>
        <p:nvPicPr>
          <p:cNvPr id="13" name="Picture 12" descr="lat1020_256_VP8_limit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608" y="1725240"/>
            <a:ext cx="6742080" cy="5056560"/>
          </a:xfrm>
          <a:prstGeom prst="rect">
            <a:avLst/>
          </a:prstGeom>
        </p:spPr>
      </p:pic>
      <p:pic>
        <p:nvPicPr>
          <p:cNvPr id="14" name="Picture 13" descr="lat1020_256_VP16_limit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5608" y="1725240"/>
            <a:ext cx="6742080" cy="50565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71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Thrusts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Tool feature support for Scalable Analysis Idioms.</a:t>
            </a:r>
          </a:p>
          <a:p>
            <a:r>
              <a:rPr lang="en-US" dirty="0" smtClean="0"/>
              <a:t>Online reduction of performance data volume.</a:t>
            </a:r>
          </a:p>
          <a:p>
            <a:r>
              <a:rPr lang="en-US" dirty="0" smtClean="0"/>
              <a:t>Analysis Idioms for applications through live performance streaming.</a:t>
            </a:r>
          </a:p>
          <a:p>
            <a:r>
              <a:rPr lang="en-US" dirty="0" smtClean="0"/>
              <a:t>Effective repeated performance hypothesis testing through simulation.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advTm="140966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Different</a:t>
            </a:r>
            <a:br>
              <a:rPr lang="en-US" dirty="0" smtClean="0"/>
            </a:br>
            <a:r>
              <a:rPr lang="en-US" dirty="0" smtClean="0"/>
              <a:t>Load Balancing Strategies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Load Balancing Strategies make decisions as </a:t>
            </a:r>
            <a:r>
              <a:rPr lang="en-US" dirty="0" smtClean="0">
                <a:solidFill>
                  <a:srgbClr val="0000FF"/>
                </a:solidFill>
              </a:rPr>
              <a:t>object-to-processor maps </a:t>
            </a:r>
            <a:r>
              <a:rPr lang="en-US" dirty="0" smtClean="0"/>
              <a:t>based on object load and inter-object communication costs.</a:t>
            </a:r>
          </a:p>
          <a:p>
            <a:r>
              <a:rPr lang="en-US" dirty="0" smtClean="0"/>
              <a:t>How do we make the simulator produce predictions about new load balancing strategies without re-executing the original code?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ransition advTm="53016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Different</a:t>
            </a:r>
            <a:br>
              <a:rPr lang="en-US" dirty="0" smtClean="0"/>
            </a:br>
            <a:r>
              <a:rPr lang="en-US" dirty="0" smtClean="0"/>
              <a:t> Load Balancing Strategies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Record object-load and communication information of baseline run.</a:t>
            </a:r>
          </a:p>
          <a:p>
            <a:r>
              <a:rPr lang="en-US" dirty="0" smtClean="0"/>
              <a:t>Different Load Balancing strategies create different object-to-processor maps.</a:t>
            </a:r>
          </a:p>
          <a:p>
            <a:r>
              <a:rPr lang="en-US" dirty="0" smtClean="0"/>
              <a:t>A log transformation tool I wrote, transforms event dependency logs to reflect new object-to-processor mapping.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ransition advTm="929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Load Balancing Strategies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23674" y="5787002"/>
            <a:ext cx="7278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Baseline</a:t>
            </a:r>
            <a:r>
              <a:rPr lang="en-US" sz="2400" dirty="0" smtClean="0"/>
              <a:t> Load Imbalance: Half the processors perform twice the work with 2 objects per processor.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23674" y="5787003"/>
            <a:ext cx="7278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Greedy Strategy</a:t>
            </a:r>
            <a:r>
              <a:rPr lang="en-US" sz="2400" dirty="0" smtClean="0"/>
              <a:t>: Objects balanced across processors perfectly.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11" name="Picture 10" descr="Greedy1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053" y="1514045"/>
            <a:ext cx="7066389" cy="4272958"/>
          </a:xfrm>
          <a:prstGeom prst="rect">
            <a:avLst/>
          </a:prstGeom>
        </p:spPr>
      </p:pic>
      <p:pic>
        <p:nvPicPr>
          <p:cNvPr id="12" name="Picture 11" descr="Dummy12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608" y="1514046"/>
            <a:ext cx="7066389" cy="42729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34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Reduction of Processors </a:t>
            </a:r>
            <a:br>
              <a:rPr lang="en-US" dirty="0" smtClean="0"/>
            </a:br>
            <a:r>
              <a:rPr lang="en-US" dirty="0" smtClean="0"/>
              <a:t>during Emulation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BigSim</a:t>
            </a:r>
            <a:r>
              <a:rPr lang="en-US" dirty="0" smtClean="0"/>
              <a:t> emulator can emulate </a:t>
            </a:r>
            <a:r>
              <a:rPr lang="en-US" b="1" i="1" dirty="0" err="1" smtClean="0"/>
              <a:t>k</a:t>
            </a:r>
            <a:r>
              <a:rPr lang="en-US" dirty="0" smtClean="0"/>
              <a:t> processors on </a:t>
            </a:r>
            <a:r>
              <a:rPr lang="en-US" b="1" i="1" dirty="0" err="1" smtClean="0"/>
              <a:t>p</a:t>
            </a:r>
            <a:r>
              <a:rPr lang="en-US" dirty="0" smtClean="0"/>
              <a:t> physical processors</a:t>
            </a:r>
          </a:p>
          <a:p>
            <a:r>
              <a:rPr lang="en-US" dirty="0" smtClean="0"/>
              <a:t>Ratio of </a:t>
            </a:r>
            <a:r>
              <a:rPr lang="en-US" b="1" i="1" dirty="0" err="1" smtClean="0"/>
              <a:t>k</a:t>
            </a:r>
            <a:r>
              <a:rPr lang="en-US" dirty="0" smtClean="0"/>
              <a:t> to </a:t>
            </a:r>
            <a:r>
              <a:rPr lang="en-US" b="1" i="1" dirty="0" err="1" smtClean="0"/>
              <a:t>p</a:t>
            </a:r>
            <a:r>
              <a:rPr lang="en-US" dirty="0" smtClean="0"/>
              <a:t> can be increased by memory aliasing where appropriate.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Testing: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Flexible repeated performance hypothesis testing can be achieved via trace-based simulation.</a:t>
            </a:r>
          </a:p>
          <a:p>
            <a:r>
              <a:rPr lang="en-US" dirty="0" smtClean="0"/>
              <a:t>No analytical models need to be constructed for each application to enable software changes such as load balancing strategies.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ransition advTm="28816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Extending Scalability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2702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Can the techniques described in this thesis be adopted by other tools quickly?</a:t>
            </a:r>
          </a:p>
          <a:p>
            <a:r>
              <a:rPr lang="en-US" dirty="0" smtClean="0"/>
              <a:t>This was investigated through the results of a collaboration with the TAU group*.</a:t>
            </a:r>
          </a:p>
          <a:p>
            <a:r>
              <a:rPr lang="en-US" dirty="0" smtClean="0"/>
              <a:t>Flexible Performance call-back interface in Charm++ enabled an easy mechanism for a popular tool like TAU to record and process key runtime and application events.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47097" y="5843885"/>
            <a:ext cx="7796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*Scott </a:t>
            </a:r>
            <a:r>
              <a:rPr lang="en-US" dirty="0" err="1" smtClean="0"/>
              <a:t>Biersdorff</a:t>
            </a:r>
            <a:r>
              <a:rPr lang="en-US" dirty="0" smtClean="0"/>
              <a:t>, </a:t>
            </a:r>
            <a:r>
              <a:rPr lang="en-US" dirty="0" err="1" smtClean="0"/>
              <a:t>Chee</a:t>
            </a:r>
            <a:r>
              <a:rPr lang="en-US" dirty="0" smtClean="0"/>
              <a:t> </a:t>
            </a:r>
            <a:r>
              <a:rPr lang="en-US" dirty="0" err="1" smtClean="0"/>
              <a:t>Wai</a:t>
            </a:r>
            <a:r>
              <a:rPr lang="en-US" dirty="0" smtClean="0"/>
              <a:t> Lee, Allen D. </a:t>
            </a:r>
            <a:r>
              <a:rPr lang="en-US" dirty="0" err="1" smtClean="0"/>
              <a:t>Malony</a:t>
            </a:r>
            <a:r>
              <a:rPr lang="en-US" dirty="0" smtClean="0"/>
              <a:t> and </a:t>
            </a:r>
            <a:r>
              <a:rPr lang="en-US" dirty="0" err="1" smtClean="0"/>
              <a:t>Laximkant</a:t>
            </a:r>
            <a:r>
              <a:rPr lang="en-US" dirty="0" smtClean="0"/>
              <a:t> V. Kale</a:t>
            </a:r>
            <a:r>
              <a:rPr lang="en-US" b="1" dirty="0" smtClean="0"/>
              <a:t>. Integrated Performance Views in Charm++: Projections Meets TAU</a:t>
            </a:r>
            <a:r>
              <a:rPr lang="en-US" dirty="0" smtClean="0"/>
              <a:t>. ICPP-2009, Vienna, Austria, September 22-25, 2009.</a:t>
            </a:r>
            <a:endParaRPr lang="en-US" dirty="0"/>
          </a:p>
        </p:txBody>
      </p:sp>
    </p:spTree>
  </p:cSld>
  <p:clrMapOvr>
    <a:masterClrMapping/>
  </p:clrMapOvr>
  <p:transition advTm="993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Extension of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Scalable TAU tools features can be used to grant different performance insights into Charm++ applications.</a:t>
            </a:r>
          </a:p>
          <a:p>
            <a:r>
              <a:rPr lang="en-US" dirty="0" smtClean="0"/>
              <a:t>TAU can make use of the adaptive runtime for live streaming of TAU data.</a:t>
            </a:r>
          </a:p>
          <a:p>
            <a:r>
              <a:rPr lang="en-US" dirty="0" smtClean="0"/>
              <a:t>TAU can make use of </a:t>
            </a:r>
            <a:r>
              <a:rPr lang="en-US" dirty="0" err="1" smtClean="0"/>
              <a:t>BigSim</a:t>
            </a:r>
            <a:r>
              <a:rPr lang="en-US" dirty="0" smtClean="0"/>
              <a:t> for repeated hypothesis testing.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ransition advTm="12515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Thesis Contributions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Identified and developed scalable tool feature support for performance analysis idioms.</a:t>
            </a:r>
          </a:p>
          <a:p>
            <a:r>
              <a:rPr lang="en-US" dirty="0" smtClean="0"/>
              <a:t>Showed the combination of techniques and heuristics effective for data reduction.</a:t>
            </a:r>
          </a:p>
          <a:p>
            <a:r>
              <a:rPr lang="en-US" dirty="0" smtClean="0"/>
              <a:t>Showed how an adaptive runtime can efficiently stream live performance data out-of-band in user-space to enable powerful analysis idioms.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ransition advTm="10805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Thesis Contributions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Showed trace-based simulation to be an effective method for repeated hardware and software hypothesis testing.</a:t>
            </a:r>
          </a:p>
          <a:p>
            <a:r>
              <a:rPr lang="en-US" dirty="0" smtClean="0"/>
              <a:t>Highlighted importance of flexible performance frameworks for the extension of scalability features to other tools.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ransition advTm="3381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Scalable Tool Features: 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Performance analysis idioms need to be effectively supported by tool features.</a:t>
            </a:r>
          </a:p>
          <a:p>
            <a:r>
              <a:rPr lang="en-US" dirty="0" smtClean="0"/>
              <a:t>Idioms must avoid using tool features that become ineffectual at large processor counts.</a:t>
            </a:r>
          </a:p>
          <a:p>
            <a:r>
              <a:rPr lang="en-US" dirty="0" smtClean="0"/>
              <a:t>We want to catalog common idioms and match these with scalable features.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advTm="5263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Scalable Tool Feature Support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Non-scalable tool features require analysts to </a:t>
            </a:r>
            <a:r>
              <a:rPr lang="en-US" b="1" dirty="0" smtClean="0"/>
              <a:t>scan</a:t>
            </a:r>
            <a:r>
              <a:rPr lang="en-US" dirty="0" smtClean="0"/>
              <a:t> for visual cues over the processor domain.</a:t>
            </a:r>
          </a:p>
          <a:p>
            <a:endParaRPr lang="en-US" dirty="0" smtClean="0"/>
          </a:p>
          <a:p>
            <a:r>
              <a:rPr lang="en-US" dirty="0" smtClean="0"/>
              <a:t>How do we avoid this requirement on analysts?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advTm="1851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Scalable Tool Feature Support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Aggregation across processor domain:</a:t>
            </a:r>
          </a:p>
          <a:p>
            <a:pPr lvl="1"/>
            <a:r>
              <a:rPr lang="en-US" dirty="0" smtClean="0"/>
              <a:t>Histograms.</a:t>
            </a:r>
          </a:p>
          <a:p>
            <a:pPr lvl="1"/>
            <a:r>
              <a:rPr lang="en-US" dirty="0" smtClean="0"/>
              <a:t>High resolution Time Profiles.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Processor selection:</a:t>
            </a:r>
          </a:p>
          <a:p>
            <a:pPr lvl="1"/>
            <a:r>
              <a:rPr lang="en-US" dirty="0" err="1" smtClean="0"/>
              <a:t>Extrema</a:t>
            </a:r>
            <a:r>
              <a:rPr lang="en-US" dirty="0" smtClean="0"/>
              <a:t> Tool.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3A6E-E36E-0844-92D6-B0A2FA64529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advTm="55083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1.4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4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3.9|38.9|53.2|67.3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0.3|2.2|84.8|24.7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6.: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23.9|37.1|0.7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2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3422</TotalTime>
  <Words>4006</Words>
  <Application>Microsoft Macintosh PowerPoint</Application>
  <PresentationFormat>On-screen Show (4:3)</PresentationFormat>
  <Paragraphs>594</Paragraphs>
  <Slides>68</Slides>
  <Notes>37</Notes>
  <HiddenSlides>13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Solstice</vt:lpstr>
      <vt:lpstr>Techniques in Scalable and Effective Performance Analysis</vt:lpstr>
      <vt:lpstr>Overview</vt:lpstr>
      <vt:lpstr>Introduction</vt:lpstr>
      <vt:lpstr>Effects of Application Scaling</vt:lpstr>
      <vt:lpstr>Main Thrusts</vt:lpstr>
      <vt:lpstr>Main Thrusts</vt:lpstr>
      <vt:lpstr>Scalable Tool Features: Motivations</vt:lpstr>
      <vt:lpstr>Scalable Tool Feature Support (1/2)</vt:lpstr>
      <vt:lpstr>Scalable Tool Feature Support (2/2)</vt:lpstr>
      <vt:lpstr>Histogram as a Scalable Tool Feature</vt:lpstr>
      <vt:lpstr>Case Study: </vt:lpstr>
      <vt:lpstr>Case Study: Validation using Histograms</vt:lpstr>
      <vt:lpstr>Effectiveness of Idiom</vt:lpstr>
      <vt:lpstr>High Resolution Time Profiles</vt:lpstr>
      <vt:lpstr>Case Study: Using Time Profiles</vt:lpstr>
      <vt:lpstr>Finding Extreme or Unusual Processors</vt:lpstr>
      <vt:lpstr>The Extrema Tool</vt:lpstr>
      <vt:lpstr>Using the Extrema Tool</vt:lpstr>
      <vt:lpstr>Scalable Tool Features: Conclusions</vt:lpstr>
      <vt:lpstr>Main Thrusts</vt:lpstr>
      <vt:lpstr>Data Reduction</vt:lpstr>
      <vt:lpstr>Interval-Based Profiles</vt:lpstr>
      <vt:lpstr>Choosing Useful Processor Subset (1/2)</vt:lpstr>
      <vt:lpstr>Choosing Useful Processor Subsets (2/2)</vt:lpstr>
      <vt:lpstr>Applying k-Means Clustering to Performance Data (1/2)</vt:lpstr>
      <vt:lpstr>Applying k-Means Clustering to Performance Data (2/2)</vt:lpstr>
      <vt:lpstr>Choosing from Clusters</vt:lpstr>
      <vt:lpstr>Applying k-Means Clustering Online</vt:lpstr>
      <vt:lpstr>Parallel k-Means</vt:lpstr>
      <vt:lpstr>Important k-Means Parameters</vt:lpstr>
      <vt:lpstr>Min-Max Normalization for  Multiple Metric Domains</vt:lpstr>
      <vt:lpstr>k-Means Clustering</vt:lpstr>
      <vt:lpstr>Clustering Nuances</vt:lpstr>
      <vt:lpstr>Evaluating the technique</vt:lpstr>
      <vt:lpstr>Results (2048 Processors NAMD)</vt:lpstr>
      <vt:lpstr>Results (1024 Processors NAMD)</vt:lpstr>
      <vt:lpstr>Results (4096 Processors NAMD)</vt:lpstr>
      <vt:lpstr>Overhead of parallel k-Means</vt:lpstr>
      <vt:lpstr>Data Reduction: Conclusions</vt:lpstr>
      <vt:lpstr>Main Thrusts</vt:lpstr>
      <vt:lpstr>Live Streaming of Performance Data</vt:lpstr>
      <vt:lpstr>Challenges to Live Streaming</vt:lpstr>
      <vt:lpstr>Enabling Mechanisms</vt:lpstr>
      <vt:lpstr>Questions</vt:lpstr>
      <vt:lpstr>Live Streaming System Overview</vt:lpstr>
      <vt:lpstr>What is Streamed?</vt:lpstr>
      <vt:lpstr>Visualization</vt:lpstr>
      <vt:lpstr>Overheads (1/2)</vt:lpstr>
      <vt:lpstr>Overheads (2/2)</vt:lpstr>
      <vt:lpstr>Live Streaming: Conclusions*</vt:lpstr>
      <vt:lpstr>Main Thrusts</vt:lpstr>
      <vt:lpstr>Repeated Large-Scale Hypothesis Testing</vt:lpstr>
      <vt:lpstr>Trace-based Simulation</vt:lpstr>
      <vt:lpstr>Advantages</vt:lpstr>
      <vt:lpstr>Using the BigSim Framework (1/2)</vt:lpstr>
      <vt:lpstr>Using the BigSim Framework (2/2)</vt:lpstr>
      <vt:lpstr>Examples of Hypothesis Testing Possible</vt:lpstr>
      <vt:lpstr>Example:  Discovering Latency Trends</vt:lpstr>
      <vt:lpstr>Latency Trends – Jacobi 3d 256x256x192 on 48 pes</vt:lpstr>
      <vt:lpstr>Testing Different Load Balancing Strategies (1/2)</vt:lpstr>
      <vt:lpstr>Testing Different  Load Balancing Strategies (2/2)</vt:lpstr>
      <vt:lpstr>Example: Load Balancing Strategies</vt:lpstr>
      <vt:lpstr>Reduction of Processors  during Emulation</vt:lpstr>
      <vt:lpstr>Hypothesis Testing: Conclusions</vt:lpstr>
      <vt:lpstr>Extending Scalability Techniques</vt:lpstr>
      <vt:lpstr>Benefits of Extension of Capabilities</vt:lpstr>
      <vt:lpstr>Thesis Contributions (1/2)</vt:lpstr>
      <vt:lpstr>Thesis Contributions (2/2)</vt:lpstr>
    </vt:vector>
  </TitlesOfParts>
  <Company>University of Illinois at Urbana-Champaign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Techniques in Scalable and Effective Performance Analysis</dc:title>
  <dc:creator>Chee Wai Lee</dc:creator>
  <cp:lastModifiedBy>Chee Wai Lee</cp:lastModifiedBy>
  <cp:revision>95</cp:revision>
  <dcterms:created xsi:type="dcterms:W3CDTF">2009-11-10T02:47:30Z</dcterms:created>
  <dcterms:modified xsi:type="dcterms:W3CDTF">2009-11-10T02:53:21Z</dcterms:modified>
</cp:coreProperties>
</file>