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57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58" r:id="rId15"/>
    <p:sldId id="273" r:id="rId16"/>
    <p:sldId id="274" r:id="rId17"/>
    <p:sldId id="275" r:id="rId18"/>
    <p:sldId id="276" r:id="rId19"/>
    <p:sldId id="259" r:id="rId20"/>
    <p:sldId id="260" r:id="rId21"/>
    <p:sldId id="277" r:id="rId22"/>
    <p:sldId id="278" r:id="rId23"/>
    <p:sldId id="261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NAMD CVS Opt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1024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2.1820936986993318</c:v>
                </c:pt>
                <c:pt idx="1">
                  <c:v>4.1921397379912655</c:v>
                </c:pt>
                <c:pt idx="2">
                  <c:v>8.0372093023255786</c:v>
                </c:pt>
                <c:pt idx="3">
                  <c:v>14.460251046025107</c:v>
                </c:pt>
                <c:pt idx="4">
                  <c:v>25.226277372262771</c:v>
                </c:pt>
                <c:pt idx="5">
                  <c:v>37.241379310344833</c:v>
                </c:pt>
                <c:pt idx="6">
                  <c:v>46.203208556149733</c:v>
                </c:pt>
                <c:pt idx="7">
                  <c:v>55.207667731629385</c:v>
                </c:pt>
                <c:pt idx="8">
                  <c:v>53.831775700934585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NAMD CVS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1024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2.1654135338345868</c:v>
                </c:pt>
                <c:pt idx="1">
                  <c:v>4.1678726483357407</c:v>
                </c:pt>
                <c:pt idx="2">
                  <c:v>8.1509433962264168</c:v>
                </c:pt>
                <c:pt idx="3">
                  <c:v>14.508816120906801</c:v>
                </c:pt>
                <c:pt idx="4">
                  <c:v>25.300146412884327</c:v>
                </c:pt>
                <c:pt idx="5">
                  <c:v>37.321814254859603</c:v>
                </c:pt>
                <c:pt idx="6">
                  <c:v>44.883116883116884</c:v>
                </c:pt>
                <c:pt idx="7">
                  <c:v>47.084468664850128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NAMD Aug 19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1024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7.5956043956043979</c:v>
                </c:pt>
                <c:pt idx="3">
                  <c:v>0</c:v>
                </c:pt>
                <c:pt idx="4">
                  <c:v>24.201680672268903</c:v>
                </c:pt>
                <c:pt idx="5">
                  <c:v>32.665406427221171</c:v>
                </c:pt>
                <c:pt idx="6">
                  <c:v>45.593667546174153</c:v>
                </c:pt>
                <c:pt idx="7">
                  <c:v>44.536082474226795</c:v>
                </c:pt>
                <c:pt idx="8">
                  <c:v>0</c:v>
                </c:pt>
              </c:numCache>
            </c:numRef>
          </c:val>
        </c:ser>
        <c:marker val="1"/>
        <c:axId val="118120832"/>
        <c:axId val="118122752"/>
      </c:lineChart>
      <c:catAx>
        <c:axId val="118120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cross"/>
        <c:tickLblPos val="nextTo"/>
        <c:crossAx val="118122752"/>
        <c:crosses val="autoZero"/>
        <c:auto val="1"/>
        <c:lblAlgn val="ctr"/>
        <c:lblOffset val="100"/>
      </c:catAx>
      <c:valAx>
        <c:axId val="1181227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Performance (ns/day)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18120832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lineChart>
        <c:grouping val="standard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NAMD CVS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0.32416005402667575</c:v>
                </c:pt>
                <c:pt idx="2">
                  <c:v>0.611464968152866</c:v>
                </c:pt>
                <c:pt idx="3">
                  <c:v>1.1662279813727483</c:v>
                </c:pt>
                <c:pt idx="4">
                  <c:v>2.2418266735858841</c:v>
                </c:pt>
                <c:pt idx="5">
                  <c:v>4.3395278754394777</c:v>
                </c:pt>
                <c:pt idx="6">
                  <c:v>8.3924235065565806</c:v>
                </c:pt>
                <c:pt idx="7">
                  <c:v>14.935177182368195</c:v>
                </c:pt>
                <c:pt idx="8">
                  <c:v>17.314629258517026</c:v>
                </c:pt>
                <c:pt idx="9">
                  <c:v>16.941176470588232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Gromacs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0.20700000000000007</c:v>
                </c:pt>
                <c:pt idx="1">
                  <c:v>0.39700000000000013</c:v>
                </c:pt>
                <c:pt idx="2">
                  <c:v>0.77600000000000025</c:v>
                </c:pt>
                <c:pt idx="3">
                  <c:v>1.0449999999999995</c:v>
                </c:pt>
                <c:pt idx="4">
                  <c:v>2.097</c:v>
                </c:pt>
                <c:pt idx="5">
                  <c:v>4.1539999999999981</c:v>
                </c:pt>
                <c:pt idx="6">
                  <c:v>7.2</c:v>
                </c:pt>
                <c:pt idx="7">
                  <c:v>10.286</c:v>
                </c:pt>
                <c:pt idx="8">
                  <c:v>13.292</c:v>
                </c:pt>
              </c:numCache>
            </c:numRef>
          </c:val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NAMD Aug 19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0.14021421616358326</c:v>
                </c:pt>
                <c:pt idx="1">
                  <c:v>0.17732170343766041</c:v>
                </c:pt>
                <c:pt idx="2">
                  <c:v>0.29726475141923281</c:v>
                </c:pt>
                <c:pt idx="3">
                  <c:v>0.55813953488372092</c:v>
                </c:pt>
                <c:pt idx="4">
                  <c:v>1.005820721769499</c:v>
                </c:pt>
                <c:pt idx="5">
                  <c:v>1.8382978723404257</c:v>
                </c:pt>
                <c:pt idx="6">
                  <c:v>2.4863309352517988</c:v>
                </c:pt>
                <c:pt idx="7">
                  <c:v>4.7342465753424676</c:v>
                </c:pt>
                <c:pt idx="8">
                  <c:v>8.5544554455445549</c:v>
                </c:pt>
                <c:pt idx="9">
                  <c:v>6.6461538461538465</c:v>
                </c:pt>
              </c:numCache>
            </c:numRef>
          </c:val>
        </c:ser>
        <c:marker val="1"/>
        <c:axId val="118772096"/>
        <c:axId val="118774016"/>
      </c:lineChart>
      <c:catAx>
        <c:axId val="118772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cores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8774016"/>
        <c:crosses val="autoZero"/>
        <c:auto val="1"/>
        <c:lblAlgn val="ctr"/>
        <c:lblOffset val="100"/>
      </c:catAx>
      <c:valAx>
        <c:axId val="1187740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Performance (ns/day)</a:t>
                </a:r>
              </a:p>
            </c:rich>
          </c:tx>
          <c:layout/>
        </c:title>
        <c:numFmt formatCode="General" sourceLinked="1"/>
        <c:tickLblPos val="nextTo"/>
        <c:crossAx val="118772096"/>
        <c:crosses val="autoZero"/>
        <c:crossBetween val="between"/>
      </c:valAx>
    </c:plotArea>
    <c:legend>
      <c:legendPos val="r"/>
      <c:legendEntry>
        <c:idx val="0"/>
        <c:delete val="1"/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NAMD CVS Opt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0.50060837823744131</c:v>
                </c:pt>
                <c:pt idx="1">
                  <c:v>0.93304535637149089</c:v>
                </c:pt>
                <c:pt idx="2">
                  <c:v>1.7456308718052331</c:v>
                </c:pt>
                <c:pt idx="3">
                  <c:v>3.1435328360924162</c:v>
                </c:pt>
                <c:pt idx="4">
                  <c:v>5.6249999999999991</c:v>
                </c:pt>
                <c:pt idx="5">
                  <c:v>8.3478260869565197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NAMD CVS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0.50232558139534866</c:v>
                </c:pt>
                <c:pt idx="1">
                  <c:v>0.95575221238938113</c:v>
                </c:pt>
                <c:pt idx="2">
                  <c:v>1.7893755824790305</c:v>
                </c:pt>
                <c:pt idx="3">
                  <c:v>3.1219512195121952</c:v>
                </c:pt>
                <c:pt idx="4">
                  <c:v>4.8552964315819054</c:v>
                </c:pt>
                <c:pt idx="5">
                  <c:v>8.3478260869565197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NAMD Aug 19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0.4747611048384876</c:v>
                </c:pt>
                <c:pt idx="1">
                  <c:v>0.92723067821223037</c:v>
                </c:pt>
                <c:pt idx="2">
                  <c:v>1.7193577341178821</c:v>
                </c:pt>
                <c:pt idx="3">
                  <c:v>3.160982764943161</c:v>
                </c:pt>
                <c:pt idx="4">
                  <c:v>5.2021726010863008</c:v>
                </c:pt>
                <c:pt idx="5">
                  <c:v>7.9925822902178956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Gromacs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0.48900000000000016</c:v>
                </c:pt>
                <c:pt idx="1">
                  <c:v>0.99299999999999999</c:v>
                </c:pt>
                <c:pt idx="2">
                  <c:v>1.9259999999999995</c:v>
                </c:pt>
                <c:pt idx="3">
                  <c:v>3.3347999999999991</c:v>
                </c:pt>
                <c:pt idx="4">
                  <c:v>5.718</c:v>
                </c:pt>
                <c:pt idx="5">
                  <c:v>3.476999999999999</c:v>
                </c:pt>
              </c:numCache>
            </c:numRef>
          </c:val>
        </c:ser>
        <c:marker val="1"/>
        <c:axId val="118871168"/>
        <c:axId val="118873088"/>
      </c:lineChart>
      <c:catAx>
        <c:axId val="1188711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cores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8873088"/>
        <c:crosses val="autoZero"/>
        <c:auto val="1"/>
        <c:lblAlgn val="ctr"/>
        <c:lblOffset val="100"/>
      </c:catAx>
      <c:valAx>
        <c:axId val="1188730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Performance (ns/day)</a:t>
                </a:r>
              </a:p>
            </c:rich>
          </c:tx>
          <c:layout/>
        </c:title>
        <c:numFmt formatCode="General" sourceLinked="1"/>
        <c:tickLblPos val="nextTo"/>
        <c:crossAx val="1188711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NAMD Infiniband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1.395799676898223</c:v>
                </c:pt>
                <c:pt idx="1">
                  <c:v>2.7118644067796613</c:v>
                </c:pt>
                <c:pt idx="2">
                  <c:v>5.4305468258956635</c:v>
                </c:pt>
                <c:pt idx="3">
                  <c:v>6.744730679156909</c:v>
                </c:pt>
                <c:pt idx="4">
                  <c:v>12.058618283321703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NAMD MPI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1.4060211554109032</c:v>
                </c:pt>
                <c:pt idx="1">
                  <c:v>2.6778242677824271</c:v>
                </c:pt>
                <c:pt idx="2">
                  <c:v>5.2001203731567864</c:v>
                </c:pt>
                <c:pt idx="3">
                  <c:v>8.5249136655155411</c:v>
                </c:pt>
                <c:pt idx="4">
                  <c:v>10.90909090909091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NAMD May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0.94020349311714468</c:v>
                </c:pt>
                <c:pt idx="1">
                  <c:v>1.792903091927786</c:v>
                </c:pt>
                <c:pt idx="2">
                  <c:v>3.477560877440129</c:v>
                </c:pt>
                <c:pt idx="3">
                  <c:v>6.245030719190459</c:v>
                </c:pt>
                <c:pt idx="4">
                  <c:v>10.105263157894736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Desmond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1.61</c:v>
                </c:pt>
                <c:pt idx="1">
                  <c:v>2.89</c:v>
                </c:pt>
                <c:pt idx="2">
                  <c:v>4.3499999999999996</c:v>
                </c:pt>
                <c:pt idx="3">
                  <c:v>6.14</c:v>
                </c:pt>
                <c:pt idx="4">
                  <c:v>9.98</c:v>
                </c:pt>
              </c:numCache>
            </c:numRef>
          </c:val>
        </c:ser>
        <c:marker val="1"/>
        <c:axId val="118966144"/>
        <c:axId val="118972416"/>
      </c:lineChart>
      <c:catAx>
        <c:axId val="118966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cores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8972416"/>
        <c:crosses val="autoZero"/>
        <c:auto val="1"/>
        <c:lblAlgn val="ctr"/>
        <c:lblOffset val="100"/>
      </c:catAx>
      <c:valAx>
        <c:axId val="1189724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 dirty="0" smtClean="0"/>
                  <a:t>Performance (ns/day)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189661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B20D2-E120-4DC4-956B-67E83336FD09}" type="datetimeFigureOut">
              <a:rPr lang="en-US" smtClean="0"/>
              <a:pPr/>
              <a:t>2/13/2009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CDF5-560B-482D-9310-210397EA9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The Charm++ Programming Model and NAMD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962400"/>
            <a:ext cx="74676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Abhinav S Bhatele</a:t>
            </a:r>
          </a:p>
          <a:p>
            <a:r>
              <a:rPr lang="en-US" sz="2400" dirty="0" smtClean="0"/>
              <a:t>Department of Computer Science</a:t>
            </a:r>
          </a:p>
          <a:p>
            <a:r>
              <a:rPr lang="en-US" sz="2400" dirty="0" smtClean="0"/>
              <a:t>University of Illinois at Urbana-Champaign</a:t>
            </a:r>
            <a:endParaRPr lang="en-US" sz="2400" dirty="0"/>
          </a:p>
        </p:txBody>
      </p:sp>
      <p:pic>
        <p:nvPicPr>
          <p:cNvPr id="1028" name="Picture 4" descr="C:\Users\bhatele\AppData\Local\Temp\_TS87D6.tmp\_TSF.tmp\ppl-logo-whi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943600"/>
            <a:ext cx="2103437" cy="7318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6019800"/>
            <a:ext cx="281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http://charm.cs.uiuc.edu</a:t>
            </a:r>
          </a:p>
          <a:p>
            <a:r>
              <a:rPr lang="en-US" dirty="0" smtClean="0"/>
              <a:t>E-mail: bhatele@illinois.edu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1975" y="1460500"/>
          <a:ext cx="8124825" cy="4483100"/>
        </p:xfrm>
        <a:graphic>
          <a:graphicData uri="http://schemas.openxmlformats.org/presentationml/2006/ole">
            <p:oleObj spid="_x0000_s5122" name="Visio" r:id="rId3" imgW="9875636" imgH="544987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5" descr="time-profile-c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41512"/>
            <a:ext cx="8153400" cy="4383088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50925" y="3578225"/>
            <a:ext cx="1463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Non-bonded Work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00200" y="5537200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Bonded Work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191000" y="5613400"/>
            <a:ext cx="1463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Integration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667000" y="5156200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PME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191000" y="3708400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Communication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124200" y="152400"/>
          <a:ext cx="3095625" cy="1708098"/>
        </p:xfrm>
        <a:graphic>
          <a:graphicData uri="http://schemas.openxmlformats.org/presentationml/2006/ole">
            <p:oleObj spid="_x0000_s6146" name="Visio" r:id="rId4" imgW="9875636" imgH="544987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 on </a:t>
            </a:r>
            <a:r>
              <a:rPr lang="en-US" dirty="0" err="1" smtClean="0"/>
              <a:t>MareNostrum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Fixes to the CVS version</a:t>
            </a:r>
          </a:p>
          <a:p>
            <a:pPr lvl="1"/>
            <a:r>
              <a:rPr lang="en-US" dirty="0" smtClean="0"/>
              <a:t>Crash due to a </a:t>
            </a:r>
            <a:r>
              <a:rPr lang="en-US" dirty="0" err="1" smtClean="0"/>
              <a:t>xlc</a:t>
            </a:r>
            <a:r>
              <a:rPr lang="en-US" dirty="0" smtClean="0"/>
              <a:t> compiler bug</a:t>
            </a:r>
          </a:p>
          <a:p>
            <a:r>
              <a:rPr lang="en-US" dirty="0" smtClean="0"/>
              <a:t>Performance analysis</a:t>
            </a:r>
          </a:p>
          <a:p>
            <a:pPr lvl="1"/>
            <a:r>
              <a:rPr lang="en-US" dirty="0" smtClean="0"/>
              <a:t>Using Projections performance analysis tool</a:t>
            </a:r>
          </a:p>
          <a:p>
            <a:r>
              <a:rPr lang="en-US" dirty="0" smtClean="0"/>
              <a:t>Performance tuning</a:t>
            </a:r>
          </a:p>
          <a:p>
            <a:pPr lvl="1"/>
            <a:r>
              <a:rPr lang="en-US" dirty="0" smtClean="0"/>
              <a:t>Configuration parameters for NAMD to enable high parallelization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the number of objects</a:t>
            </a:r>
          </a:p>
          <a:p>
            <a:pPr lvl="1"/>
            <a:r>
              <a:rPr lang="en-US" dirty="0" err="1" smtClean="0"/>
              <a:t>twoAway</a:t>
            </a:r>
            <a:r>
              <a:rPr lang="en-US" dirty="0" smtClean="0"/>
              <a:t>{X, Y, Z} options</a:t>
            </a:r>
          </a:p>
          <a:p>
            <a:r>
              <a:rPr lang="en-US" dirty="0" smtClean="0"/>
              <a:t>Choice of PME implementation</a:t>
            </a:r>
          </a:p>
          <a:p>
            <a:pPr lvl="1"/>
            <a:r>
              <a:rPr lang="en-US" dirty="0" smtClean="0"/>
              <a:t>Slab (1D) vs. Pencil (2D) decomposition</a:t>
            </a:r>
          </a:p>
          <a:p>
            <a:r>
              <a:rPr lang="en-US" dirty="0" smtClean="0"/>
              <a:t>Offloading processors doing PME </a:t>
            </a:r>
          </a:p>
          <a:p>
            <a:r>
              <a:rPr lang="en-US" dirty="0" smtClean="0"/>
              <a:t>Use of spanning tree for communication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on MareNostrum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with Slab PME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169" y="1600200"/>
            <a:ext cx="8186995" cy="44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with Pencil PME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568" y="1609725"/>
            <a:ext cx="771563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 descr="D:\namd\long_msg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62120"/>
            <a:ext cx="8991600" cy="4386280"/>
          </a:xfrm>
          <a:prstGeom prst="rect">
            <a:avLst/>
          </a:prstGeom>
          <a:noFill/>
        </p:spPr>
      </p:pic>
      <p:sp>
        <p:nvSpPr>
          <p:cNvPr id="8" name="Right Brace 7"/>
          <p:cNvSpPr/>
          <p:nvPr/>
        </p:nvSpPr>
        <p:spPr>
          <a:xfrm rot="16200000">
            <a:off x="6553200" y="533400"/>
            <a:ext cx="304800" cy="2286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40883" y="11546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66102"/>
            <a:ext cx="8458200" cy="390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Nucleosome</a:t>
            </a:r>
            <a:r>
              <a:rPr lang="en-US" dirty="0" smtClean="0"/>
              <a:t> on MareNostrum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98956"/>
            <a:ext cx="6324600" cy="30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124222"/>
            <a:ext cx="2590800" cy="40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86200"/>
            <a:ext cx="5238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34200" y="1119426"/>
            <a:ext cx="18453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University of Illinois</a:t>
            </a:r>
          </a:p>
          <a:p>
            <a:r>
              <a:rPr lang="en-US" sz="1600" dirty="0" smtClean="0"/>
              <a:t>Urbana-Champaign,</a:t>
            </a:r>
          </a:p>
          <a:p>
            <a:r>
              <a:rPr lang="en-US" sz="1600" dirty="0" smtClean="0"/>
              <a:t>Illinois, USA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810000" y="1600200"/>
            <a:ext cx="5334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on MareNostrum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Problem?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0" y="586740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ms</a:t>
            </a:r>
            <a:endParaRPr lang="en-US" dirty="0"/>
          </a:p>
        </p:txBody>
      </p:sp>
      <p:pic>
        <p:nvPicPr>
          <p:cNvPr id="11267" name="Picture 3" descr="D:\namd\membrane_1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135" y="2362200"/>
            <a:ext cx="7731865" cy="3200400"/>
          </a:xfrm>
          <a:prstGeom prst="rect">
            <a:avLst/>
          </a:prstGeom>
          <a:noFill/>
        </p:spPr>
      </p:pic>
      <p:sp>
        <p:nvSpPr>
          <p:cNvPr id="8" name="Right Brace 7"/>
          <p:cNvSpPr/>
          <p:nvPr/>
        </p:nvSpPr>
        <p:spPr>
          <a:xfrm rot="5400000">
            <a:off x="5524500" y="4381500"/>
            <a:ext cx="304800" cy="2514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9800" y="1563469"/>
            <a:ext cx="4704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Bandwidth on </a:t>
            </a:r>
            <a:r>
              <a:rPr lang="en-US" dirty="0" err="1" smtClean="0"/>
              <a:t>Myrinet</a:t>
            </a:r>
            <a:r>
              <a:rPr lang="en-US" dirty="0" smtClean="0"/>
              <a:t>: 250 MB/s</a:t>
            </a:r>
          </a:p>
          <a:p>
            <a:r>
              <a:rPr lang="en-US" dirty="0" smtClean="0"/>
              <a:t>Expected Latency for 6-10 KB messages &lt; 0.1 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 on the </a:t>
            </a:r>
            <a:r>
              <a:rPr lang="en-US" dirty="0" err="1" smtClean="0"/>
              <a:t>Xe</a:t>
            </a:r>
            <a:r>
              <a:rPr lang="en-US" dirty="0" smtClean="0"/>
              <a:t>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the CVS version running (over </a:t>
            </a:r>
            <a:r>
              <a:rPr lang="en-US" dirty="0" err="1" smtClean="0"/>
              <a:t>mpi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Trying a development version of charm</a:t>
            </a:r>
          </a:p>
          <a:p>
            <a:pPr lvl="1"/>
            <a:r>
              <a:rPr lang="en-US" dirty="0" smtClean="0"/>
              <a:t>Runs directly over </a:t>
            </a:r>
            <a:r>
              <a:rPr lang="en-US" dirty="0" err="1" smtClean="0"/>
              <a:t>Infiniband</a:t>
            </a:r>
            <a:r>
              <a:rPr lang="en-US" dirty="0" smtClean="0"/>
              <a:t> (</a:t>
            </a:r>
            <a:r>
              <a:rPr lang="en-US" dirty="0" err="1" smtClean="0"/>
              <a:t>ibverbs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Currently unstable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on Xeon Cluster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 descr="C:\Users\bhatele\Desktop\DSC_5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835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62400" y="6248400"/>
            <a:ext cx="156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Thank You!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Virtualization</a:t>
            </a:r>
            <a:endParaRPr lang="en-US" dirty="0"/>
          </a:p>
        </p:txBody>
      </p:sp>
      <p:pic>
        <p:nvPicPr>
          <p:cNvPr id="4" name="Picture 1" descr="C:\Users\bhatele\AppData\Local\Temp\_TS235A.tmp\_TS8.tmp\3DUserVsSys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2446893"/>
            <a:ext cx="8459787" cy="3127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5498068"/>
            <a:ext cx="113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498068"/>
            <a:ext cx="136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 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676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Programmer: Decomposes the computation into objects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1676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Runtime: Maps the computation on to the processors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the Charm++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Software Engineering</a:t>
            </a:r>
          </a:p>
          <a:p>
            <a:pPr lvl="1"/>
            <a:r>
              <a:rPr lang="en-US" dirty="0" smtClean="0"/>
              <a:t>Number of VPs independent of physical processors</a:t>
            </a:r>
          </a:p>
          <a:p>
            <a:pPr lvl="1"/>
            <a:r>
              <a:rPr lang="en-US" dirty="0" smtClean="0"/>
              <a:t>Different sets of VPs for different computations</a:t>
            </a:r>
          </a:p>
          <a:p>
            <a:r>
              <a:rPr lang="en-US" dirty="0" smtClean="0"/>
              <a:t>Dynamic Mapping</a:t>
            </a:r>
          </a:p>
          <a:p>
            <a:pPr lvl="1"/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Change the set of processors used</a:t>
            </a:r>
          </a:p>
          <a:p>
            <a:r>
              <a:rPr lang="en-US" dirty="0" smtClean="0"/>
              <a:t>Message-driven execution</a:t>
            </a:r>
          </a:p>
          <a:p>
            <a:pPr lvl="1"/>
            <a:r>
              <a:rPr lang="en-US" dirty="0" smtClean="0"/>
              <a:t>Compositionality</a:t>
            </a:r>
          </a:p>
          <a:p>
            <a:pPr lvl="1"/>
            <a:r>
              <a:rPr lang="en-US" dirty="0" smtClean="0"/>
              <a:t>Predictability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Charm++ and CSE Applications</a:t>
            </a:r>
            <a:endParaRPr lang="en-US" dirty="0"/>
          </a:p>
        </p:txBody>
      </p:sp>
      <p:pic>
        <p:nvPicPr>
          <p:cNvPr id="4" name="Picture 18" descr="E:\kunzman\ParallelProgrammingCharm_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75" y="1752600"/>
            <a:ext cx="70834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1752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Gordon Bell  Award,  SC 2002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1868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Fine-grained CPAIMD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3581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Cosmological Simulations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MPI (AMPI)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C:\Users\bhatele\AppData\Local\Temp\_TS3D1.tmp\_TS5.tmp\AMPI_Threads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238" y="2176463"/>
            <a:ext cx="6613525" cy="36147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1882914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MPI “Processes” - Implemented as  virtual “processes” (light-weight user level </a:t>
            </a:r>
            <a:r>
              <a:rPr lang="en-US" sz="2000" dirty="0" err="1" smtClean="0"/>
              <a:t>migratable</a:t>
            </a:r>
            <a:r>
              <a:rPr lang="en-US" sz="2000" dirty="0" smtClean="0"/>
              <a:t> threads)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Based on Principle of Persistence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Runtime instrumentation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Measures communication volume and computation time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Measurement based load balancers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the instrumented data-base periodically to make new decisions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Many alternative strategies can use the database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Centralized </a:t>
            </a:r>
            <a:r>
              <a:rPr lang="en-US" dirty="0" err="1" smtClean="0"/>
              <a:t>vs</a:t>
            </a:r>
            <a:r>
              <a:rPr lang="en-US" dirty="0" smtClean="0"/>
              <a:t> distributed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Greedy improvements </a:t>
            </a:r>
            <a:r>
              <a:rPr lang="en-US" dirty="0" err="1" smtClean="0"/>
              <a:t>vs</a:t>
            </a:r>
            <a:r>
              <a:rPr lang="en-US" dirty="0" smtClean="0"/>
              <a:t> complete reassignments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Taking communication into account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Abhinav S Bhatele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C:\Users\bhatele\AppData\Local\Temp\_TS2.tmp\_TS17.tmp\stmv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8025" y="228601"/>
            <a:ext cx="1752599" cy="1752599"/>
          </a:xfrm>
          <a:prstGeom prst="rect">
            <a:avLst/>
          </a:prstGeom>
          <a:noFill/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NAnoscale</a:t>
            </a:r>
            <a:r>
              <a:rPr lang="en-US" dirty="0" smtClean="0"/>
              <a:t> Molecular Dynamics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Simulates the life of bio-molecules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2713037"/>
            <a:ext cx="822960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Simulation window broken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down into a large number of time steps (typically 1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each)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Forces</a:t>
            </a:r>
            <a:r>
              <a:rPr lang="en-US" sz="3200" dirty="0" smtClean="0"/>
              <a:t> on each atom calculated every step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Positions and velocities updated and atoms migrated to their new positions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of NAMD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Decomposition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13th,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Abhinav S Bhatele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379662" y="2209800"/>
          <a:ext cx="5849938" cy="3805238"/>
        </p:xfrm>
        <a:graphic>
          <a:graphicData uri="http://schemas.openxmlformats.org/presentationml/2006/ole">
            <p:oleObj spid="_x0000_s4098" name="Visio" r:id="rId3" imgW="5867040" imgH="3816693" progId="Visio.Drawing.11">
              <p:embed/>
            </p:oleObj>
          </a:graphicData>
        </a:graphic>
      </p:graphicFrame>
      <p:sp>
        <p:nvSpPr>
          <p:cNvPr id="9" name="Arc 8"/>
          <p:cNvSpPr/>
          <p:nvPr/>
        </p:nvSpPr>
        <p:spPr>
          <a:xfrm rot="15886567">
            <a:off x="3341290" y="2880462"/>
            <a:ext cx="2362200" cy="2286000"/>
          </a:xfrm>
          <a:prstGeom prst="arc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8212420">
            <a:off x="3548374" y="4708621"/>
            <a:ext cx="2362200" cy="2286000"/>
          </a:xfrm>
          <a:prstGeom prst="arc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590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Visio</vt:lpstr>
      <vt:lpstr>The Charm++ Programming Model and NAMD</vt:lpstr>
      <vt:lpstr>Slide 2</vt:lpstr>
      <vt:lpstr>Processor Virtualization</vt:lpstr>
      <vt:lpstr>Benefits of the Charm++ Model</vt:lpstr>
      <vt:lpstr>Charm++ and CSE Applications</vt:lpstr>
      <vt:lpstr>Adaptive MPI (AMPI)</vt:lpstr>
      <vt:lpstr>Load Balancing</vt:lpstr>
      <vt:lpstr>NAMD</vt:lpstr>
      <vt:lpstr>Parallelization of NAMD</vt:lpstr>
      <vt:lpstr>Control Flow</vt:lpstr>
      <vt:lpstr>Slide 11</vt:lpstr>
      <vt:lpstr>Optimizations on MareNostrum</vt:lpstr>
      <vt:lpstr>Performance Tuning</vt:lpstr>
      <vt:lpstr>DD on MareNostrum</vt:lpstr>
      <vt:lpstr>DD with Slab PME</vt:lpstr>
      <vt:lpstr>DD with Pencil PME</vt:lpstr>
      <vt:lpstr>Problem?</vt:lpstr>
      <vt:lpstr>Slide 18</vt:lpstr>
      <vt:lpstr>Nucleosome on MareNostrum</vt:lpstr>
      <vt:lpstr>Membrane on MareNostrum</vt:lpstr>
      <vt:lpstr>Similar Problem?</vt:lpstr>
      <vt:lpstr>Optimizations on the Xe Cluster</vt:lpstr>
      <vt:lpstr>DD on Xeon Cluster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Charm++ and NAMD</dc:title>
  <dc:creator>bhatele</dc:creator>
  <cp:lastModifiedBy>Abhinav S Bhatele</cp:lastModifiedBy>
  <cp:revision>19</cp:revision>
  <dcterms:created xsi:type="dcterms:W3CDTF">2006-08-16T00:00:00Z</dcterms:created>
  <dcterms:modified xsi:type="dcterms:W3CDTF">2009-02-13T08:47:23Z</dcterms:modified>
</cp:coreProperties>
</file>