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98" r:id="rId4"/>
    <p:sldId id="260" r:id="rId5"/>
    <p:sldId id="296" r:id="rId6"/>
    <p:sldId id="297" r:id="rId7"/>
    <p:sldId id="299" r:id="rId8"/>
    <p:sldId id="262" r:id="rId9"/>
    <p:sldId id="258" r:id="rId10"/>
    <p:sldId id="259" r:id="rId11"/>
    <p:sldId id="264" r:id="rId12"/>
    <p:sldId id="300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89" r:id="rId23"/>
    <p:sldId id="290" r:id="rId24"/>
    <p:sldId id="277" r:id="rId25"/>
    <p:sldId id="278" r:id="rId26"/>
    <p:sldId id="301" r:id="rId27"/>
    <p:sldId id="280" r:id="rId28"/>
    <p:sldId id="279" r:id="rId29"/>
    <p:sldId id="281" r:id="rId30"/>
    <p:sldId id="294" r:id="rId31"/>
    <p:sldId id="282" r:id="rId32"/>
    <p:sldId id="283" r:id="rId33"/>
    <p:sldId id="302" r:id="rId34"/>
    <p:sldId id="287" r:id="rId35"/>
    <p:sldId id="303" r:id="rId36"/>
    <p:sldId id="304" r:id="rId37"/>
    <p:sldId id="284" r:id="rId38"/>
    <p:sldId id="288" r:id="rId39"/>
    <p:sldId id="291" r:id="rId40"/>
    <p:sldId id="285" r:id="rId41"/>
    <p:sldId id="292" r:id="rId42"/>
    <p:sldId id="29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3373662426812034"/>
          <c:y val="0.22765823743185953"/>
          <c:w val="0.65687235009085432"/>
          <c:h val="0.5216979121584831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4 KB multi hop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31.67</c:v>
                </c:pt>
                <c:pt idx="1">
                  <c:v>32.270000000000003</c:v>
                </c:pt>
                <c:pt idx="2">
                  <c:v>33.160000000000011</c:v>
                </c:pt>
                <c:pt idx="3">
                  <c:v>34.15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 KB single hop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29.34</c:v>
                </c:pt>
                <c:pt idx="1">
                  <c:v>29.72</c:v>
                </c:pt>
                <c:pt idx="2">
                  <c:v>29.79</c:v>
                </c:pt>
                <c:pt idx="3">
                  <c:v>29.830000000000005</c:v>
                </c:pt>
              </c:numCache>
            </c:numRef>
          </c:val>
        </c:ser>
        <c:marker val="1"/>
        <c:axId val="109693568"/>
        <c:axId val="109696128"/>
      </c:lineChart>
      <c:catAx>
        <c:axId val="109693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09696128"/>
        <c:crosses val="autoZero"/>
        <c:auto val="1"/>
        <c:lblAlgn val="ctr"/>
        <c:lblOffset val="100"/>
      </c:catAx>
      <c:valAx>
        <c:axId val="1096961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Latency (us)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0969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804487179487226"/>
          <c:y val="4.0860084797092709E-2"/>
          <c:w val="0.4972115384615382"/>
          <c:h val="0.12926056409350786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6431089981676842"/>
          <c:y val="0.20956894811225532"/>
          <c:w val="0.59661664933392733"/>
          <c:h val="0.5116459721380989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64 KB multi hop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409.74</c:v>
                </c:pt>
                <c:pt idx="1">
                  <c:v>433.27</c:v>
                </c:pt>
                <c:pt idx="2">
                  <c:v>454.3</c:v>
                </c:pt>
                <c:pt idx="3">
                  <c:v>494.4699999999998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64 KB single hop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2048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211.76</c:v>
                </c:pt>
                <c:pt idx="1">
                  <c:v>212.38000000000011</c:v>
                </c:pt>
                <c:pt idx="2">
                  <c:v>212.49</c:v>
                </c:pt>
                <c:pt idx="3">
                  <c:v>213.8</c:v>
                </c:pt>
              </c:numCache>
            </c:numRef>
          </c:val>
        </c:ser>
        <c:marker val="1"/>
        <c:axId val="102021376"/>
        <c:axId val="102023552"/>
      </c:lineChart>
      <c:catAx>
        <c:axId val="102021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02023552"/>
        <c:crosses val="autoZero"/>
        <c:auto val="1"/>
        <c:lblAlgn val="ctr"/>
        <c:lblOffset val="100"/>
      </c:catAx>
      <c:valAx>
        <c:axId val="1020235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Latency</a:t>
                </a:r>
                <a:r>
                  <a:rPr lang="en-US" baseline="0" dirty="0" smtClean="0"/>
                  <a:t> (us)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02021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117912147773984"/>
          <c:y val="1.961715122148194E-2"/>
          <c:w val="0.50699697915119102"/>
          <c:h val="0.15435520559930024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Default Mapping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0.27400000000000002</c:v>
                </c:pt>
                <c:pt idx="1">
                  <c:v>0.18900000000000008</c:v>
                </c:pt>
                <c:pt idx="2">
                  <c:v>0.21900000000000008</c:v>
                </c:pt>
                <c:pt idx="3">
                  <c:v>0.16700000000000001</c:v>
                </c:pt>
                <c:pt idx="4">
                  <c:v>0.129</c:v>
                </c:pt>
              </c:numCache>
            </c:numRef>
          </c:val>
        </c:ser>
        <c:marker val="1"/>
        <c:axId val="112100480"/>
        <c:axId val="112102400"/>
      </c:lineChart>
      <c:catAx>
        <c:axId val="112100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12102400"/>
        <c:crosses val="autoZero"/>
        <c:auto val="1"/>
        <c:lblAlgn val="ctr"/>
        <c:lblOffset val="100"/>
      </c:catAx>
      <c:valAx>
        <c:axId val="112102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per step 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2100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Default Mapping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0.27400000000000002</c:v>
                </c:pt>
                <c:pt idx="1">
                  <c:v>0.18900000000000014</c:v>
                </c:pt>
                <c:pt idx="2">
                  <c:v>0.21900000000000014</c:v>
                </c:pt>
                <c:pt idx="3">
                  <c:v>0.16700000000000001</c:v>
                </c:pt>
                <c:pt idx="4">
                  <c:v>0.129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Topology Mapping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  <c:pt idx="4">
                  <c:v>8192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0.25900000000000001</c:v>
                </c:pt>
                <c:pt idx="1">
                  <c:v>0.15000000000000013</c:v>
                </c:pt>
                <c:pt idx="2">
                  <c:v>0.112</c:v>
                </c:pt>
                <c:pt idx="3">
                  <c:v>8.2000000000000003E-2</c:v>
                </c:pt>
                <c:pt idx="4">
                  <c:v>6.3E-2</c:v>
                </c:pt>
              </c:numCache>
            </c:numRef>
          </c:val>
        </c:ser>
        <c:marker val="1"/>
        <c:axId val="112440448"/>
        <c:axId val="112442368"/>
      </c:lineChart>
      <c:catAx>
        <c:axId val="112440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12442368"/>
        <c:crosses val="autoZero"/>
        <c:auto val="1"/>
        <c:lblAlgn val="ctr"/>
        <c:lblOffset val="100"/>
      </c:catAx>
      <c:valAx>
        <c:axId val="1124423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per step 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24404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 BG/P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10.78</c:v>
                </c:pt>
                <c:pt idx="1">
                  <c:v>6.85</c:v>
                </c:pt>
                <c:pt idx="2">
                  <c:v>4.21</c:v>
                </c:pt>
                <c:pt idx="3">
                  <c:v>3.52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 BG/P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  <c:pt idx="0">
                  <c:v>1024</c:v>
                </c:pt>
                <c:pt idx="1">
                  <c:v>2048</c:v>
                </c:pt>
                <c:pt idx="2">
                  <c:v>4096</c:v>
                </c:pt>
                <c:pt idx="3">
                  <c:v>8192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6.7</c:v>
                </c:pt>
                <c:pt idx="1">
                  <c:v>3.77</c:v>
                </c:pt>
                <c:pt idx="2">
                  <c:v>2.17</c:v>
                </c:pt>
                <c:pt idx="3">
                  <c:v>1.77</c:v>
                </c:pt>
              </c:numCache>
            </c:numRef>
          </c:val>
        </c:ser>
        <c:marker val="1"/>
        <c:axId val="122756096"/>
        <c:axId val="122766464"/>
      </c:lineChart>
      <c:catAx>
        <c:axId val="122756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22766464"/>
        <c:crosses val="autoZero"/>
        <c:auto val="1"/>
        <c:lblAlgn val="ctr"/>
        <c:lblOffset val="100"/>
      </c:catAx>
      <c:valAx>
        <c:axId val="122766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per</a:t>
                </a:r>
                <a:r>
                  <a:rPr lang="en-US" baseline="0" dirty="0" smtClean="0"/>
                  <a:t> step (</a:t>
                </a:r>
                <a:r>
                  <a:rPr lang="en-US" baseline="0" dirty="0" err="1" smtClean="0"/>
                  <a:t>secs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227560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 XT3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5.7</c:v>
                </c:pt>
                <c:pt idx="2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 XT3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6.58</c:v>
                </c:pt>
                <c:pt idx="1">
                  <c:v>4.1399999999999997</c:v>
                </c:pt>
                <c:pt idx="2">
                  <c:v>2.4299999999999997</c:v>
                </c:pt>
              </c:numCache>
            </c:numRef>
          </c:val>
        </c:ser>
        <c:marker val="1"/>
        <c:axId val="122804096"/>
        <c:axId val="122818560"/>
      </c:lineChart>
      <c:catAx>
        <c:axId val="122804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</a:t>
                </a:r>
                <a:r>
                  <a:rPr lang="en-US" baseline="0" dirty="0" smtClean="0"/>
                  <a:t>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22818560"/>
        <c:crosses val="autoZero"/>
        <c:auto val="1"/>
        <c:lblAlgn val="ctr"/>
        <c:lblOffset val="100"/>
      </c:catAx>
      <c:valAx>
        <c:axId val="1228185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r>
                  <a:rPr lang="en-US" baseline="0" dirty="0" smtClean="0"/>
                  <a:t> per step (</a:t>
                </a:r>
                <a:r>
                  <a:rPr lang="en-US" baseline="0" dirty="0" err="1" smtClean="0"/>
                  <a:t>secs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228040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FA50-AF6B-4F62-B9C0-EB3DA6EA8192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CDB8-1FDE-4A6C-960B-D7384684F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15106-298A-4198-BC66-5ED8C69E2BE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A728F-A45C-4EB8-BCCC-EF61D69121E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85987-1C15-484E-AF74-A04368F0932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09942-20CB-4EF2-8C16-7C75B819EFD4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36692-815E-4826-80EC-CD6D815108EC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127F1-F8A6-4E77-8C39-0D8C78D0919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Motivate why is it challenging to parallelize: Generally a few thousand atoms, </a:t>
            </a:r>
          </a:p>
          <a:p>
            <a:r>
              <a:rPr lang="en-US" smtClean="0"/>
              <a:t>one time-step is a few seconds</a:t>
            </a:r>
          </a:p>
          <a:p>
            <a:r>
              <a:rPr lang="en-US" smtClean="0"/>
              <a:t>This needs to be parallelized onto a large number of processors.</a:t>
            </a:r>
          </a:p>
          <a:p>
            <a:r>
              <a:rPr lang="en-US" smtClean="0"/>
              <a:t>The no. of time-steps is large (million to billion) since interesting phenomena happens on the scale of ns or ms</a:t>
            </a:r>
          </a:p>
          <a:p>
            <a:r>
              <a:rPr lang="en-US" smtClean="0"/>
              <a:t>1 fs = 10-15 secs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508F-31D9-400B-A92A-4199913069D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Particle-Mesh Ewald algorithm is used, which transfers the electric charge of each atom to electric potential on a grid and uses a 3D FFT to calculate the influence of all</a:t>
            </a:r>
          </a:p>
          <a:p>
            <a:pPr eaLnBrk="1" hangingPunct="1"/>
            <a:r>
              <a:rPr lang="en-US" smtClean="0"/>
              <a:t>atoms on each atom.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0464E-1402-47F6-B60E-E9E90982AE6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Patches are assigned statically</a:t>
            </a:r>
          </a:p>
          <a:p>
            <a:pPr eaLnBrk="1" hangingPunct="1"/>
            <a:r>
              <a:rPr lang="en-US" smtClean="0"/>
              <a:t>Computes are migratable (non-bonded ones) controlled by LDB</a:t>
            </a:r>
          </a:p>
          <a:p>
            <a:pPr eaLnBrk="1" hangingPunct="1"/>
            <a:r>
              <a:rPr lang="en-US" smtClean="0"/>
              <a:t>Comm to comp ratio is constant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F6DC3-5269-4F27-91C4-CC2C3ADF94D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19F1D-DE4E-4ED8-9077-526B36586CA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AE6C2-1AAF-4B2F-AD24-CD9E62BC355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D3B8A-7115-426F-A8B5-6AC4DAB915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DF171-7DBD-410C-885A-68220452C15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Preference to load, then number of proxies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Topology Aware Mapping for Performance Optimization of Science Applications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Abhinav S Bhatele</a:t>
            </a:r>
          </a:p>
          <a:p>
            <a:r>
              <a:rPr lang="en-US" sz="2800" dirty="0" smtClean="0"/>
              <a:t>Parallel Programming Lab, UIUC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OpenAtom Performance on Blue Gene/L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OpenAtom Performance on Blue Gene/L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Mapping Problem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for Topology Aware Mapping</a:t>
            </a:r>
          </a:p>
          <a:p>
            <a:r>
              <a:rPr lang="en-US" dirty="0" smtClean="0"/>
              <a:t>NAMD: Dynamic Unstructured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OpenAtom: Static 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Other Applications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Mapping Framework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Molecular Dynamics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system of [charged] atoms with bonds</a:t>
            </a:r>
          </a:p>
          <a:p>
            <a:pPr eaLnBrk="1" hangingPunct="1"/>
            <a:r>
              <a:rPr lang="en-US" dirty="0" smtClean="0"/>
              <a:t>Use Newtonian Mechanics to find the positions and velocities of atoms</a:t>
            </a:r>
          </a:p>
          <a:p>
            <a:pPr eaLnBrk="1" hangingPunct="1"/>
            <a:r>
              <a:rPr lang="en-US" dirty="0" smtClean="0"/>
              <a:t>Each time-step is typically in </a:t>
            </a:r>
            <a:r>
              <a:rPr lang="en-US" dirty="0" err="1" smtClean="0"/>
              <a:t>femto</a:t>
            </a:r>
            <a:r>
              <a:rPr lang="en-US" dirty="0" smtClean="0"/>
              <a:t>-seconds</a:t>
            </a:r>
          </a:p>
          <a:p>
            <a:pPr eaLnBrk="1" hangingPunct="1"/>
            <a:r>
              <a:rPr lang="en-US" dirty="0" smtClean="0"/>
              <a:t>At each time step</a:t>
            </a:r>
          </a:p>
          <a:p>
            <a:pPr lvl="1" eaLnBrk="1" hangingPunct="1"/>
            <a:r>
              <a:rPr lang="en-US" dirty="0" smtClean="0"/>
              <a:t> calculate the forces on all atoms</a:t>
            </a:r>
          </a:p>
          <a:p>
            <a:pPr lvl="1" eaLnBrk="1" hangingPunct="1"/>
            <a:r>
              <a:rPr lang="en-US" dirty="0" smtClean="0"/>
              <a:t> calculate the velocities and move atoms around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68310-F0CF-4A57-8BAF-3E30217D12C2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NAMD: </a:t>
            </a:r>
            <a:r>
              <a:rPr lang="en-US" sz="4000" dirty="0" err="1" smtClean="0"/>
              <a:t>NAnoscale</a:t>
            </a:r>
            <a:r>
              <a:rPr lang="en-US" sz="4000" dirty="0" smtClean="0"/>
              <a:t> Molecular Dynamics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Naïve force calculation is O(N</a:t>
            </a:r>
            <a:r>
              <a:rPr lang="en-US" baseline="30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Reduced to O(N </a:t>
            </a:r>
            <a:r>
              <a:rPr lang="en-US" dirty="0" err="1" smtClean="0"/>
              <a:t>logN</a:t>
            </a:r>
            <a:r>
              <a:rPr lang="en-US" dirty="0" smtClean="0"/>
              <a:t>) by calculating</a:t>
            </a:r>
          </a:p>
          <a:p>
            <a:pPr lvl="1" eaLnBrk="1" hangingPunct="1"/>
            <a:r>
              <a:rPr lang="en-US" dirty="0" smtClean="0"/>
              <a:t> Bonded forces</a:t>
            </a:r>
          </a:p>
          <a:p>
            <a:pPr lvl="1" eaLnBrk="1" hangingPunct="1"/>
            <a:r>
              <a:rPr lang="en-US" dirty="0" smtClean="0"/>
              <a:t> Non-bonded: using a cutoff radius</a:t>
            </a:r>
            <a:endParaRPr lang="en-US" baseline="-25000" dirty="0" smtClean="0">
              <a:ea typeface="Arial Unicode MS" pitchFamily="34" charset="-128"/>
              <a:cs typeface="Arial Unicode MS" pitchFamily="34" charset="-128"/>
            </a:endParaRPr>
          </a:p>
          <a:p>
            <a:pPr lvl="2" eaLnBrk="1" hangingPunct="1"/>
            <a:r>
              <a:rPr lang="en-US" dirty="0" smtClean="0"/>
              <a:t> Short-range: calculated every time step</a:t>
            </a:r>
          </a:p>
          <a:p>
            <a:pPr lvl="2" eaLnBrk="1" hangingPunct="1"/>
            <a:r>
              <a:rPr lang="en-US" dirty="0" smtClean="0"/>
              <a:t> Long-range: calculated every fourth time-step (PME)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79781-EA56-4B8E-91E3-6797492BC31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3" descr="C:\Users\bhatele\Downloads\w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111" y="4681537"/>
            <a:ext cx="2473889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Hybrid of spatial and force decomposition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5" y="2701925"/>
            <a:ext cx="5800725" cy="331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NAMD’s Parallel Design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75415-9A3A-458A-99BA-6CA125A477E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91200" y="3352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4876800" y="38862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Parallelization using Charm++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ED4B7-4E2C-4801-8BB4-9B51938208D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7467600" cy="3635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extBox 7"/>
          <p:cNvSpPr txBox="1"/>
          <p:nvPr/>
        </p:nvSpPr>
        <p:spPr>
          <a:xfrm>
            <a:off x="457200" y="1676400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Static Mapping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038600"/>
            <a:ext cx="1600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Load Balancing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24200" y="2819400"/>
            <a:ext cx="2057400" cy="9144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79248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>
                <a:latin typeface="+mn-lt"/>
              </a:rPr>
              <a:t>Bhatele, A., Kumar, S., Mei, C., Phillips, J. C., </a:t>
            </a:r>
            <a:r>
              <a:rPr lang="en-US" sz="1400" dirty="0" err="1">
                <a:latin typeface="+mn-lt"/>
              </a:rPr>
              <a:t>Zheng</a:t>
            </a:r>
            <a:r>
              <a:rPr lang="en-US" sz="1400" dirty="0">
                <a:latin typeface="+mn-lt"/>
              </a:rPr>
              <a:t>, G. &amp; Kale, L. V. 2008 </a:t>
            </a:r>
            <a:r>
              <a:rPr lang="en-US" sz="1400" b="1" dirty="0">
                <a:latin typeface="+mn-lt"/>
              </a:rPr>
              <a:t>Overcoming Scaling Challenges in </a:t>
            </a:r>
            <a:r>
              <a:rPr lang="en-US" sz="1400" b="1" dirty="0" err="1">
                <a:latin typeface="+mn-lt"/>
              </a:rPr>
              <a:t>Biomolecular</a:t>
            </a:r>
            <a:r>
              <a:rPr lang="en-US" sz="1400" b="1" dirty="0">
                <a:latin typeface="+mn-lt"/>
              </a:rPr>
              <a:t> Simulations across Multiple Platforms</a:t>
            </a:r>
            <a:r>
              <a:rPr lang="en-US" sz="1400" dirty="0">
                <a:latin typeface="+mn-lt"/>
              </a:rPr>
              <a:t>. In </a:t>
            </a:r>
            <a:r>
              <a:rPr lang="en-US" sz="1400" i="1" dirty="0">
                <a:latin typeface="+mn-lt"/>
              </a:rPr>
              <a:t>Proceedings of IEEE International Parallel and Distributed Processing Symposium</a:t>
            </a:r>
            <a:r>
              <a:rPr lang="en-US" sz="1400" dirty="0">
                <a:latin typeface="+mn-lt"/>
              </a:rPr>
              <a:t>, Miami, FL, USA, April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Communication in NAMD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4038600" cy="390207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Each patch multicasts its information to many computes</a:t>
            </a:r>
          </a:p>
          <a:p>
            <a:pPr eaLnBrk="1" hangingPunct="1"/>
            <a:r>
              <a:rPr lang="en-US" dirty="0" smtClean="0"/>
              <a:t>Each compute is a target of two multicasts only</a:t>
            </a:r>
          </a:p>
          <a:p>
            <a:pPr eaLnBrk="1" hangingPunct="1"/>
            <a:r>
              <a:rPr lang="en-US" dirty="0" smtClean="0"/>
              <a:t>Use ‘Proxies’ to send data to different computes on the same processor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07CE6-F3FB-49FE-9211-99BCC5B017C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3886200" cy="4133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Load Balancing in Charm++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Principle of Persistence</a:t>
            </a:r>
          </a:p>
          <a:p>
            <a:pPr lvl="1" eaLnBrk="1" hangingPunct="1"/>
            <a:r>
              <a:rPr lang="en-US" smtClean="0"/>
              <a:t> Object communication patterns and computational loads tend to persist over time</a:t>
            </a:r>
          </a:p>
          <a:p>
            <a:pPr eaLnBrk="1" hangingPunct="1"/>
            <a:r>
              <a:rPr lang="en-US" smtClean="0"/>
              <a:t>Measurement-based Load Balancing</a:t>
            </a:r>
          </a:p>
          <a:p>
            <a:pPr lvl="1" eaLnBrk="1" hangingPunct="1"/>
            <a:r>
              <a:rPr lang="en-US" smtClean="0"/>
              <a:t> Instrument computation time and communication volume at runtime</a:t>
            </a:r>
          </a:p>
          <a:p>
            <a:pPr lvl="1" eaLnBrk="1" hangingPunct="1"/>
            <a:r>
              <a:rPr lang="en-US" smtClean="0"/>
              <a:t> Use the database to make new load balancing decisions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F5EFD-20B4-4DA7-BBBF-1D421D5A6433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NAMD’s Load Balancing Strategy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NAMD uses a dynamic centralized greedy strategy</a:t>
            </a:r>
          </a:p>
          <a:p>
            <a:pPr eaLnBrk="1" hangingPunct="1"/>
            <a:r>
              <a:rPr lang="en-US" smtClean="0"/>
              <a:t>There are two schemes in play:</a:t>
            </a:r>
          </a:p>
          <a:p>
            <a:pPr lvl="1" eaLnBrk="1" hangingPunct="1"/>
            <a:r>
              <a:rPr lang="en-US" smtClean="0"/>
              <a:t> A comprehensive strategy (called once)</a:t>
            </a:r>
          </a:p>
          <a:p>
            <a:pPr lvl="1" eaLnBrk="1" hangingPunct="1"/>
            <a:r>
              <a:rPr lang="en-US" smtClean="0"/>
              <a:t> A refinement scheme (called several times during a run)</a:t>
            </a:r>
          </a:p>
          <a:p>
            <a:pPr eaLnBrk="1" hangingPunct="1"/>
            <a:r>
              <a:rPr lang="en-US" smtClean="0"/>
              <a:t>Algorithm:</a:t>
            </a:r>
          </a:p>
          <a:p>
            <a:pPr lvl="1" eaLnBrk="1" hangingPunct="1"/>
            <a:r>
              <a:rPr lang="en-US" smtClean="0"/>
              <a:t>Pick a compute and find a “suitable” processor to place it 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DF0A4-CE5B-4BF3-AFA6-EB8B5550ABF9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Mapping Problem</a:t>
            </a:r>
          </a:p>
          <a:p>
            <a:r>
              <a:rPr lang="en-US" dirty="0" smtClean="0"/>
              <a:t>Motivation for Topology Aware Mapping</a:t>
            </a:r>
          </a:p>
          <a:p>
            <a:r>
              <a:rPr lang="en-US" dirty="0" smtClean="0"/>
              <a:t>NAMD: Dynamic Unstructured Graph</a:t>
            </a:r>
          </a:p>
          <a:p>
            <a:r>
              <a:rPr lang="en-US" dirty="0" smtClean="0"/>
              <a:t>OpenAtom: Static Structured Graph</a:t>
            </a:r>
          </a:p>
          <a:p>
            <a:r>
              <a:rPr lang="en-US" dirty="0" smtClean="0"/>
              <a:t>Other Applications</a:t>
            </a:r>
          </a:p>
          <a:p>
            <a:r>
              <a:rPr lang="en-US" dirty="0" smtClean="0"/>
              <a:t>Automated Mapping Framework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Choice of a suitable processor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1624013"/>
            <a:ext cx="7775575" cy="3862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Among </a:t>
            </a:r>
            <a:r>
              <a:rPr lang="en-US" dirty="0" err="1" smtClean="0"/>
              <a:t>underloaded</a:t>
            </a:r>
            <a:r>
              <a:rPr lang="en-US" dirty="0" smtClean="0"/>
              <a:t> processors, try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Find a processor with the two patches or their proxies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Find a processor with one patch or a proxy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Pick any </a:t>
            </a:r>
            <a:r>
              <a:rPr lang="en-US" dirty="0" err="1" smtClean="0"/>
              <a:t>underloaded</a:t>
            </a:r>
            <a:r>
              <a:rPr lang="en-US" dirty="0" smtClean="0"/>
              <a:t> processor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1B5D8-FB48-4C5B-9274-60236E31351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6013" y="4038600"/>
            <a:ext cx="4371975" cy="121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5562600"/>
            <a:ext cx="4648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5265738"/>
            <a:ext cx="1371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Highest Priority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5257800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Lowest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Load Balancing Metrics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7813"/>
            <a:ext cx="8153400" cy="43957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Load Balance: Bring Max-to-</a:t>
            </a:r>
            <a:r>
              <a:rPr lang="en-US" sz="2800" dirty="0" err="1" smtClean="0"/>
              <a:t>Avg</a:t>
            </a:r>
            <a:r>
              <a:rPr lang="en-US" sz="2800" dirty="0" smtClean="0"/>
              <a:t> Ratio close to 1</a:t>
            </a:r>
          </a:p>
          <a:p>
            <a:pPr eaLnBrk="1" hangingPunct="1"/>
            <a:r>
              <a:rPr lang="en-US" sz="2800" dirty="0" smtClean="0"/>
              <a:t>Communication Volume: Minimize the number of proxies</a:t>
            </a:r>
          </a:p>
          <a:p>
            <a:pPr eaLnBrk="1" hangingPunct="1"/>
            <a:r>
              <a:rPr lang="en-US" sz="2800" dirty="0" smtClean="0"/>
              <a:t>Communication Traffic: Minimize hop bytes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Hop-bytes = Message size X  Distance traveled by message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060E6-1C1F-4403-802B-05A69298793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486400"/>
            <a:ext cx="83820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dirty="0" err="1">
                <a:latin typeface="+mn-lt"/>
              </a:rPr>
              <a:t>Agarwal</a:t>
            </a:r>
            <a:r>
              <a:rPr lang="en-US" sz="1400" dirty="0">
                <a:latin typeface="+mn-lt"/>
              </a:rPr>
              <a:t>, T., Sharma, A., Kale, L.V. 2008 </a:t>
            </a:r>
            <a:r>
              <a:rPr lang="en-US" sz="1400" b="1" dirty="0">
                <a:latin typeface="+mn-lt"/>
              </a:rPr>
              <a:t>Topology-aware task mapping for reducing communication contention on large parallel machines, </a:t>
            </a:r>
            <a:r>
              <a:rPr lang="en-US" sz="1400" dirty="0">
                <a:latin typeface="+mn-lt"/>
              </a:rPr>
              <a:t>In </a:t>
            </a:r>
            <a:r>
              <a:rPr lang="en-US" sz="1400" i="1" dirty="0">
                <a:latin typeface="+mn-lt"/>
              </a:rPr>
              <a:t>Proceedings of IEEE International Parallel and Distributed Processing Symposium</a:t>
            </a:r>
            <a:r>
              <a:rPr lang="en-US" sz="1400" dirty="0">
                <a:latin typeface="+mn-lt"/>
              </a:rPr>
              <a:t>, Rhodes Island, Greece, April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Topology Aware Techniques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Placement of Patches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7C4F7-14CC-43CB-AF67-E95837C0203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162" y="2286000"/>
            <a:ext cx="4719638" cy="3789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Topology Aware Techniques (contd.)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0225" y="1524000"/>
            <a:ext cx="7775575" cy="3902075"/>
          </a:xfrm>
        </p:spPr>
        <p:txBody>
          <a:bodyPr/>
          <a:lstStyle/>
          <a:p>
            <a:pPr eaLnBrk="1" hangingPunct="1"/>
            <a:r>
              <a:rPr lang="en-US" dirty="0" smtClean="0"/>
              <a:t>Placement of computes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659E8-4AD1-4251-AA38-9FECD359DD69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57400"/>
            <a:ext cx="4422775" cy="4124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Results: Hop-bytes</a:t>
            </a:r>
          </a:p>
        </p:txBody>
      </p:sp>
      <p:graphicFrame>
        <p:nvGraphicFramePr>
          <p:cNvPr id="1026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9437"/>
        </p:xfrm>
        <a:graphic>
          <a:graphicData uri="http://schemas.openxmlformats.org/presentationml/2006/ole">
            <p:oleObj spid="_x0000_s1026" r:id="rId4" imgW="8230313" imgH="4395597" progId="Excel.Shee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C9A3B-D441-4CD1-A5BE-5E9779C43A0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Results: Performance</a:t>
            </a:r>
          </a:p>
        </p:txBody>
      </p:sp>
      <p:graphicFrame>
        <p:nvGraphicFramePr>
          <p:cNvPr id="20483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presentationml/2006/ole">
            <p:oleObj spid="_x0000_s2050" r:id="rId4" imgW="8230313" imgH="4395597" progId="Excel.Sheet.8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6EED9-DF5F-4230-A80E-83F28CF6E37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Mapping Problem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for Topology Aware Mapping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NAMD: Dynamic Unstructured Graph</a:t>
            </a:r>
          </a:p>
          <a:p>
            <a:r>
              <a:rPr lang="en-US" dirty="0" smtClean="0"/>
              <a:t>OpenAtom: Static 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Other Applications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Mapping Framework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</a:t>
            </a:r>
            <a:r>
              <a:rPr lang="en-US" dirty="0" smtClean="0"/>
              <a:t>-Initio Molecular Dynamics code</a:t>
            </a:r>
          </a:p>
          <a:p>
            <a:r>
              <a:rPr lang="en-US" dirty="0" smtClean="0"/>
              <a:t>Communication is static and structured</a:t>
            </a:r>
          </a:p>
          <a:p>
            <a:r>
              <a:rPr lang="en-US" dirty="0" smtClean="0"/>
              <a:t>Challenge: Multiple groups of objects with conflicting communication patterns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830" y="3810000"/>
            <a:ext cx="24297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using Charm++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620000" cy="49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Mapping of Chare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97127"/>
            <a:ext cx="4943475" cy="501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Mapping Problem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for Topology Aware Mapping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NAMD: Dynamic Unstructured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OpenAtom: Static 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Other Applications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Mapping Framework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Mapping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Blue Gene/P (ANL)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XT3 (</a:t>
            </a:r>
            <a:r>
              <a:rPr lang="en-US" dirty="0" err="1" smtClean="0"/>
              <a:t>BigBen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Mapping Problem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for Topology Aware Mapping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NAMD: Dynamic Unstructured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OpenAtom: Static Structured Graph</a:t>
            </a:r>
          </a:p>
          <a:p>
            <a:r>
              <a:rPr lang="en-US" dirty="0" smtClean="0"/>
              <a:t>Other Applications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Mapping Framework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Lattice QCD (Quantum </a:t>
            </a:r>
            <a:r>
              <a:rPr lang="en-US" dirty="0" err="1" smtClean="0"/>
              <a:t>Chromodynamics</a:t>
            </a:r>
            <a:r>
              <a:rPr lang="en-US" dirty="0" smtClean="0"/>
              <a:t>) Collaboration</a:t>
            </a:r>
          </a:p>
          <a:p>
            <a:pPr lvl="1"/>
            <a:r>
              <a:rPr lang="en-US" dirty="0" smtClean="0"/>
              <a:t>Near-neighbor communication</a:t>
            </a:r>
          </a:p>
          <a:p>
            <a:endParaRPr lang="en-US" dirty="0" smtClean="0"/>
          </a:p>
          <a:p>
            <a:r>
              <a:rPr lang="en-US" dirty="0" smtClean="0"/>
              <a:t>MILC (MIMD Lattice Computation)</a:t>
            </a:r>
          </a:p>
          <a:p>
            <a:pPr lvl="1"/>
            <a:r>
              <a:rPr lang="en-US" dirty="0" smtClean="0"/>
              <a:t>Static Structured communication</a:t>
            </a:r>
          </a:p>
          <a:p>
            <a:pPr lvl="1"/>
            <a:r>
              <a:rPr lang="en-US" dirty="0" smtClean="0"/>
              <a:t>Map 4D grid to 3D mesh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IACAT Seminar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5133" y="2209800"/>
            <a:ext cx="2318867" cy="28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Mapping Problem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for Topology Aware Mapping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NAMD: Dynamic Unstructured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OpenAtom: Static 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Other Applications</a:t>
            </a:r>
          </a:p>
          <a:p>
            <a:r>
              <a:rPr lang="en-US" dirty="0" smtClean="0"/>
              <a:t>Automated Mapping Framework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Processor topology graph</a:t>
            </a:r>
          </a:p>
          <a:p>
            <a:r>
              <a:rPr lang="en-US" dirty="0" smtClean="0"/>
              <a:t>Communication Graph</a:t>
            </a:r>
          </a:p>
          <a:p>
            <a:r>
              <a:rPr lang="en-US" dirty="0" smtClean="0"/>
              <a:t>Efficient and scalable mapping algorithms</a:t>
            </a:r>
          </a:p>
          <a:p>
            <a:pPr lvl="1"/>
            <a:r>
              <a:rPr lang="en-US" dirty="0" smtClean="0"/>
              <a:t>Heuristics in many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Manager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application needs information such as</a:t>
            </a:r>
          </a:p>
          <a:p>
            <a:pPr lvl="1"/>
            <a:r>
              <a:rPr lang="en-US" dirty="0" smtClean="0"/>
              <a:t>Dimensions of the partition</a:t>
            </a:r>
          </a:p>
          <a:p>
            <a:pPr lvl="1"/>
            <a:r>
              <a:rPr lang="en-US" dirty="0" smtClean="0"/>
              <a:t>Rank to physical co-ordinates and vice-versa</a:t>
            </a:r>
          </a:p>
          <a:p>
            <a:r>
              <a:rPr lang="en-US" dirty="0" err="1" smtClean="0"/>
              <a:t>TopoManager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On BG/L and BG/P: provides a wrapper for system calls</a:t>
            </a:r>
          </a:p>
          <a:p>
            <a:pPr lvl="1"/>
            <a:r>
              <a:rPr lang="en-US" dirty="0" smtClean="0"/>
              <a:t>On XT3 and XT4, there are no such system calls</a:t>
            </a:r>
          </a:p>
          <a:p>
            <a:pPr lvl="1"/>
            <a:r>
              <a:rPr lang="en-US" dirty="0" smtClean="0"/>
              <a:t>Extract this information in various ways and provide a clean interface to the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XT3 (</a:t>
            </a:r>
            <a:r>
              <a:rPr lang="en-US" dirty="0" err="1" smtClean="0"/>
              <a:t>BigBen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56nod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7" y="1733550"/>
            <a:ext cx="6881813" cy="459105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XT4 (Jaguar)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8130" name="Picture 2" descr="C:\Users\bhatele\Desktop\paraview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7086600" cy="495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Mapping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communicating parallel “entities”, map them onto physical processors</a:t>
            </a:r>
          </a:p>
          <a:p>
            <a:r>
              <a:rPr lang="en-US" dirty="0" smtClean="0"/>
              <a:t>Entities</a:t>
            </a:r>
          </a:p>
          <a:p>
            <a:pPr lvl="1"/>
            <a:r>
              <a:rPr lang="en-US" dirty="0" smtClean="0"/>
              <a:t>Ranks in case of an MPI program</a:t>
            </a:r>
          </a:p>
          <a:p>
            <a:pPr lvl="1"/>
            <a:r>
              <a:rPr lang="en-US" dirty="0" smtClean="0"/>
              <a:t>Objects in case of a Charm++ program</a:t>
            </a:r>
          </a:p>
          <a:p>
            <a:r>
              <a:rPr lang="en-US" dirty="0" smtClean="0"/>
              <a:t>Aim</a:t>
            </a:r>
          </a:p>
          <a:p>
            <a:pPr lvl="1"/>
            <a:r>
              <a:rPr lang="en-US" dirty="0" smtClean="0"/>
              <a:t>Balance load</a:t>
            </a:r>
          </a:p>
          <a:p>
            <a:pPr lvl="1"/>
            <a:r>
              <a:rPr lang="en-US" dirty="0" smtClean="0"/>
              <a:t>Minimize communication traffic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Regular Graph: 3D Stencil, Matrix Multiplication, Structured Mesh applications such as MILC</a:t>
            </a:r>
          </a:p>
          <a:p>
            <a:r>
              <a:rPr lang="en-US" dirty="0" smtClean="0"/>
              <a:t>Static Irregular Graph: Unstructured Mesh applications</a:t>
            </a:r>
          </a:p>
          <a:p>
            <a:r>
              <a:rPr lang="en-US" dirty="0" smtClean="0"/>
              <a:t>Dynamic Communication Graph: MD codes, Unstructured Mesh codes with AMR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Mapping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the communication graph (previous run, at runtime, compile </a:t>
            </a:r>
            <a:r>
              <a:rPr lang="en-US" smtClean="0"/>
              <a:t>time</a:t>
            </a:r>
            <a:r>
              <a:rPr lang="en-US" smtClean="0"/>
              <a:t>)</a:t>
            </a:r>
            <a:endParaRPr lang="en-US" dirty="0" smtClean="0"/>
          </a:p>
          <a:p>
            <a:r>
              <a:rPr lang="en-US" dirty="0" smtClean="0"/>
              <a:t>Apply heuristic techniques for different scenarios to arrive at a mapping solution automatically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torus/mesh interconnects</a:t>
            </a:r>
          </a:p>
          <a:p>
            <a:r>
              <a:rPr lang="en-US" dirty="0" smtClean="0"/>
              <a:t>In a torus, diameter is reduced by half</a:t>
            </a:r>
          </a:p>
          <a:p>
            <a:pPr lvl="1"/>
            <a:r>
              <a:rPr lang="en-US" dirty="0" smtClean="0"/>
              <a:t>More paths for adaptive routing</a:t>
            </a:r>
          </a:p>
          <a:p>
            <a:r>
              <a:rPr lang="en-US" dirty="0" smtClean="0"/>
              <a:t>Unlike fat-trees</a:t>
            </a:r>
          </a:p>
          <a:p>
            <a:pPr lvl="1"/>
            <a:r>
              <a:rPr lang="en-US" dirty="0" smtClean="0"/>
              <a:t>Not asymptotically scalable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627120"/>
            <a:ext cx="3048000" cy="26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Parallel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Gene/P at ANL: 40,960 nodes, torus dimensions 32 x 32 x 40 (?)</a:t>
            </a:r>
          </a:p>
          <a:p>
            <a:r>
              <a:rPr lang="en-US" dirty="0" smtClean="0"/>
              <a:t>Jaguar (XT4) at ORNL: 8,064 nodes, torus dimensions 21 x 16 x 24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95700"/>
            <a:ext cx="4267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Mapping Problem</a:t>
            </a:r>
          </a:p>
          <a:p>
            <a:r>
              <a:rPr lang="en-US" dirty="0" smtClean="0"/>
              <a:t>Motivation for Topology Aware Mapping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NAMD: Dynamic Unstructured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OpenAtom: Static Structured Graph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Other Applications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Mapping Framework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3D mesh/torus interconnect</a:t>
            </a:r>
          </a:p>
          <a:p>
            <a:r>
              <a:rPr lang="en-US" dirty="0" smtClean="0"/>
              <a:t>Message latencies can be modeled by</a:t>
            </a:r>
          </a:p>
          <a:p>
            <a:pPr>
              <a:buNone/>
            </a:pPr>
            <a:r>
              <a:rPr lang="en-US" dirty="0" smtClean="0"/>
              <a:t>                             (L</a:t>
            </a:r>
            <a:r>
              <a:rPr lang="en-US" baseline="-25000" dirty="0" smtClean="0"/>
              <a:t>f</a:t>
            </a:r>
            <a:r>
              <a:rPr lang="en-US" dirty="0" smtClean="0"/>
              <a:t>/B) x D + L/B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7620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1295400" y="3886200"/>
            <a:ext cx="6858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038600" y="3886200"/>
            <a:ext cx="6858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781800" y="3886200"/>
            <a:ext cx="6858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066800" y="4572000"/>
            <a:ext cx="67818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2362200" y="4800600"/>
            <a:ext cx="2819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733800" y="5029200"/>
            <a:ext cx="2743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" idx="6"/>
            <a:endCxn id="9" idx="2"/>
          </p:cNvCxnSpPr>
          <p:nvPr/>
        </p:nvCxnSpPr>
        <p:spPr>
          <a:xfrm>
            <a:off x="1143000" y="4152900"/>
            <a:ext cx="6492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6" grpId="0" animBg="1"/>
      <p:bldP spid="16" grpId="1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Tests on Cray XT3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3962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648200" y="2057400"/>
          <a:ext cx="4038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8th, 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IACAT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1466</Words>
  <Application>Microsoft Office PowerPoint</Application>
  <PresentationFormat>On-screen Show (4:3)</PresentationFormat>
  <Paragraphs>333</Paragraphs>
  <Slides>42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Microsoft Office Excel 97-2003 Worksheet</vt:lpstr>
      <vt:lpstr>Topology Aware Mapping for Performance Optimization of Science Applications</vt:lpstr>
      <vt:lpstr>Outline</vt:lpstr>
      <vt:lpstr>Outline</vt:lpstr>
      <vt:lpstr>The Mapping Problem</vt:lpstr>
      <vt:lpstr>Target Machines</vt:lpstr>
      <vt:lpstr>Scale of Parallel Machines</vt:lpstr>
      <vt:lpstr>Outline</vt:lpstr>
      <vt:lpstr>Motivation</vt:lpstr>
      <vt:lpstr>MPI Tests on Cray XT3</vt:lpstr>
      <vt:lpstr>OpenAtom Performance on Blue Gene/L</vt:lpstr>
      <vt:lpstr>OpenAtom Performance on Blue Gene/L</vt:lpstr>
      <vt:lpstr>Outline</vt:lpstr>
      <vt:lpstr>Molecular Dynamics</vt:lpstr>
      <vt:lpstr>NAMD: NAnoscale Molecular Dynamics</vt:lpstr>
      <vt:lpstr>NAMD’s Parallel Design</vt:lpstr>
      <vt:lpstr>Parallelization using Charm++</vt:lpstr>
      <vt:lpstr>Communication in NAMD</vt:lpstr>
      <vt:lpstr>Load Balancing in Charm++</vt:lpstr>
      <vt:lpstr>NAMD’s Load Balancing Strategy</vt:lpstr>
      <vt:lpstr>Choice of a suitable processor</vt:lpstr>
      <vt:lpstr>Load Balancing Metrics</vt:lpstr>
      <vt:lpstr>Topology Aware Techniques</vt:lpstr>
      <vt:lpstr>Topology Aware Techniques (contd.)</vt:lpstr>
      <vt:lpstr>Results: Hop-bytes</vt:lpstr>
      <vt:lpstr>Results: Performance</vt:lpstr>
      <vt:lpstr>Outline</vt:lpstr>
      <vt:lpstr>OpenAtom</vt:lpstr>
      <vt:lpstr>Parallelization using Charm++</vt:lpstr>
      <vt:lpstr>Topology Mapping of Chare Arrays</vt:lpstr>
      <vt:lpstr>Visualization of Mapping Solutions</vt:lpstr>
      <vt:lpstr>Results on Blue Gene/P (ANL)</vt:lpstr>
      <vt:lpstr>Results on XT3 (BigBen)</vt:lpstr>
      <vt:lpstr>Outline</vt:lpstr>
      <vt:lpstr>Other Applications</vt:lpstr>
      <vt:lpstr>Outline</vt:lpstr>
      <vt:lpstr>Requirements</vt:lpstr>
      <vt:lpstr>Topology Manager API</vt:lpstr>
      <vt:lpstr>Cray XT3 (BigBen)</vt:lpstr>
      <vt:lpstr>Cray XT4 (Jaguar)</vt:lpstr>
      <vt:lpstr>Communication Scenarios</vt:lpstr>
      <vt:lpstr>Automatic Mapping Framework</vt:lpstr>
      <vt:lpstr>Thanks!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Topology Aware Mapping for Performance Optimization of Science Applications</dc:title>
  <dc:creator>bhatele</dc:creator>
  <cp:lastModifiedBy>Abhinav S Bhatele</cp:lastModifiedBy>
  <cp:revision>51</cp:revision>
  <dcterms:created xsi:type="dcterms:W3CDTF">2006-08-16T00:00:00Z</dcterms:created>
  <dcterms:modified xsi:type="dcterms:W3CDTF">2008-10-08T20:45:12Z</dcterms:modified>
</cp:coreProperties>
</file>