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87" r:id="rId6"/>
  </p:sldMasterIdLst>
  <p:notesMasterIdLst>
    <p:notesMasterId r:id="rId26"/>
  </p:notesMasterIdLst>
  <p:sldIdLst>
    <p:sldId id="2076138471" r:id="rId7"/>
    <p:sldId id="2076138478" r:id="rId8"/>
    <p:sldId id="2076138464" r:id="rId9"/>
    <p:sldId id="2076138465" r:id="rId10"/>
    <p:sldId id="2076138477" r:id="rId11"/>
    <p:sldId id="257" r:id="rId12"/>
    <p:sldId id="258" r:id="rId13"/>
    <p:sldId id="2076138466" r:id="rId14"/>
    <p:sldId id="2076138467" r:id="rId15"/>
    <p:sldId id="2076138468" r:id="rId16"/>
    <p:sldId id="2076138469" r:id="rId17"/>
    <p:sldId id="2076138470" r:id="rId18"/>
    <p:sldId id="2076138472" r:id="rId19"/>
    <p:sldId id="2076138474" r:id="rId20"/>
    <p:sldId id="2076138476" r:id="rId21"/>
    <p:sldId id="2076138475" r:id="rId22"/>
    <p:sldId id="2076138482" r:id="rId23"/>
    <p:sldId id="2076138480" r:id="rId24"/>
    <p:sldId id="20761384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4EA1DB-A8D7-4C63-BEAD-0CFAC2784339}">
          <p14:sldIdLst>
            <p14:sldId id="2076138471"/>
            <p14:sldId id="2076138478"/>
          </p14:sldIdLst>
        </p14:section>
        <p14:section name="Getting the Downloads" id="{E3C4821B-0E85-48BF-9E75-E07715437982}">
          <p14:sldIdLst>
            <p14:sldId id="2076138464"/>
            <p14:sldId id="2076138465"/>
            <p14:sldId id="2076138477"/>
            <p14:sldId id="257"/>
          </p14:sldIdLst>
        </p14:section>
        <p14:section name="Using the Data" id="{50A1076C-5EBA-4EED-B836-BD8C48D733DD}">
          <p14:sldIdLst>
            <p14:sldId id="258"/>
            <p14:sldId id="2076138466"/>
            <p14:sldId id="2076138467"/>
            <p14:sldId id="2076138468"/>
            <p14:sldId id="2076138469"/>
            <p14:sldId id="2076138470"/>
          </p14:sldIdLst>
        </p14:section>
        <p14:section name="Upsell/Cross Sell" id="{A1E4A66A-D265-413D-B188-6CA7BAD2EEC4}">
          <p14:sldIdLst>
            <p14:sldId id="2076138472"/>
            <p14:sldId id="2076138474"/>
            <p14:sldId id="2076138476"/>
            <p14:sldId id="2076138475"/>
            <p14:sldId id="2076138482"/>
          </p14:sldIdLst>
        </p14:section>
        <p14:section name="Support" id="{79996B88-EAA0-4426-8D43-4F77601DCEE1}">
          <p14:sldIdLst>
            <p14:sldId id="2076138480"/>
            <p14:sldId id="20761384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5216" autoAdjust="0"/>
  </p:normalViewPr>
  <p:slideViewPr>
    <p:cSldViewPr snapToGrid="0">
      <p:cViewPr varScale="1">
        <p:scale>
          <a:sx n="86" d="100"/>
          <a:sy n="86" d="100"/>
        </p:scale>
        <p:origin x="3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Fullmer" userId="38132c43-1609-425b-972f-643ab7165317" providerId="ADAL" clId="{7BF31987-3E61-496F-ABEF-2BE2D28862C4}"/>
    <pc:docChg chg="undo custSel delSld modSld modSection">
      <pc:chgData name="Katie Fullmer" userId="38132c43-1609-425b-972f-643ab7165317" providerId="ADAL" clId="{7BF31987-3E61-496F-ABEF-2BE2D28862C4}" dt="2024-08-08T23:14:34.472" v="687" actId="20577"/>
      <pc:docMkLst>
        <pc:docMk/>
      </pc:docMkLst>
      <pc:sldChg chg="modSp mod">
        <pc:chgData name="Katie Fullmer" userId="38132c43-1609-425b-972f-643ab7165317" providerId="ADAL" clId="{7BF31987-3E61-496F-ABEF-2BE2D28862C4}" dt="2024-08-08T22:44:16.899" v="14" actId="20577"/>
        <pc:sldMkLst>
          <pc:docMk/>
          <pc:sldMk cId="3737865398" sldId="257"/>
        </pc:sldMkLst>
        <pc:spChg chg="mod">
          <ac:chgData name="Katie Fullmer" userId="38132c43-1609-425b-972f-643ab7165317" providerId="ADAL" clId="{7BF31987-3E61-496F-ABEF-2BE2D28862C4}" dt="2024-08-08T22:44:16.899" v="14" actId="20577"/>
          <ac:spMkLst>
            <pc:docMk/>
            <pc:sldMk cId="3737865398" sldId="257"/>
            <ac:spMk id="7" creationId="{B4AD0E36-918E-75FF-3205-7CDD708D1F57}"/>
          </ac:spMkLst>
        </pc:spChg>
      </pc:sldChg>
      <pc:sldChg chg="modSp mod">
        <pc:chgData name="Katie Fullmer" userId="38132c43-1609-425b-972f-643ab7165317" providerId="ADAL" clId="{7BF31987-3E61-496F-ABEF-2BE2D28862C4}" dt="2024-08-08T22:46:58.349" v="19" actId="6549"/>
        <pc:sldMkLst>
          <pc:docMk/>
          <pc:sldMk cId="3915112841" sldId="2076138467"/>
        </pc:sldMkLst>
        <pc:spChg chg="mod">
          <ac:chgData name="Katie Fullmer" userId="38132c43-1609-425b-972f-643ab7165317" providerId="ADAL" clId="{7BF31987-3E61-496F-ABEF-2BE2D28862C4}" dt="2024-08-08T22:46:58.349" v="19" actId="6549"/>
          <ac:spMkLst>
            <pc:docMk/>
            <pc:sldMk cId="3915112841" sldId="2076138467"/>
            <ac:spMk id="7" creationId="{F093B8C0-F723-C77E-CD41-B799564324B5}"/>
          </ac:spMkLst>
        </pc:spChg>
        <pc:spChg chg="mod">
          <ac:chgData name="Katie Fullmer" userId="38132c43-1609-425b-972f-643ab7165317" providerId="ADAL" clId="{7BF31987-3E61-496F-ABEF-2BE2D28862C4}" dt="2024-08-08T21:24:06.784" v="5" actId="122"/>
          <ac:spMkLst>
            <pc:docMk/>
            <pc:sldMk cId="3915112841" sldId="2076138467"/>
            <ac:spMk id="19" creationId="{5CE65029-07D2-C342-1152-07BCC014A9AB}"/>
          </ac:spMkLst>
        </pc:spChg>
        <pc:spChg chg="mod">
          <ac:chgData name="Katie Fullmer" userId="38132c43-1609-425b-972f-643ab7165317" providerId="ADAL" clId="{7BF31987-3E61-496F-ABEF-2BE2D28862C4}" dt="2024-08-08T21:23:34.982" v="0" actId="554"/>
          <ac:spMkLst>
            <pc:docMk/>
            <pc:sldMk cId="3915112841" sldId="2076138467"/>
            <ac:spMk id="27" creationId="{BBB0D7A6-B2FE-72A1-0234-62F72CF8477E}"/>
          </ac:spMkLst>
        </pc:spChg>
        <pc:spChg chg="mod">
          <ac:chgData name="Katie Fullmer" userId="38132c43-1609-425b-972f-643ab7165317" providerId="ADAL" clId="{7BF31987-3E61-496F-ABEF-2BE2D28862C4}" dt="2024-08-08T21:23:55.560" v="3" actId="12788"/>
          <ac:spMkLst>
            <pc:docMk/>
            <pc:sldMk cId="3915112841" sldId="2076138467"/>
            <ac:spMk id="35" creationId="{AD315033-D59E-B104-02D1-340C6D66D31C}"/>
          </ac:spMkLst>
        </pc:spChg>
        <pc:spChg chg="mod">
          <ac:chgData name="Katie Fullmer" userId="38132c43-1609-425b-972f-643ab7165317" providerId="ADAL" clId="{7BF31987-3E61-496F-ABEF-2BE2D28862C4}" dt="2024-08-08T21:23:34.982" v="0" actId="554"/>
          <ac:spMkLst>
            <pc:docMk/>
            <pc:sldMk cId="3915112841" sldId="2076138467"/>
            <ac:spMk id="38" creationId="{B08EE3BD-B479-F18D-0DFF-314BA246038E}"/>
          </ac:spMkLst>
        </pc:spChg>
        <pc:picChg chg="mod">
          <ac:chgData name="Katie Fullmer" userId="38132c43-1609-425b-972f-643ab7165317" providerId="ADAL" clId="{7BF31987-3E61-496F-ABEF-2BE2D28862C4}" dt="2024-08-08T21:24:00.661" v="4" actId="12788"/>
          <ac:picMkLst>
            <pc:docMk/>
            <pc:sldMk cId="3915112841" sldId="2076138467"/>
            <ac:picMk id="16" creationId="{CF7D6AEA-7DEB-6465-A9C8-21291B37E022}"/>
          </ac:picMkLst>
        </pc:picChg>
      </pc:sldChg>
      <pc:sldChg chg="delSp modSp mod delAnim">
        <pc:chgData name="Katie Fullmer" userId="38132c43-1609-425b-972f-643ab7165317" providerId="ADAL" clId="{7BF31987-3E61-496F-ABEF-2BE2D28862C4}" dt="2024-08-08T23:06:39.336" v="479" actId="20577"/>
        <pc:sldMkLst>
          <pc:docMk/>
          <pc:sldMk cId="1328765369" sldId="2076138472"/>
        </pc:sldMkLst>
        <pc:spChg chg="mod">
          <ac:chgData name="Katie Fullmer" userId="38132c43-1609-425b-972f-643ab7165317" providerId="ADAL" clId="{7BF31987-3E61-496F-ABEF-2BE2D28862C4}" dt="2024-08-08T22:53:10.750" v="107" actId="21"/>
          <ac:spMkLst>
            <pc:docMk/>
            <pc:sldMk cId="1328765369" sldId="2076138472"/>
            <ac:spMk id="4" creationId="{2DA0265D-3805-62AF-44EB-6F7A2655F92C}"/>
          </ac:spMkLst>
        </pc:spChg>
        <pc:spChg chg="mod">
          <ac:chgData name="Katie Fullmer" userId="38132c43-1609-425b-972f-643ab7165317" providerId="ADAL" clId="{7BF31987-3E61-496F-ABEF-2BE2D28862C4}" dt="2024-08-08T22:52:35.560" v="76" actId="6549"/>
          <ac:spMkLst>
            <pc:docMk/>
            <pc:sldMk cId="1328765369" sldId="2076138472"/>
            <ac:spMk id="41" creationId="{5DB7A262-8FDC-4C7D-D904-0180DF72DF25}"/>
          </ac:spMkLst>
        </pc:spChg>
        <pc:spChg chg="mod">
          <ac:chgData name="Katie Fullmer" userId="38132c43-1609-425b-972f-643ab7165317" providerId="ADAL" clId="{7BF31987-3E61-496F-ABEF-2BE2D28862C4}" dt="2024-08-08T23:06:39.336" v="479" actId="20577"/>
          <ac:spMkLst>
            <pc:docMk/>
            <pc:sldMk cId="1328765369" sldId="2076138472"/>
            <ac:spMk id="47" creationId="{12B41F3A-4554-3E3F-2A9A-EDA51A682776}"/>
          </ac:spMkLst>
        </pc:spChg>
        <pc:spChg chg="mod">
          <ac:chgData name="Katie Fullmer" userId="38132c43-1609-425b-972f-643ab7165317" providerId="ADAL" clId="{7BF31987-3E61-496F-ABEF-2BE2D28862C4}" dt="2024-08-08T22:53:15.049" v="108"/>
          <ac:spMkLst>
            <pc:docMk/>
            <pc:sldMk cId="1328765369" sldId="2076138472"/>
            <ac:spMk id="59" creationId="{7A37D42F-797B-6477-8BD7-A5A0D8DE3BA5}"/>
          </ac:spMkLst>
        </pc:spChg>
        <pc:spChg chg="mod">
          <ac:chgData name="Katie Fullmer" userId="38132c43-1609-425b-972f-643ab7165317" providerId="ADAL" clId="{7BF31987-3E61-496F-ABEF-2BE2D28862C4}" dt="2024-08-08T22:53:04.246" v="106"/>
          <ac:spMkLst>
            <pc:docMk/>
            <pc:sldMk cId="1328765369" sldId="2076138472"/>
            <ac:spMk id="71" creationId="{69880171-D91C-7D45-5DE9-68F74DE03691}"/>
          </ac:spMkLst>
        </pc:spChg>
        <pc:grpChg chg="del">
          <ac:chgData name="Katie Fullmer" userId="38132c43-1609-425b-972f-643ab7165317" providerId="ADAL" clId="{7BF31987-3E61-496F-ABEF-2BE2D28862C4}" dt="2024-08-08T22:53:19.601" v="109" actId="478"/>
          <ac:grpSpMkLst>
            <pc:docMk/>
            <pc:sldMk cId="1328765369" sldId="2076138472"/>
            <ac:grpSpMk id="2" creationId="{3FE102C7-C275-C67D-F138-52647248F0A3}"/>
          </ac:grpSpMkLst>
        </pc:grpChg>
        <pc:grpChg chg="mod">
          <ac:chgData name="Katie Fullmer" userId="38132c43-1609-425b-972f-643ab7165317" providerId="ADAL" clId="{7BF31987-3E61-496F-ABEF-2BE2D28862C4}" dt="2024-08-08T22:53:47.852" v="112" actId="554"/>
          <ac:grpSpMkLst>
            <pc:docMk/>
            <pc:sldMk cId="1328765369" sldId="2076138472"/>
            <ac:grpSpMk id="39" creationId="{3BFA178E-69ED-A54F-0F28-096DB215CD71}"/>
          </ac:grpSpMkLst>
        </pc:grpChg>
        <pc:grpChg chg="mod">
          <ac:chgData name="Katie Fullmer" userId="38132c43-1609-425b-972f-643ab7165317" providerId="ADAL" clId="{7BF31987-3E61-496F-ABEF-2BE2D28862C4}" dt="2024-08-08T22:53:34.926" v="111" actId="554"/>
          <ac:grpSpMkLst>
            <pc:docMk/>
            <pc:sldMk cId="1328765369" sldId="2076138472"/>
            <ac:grpSpMk id="45" creationId="{9B822B78-BFAF-05B5-30F9-9A9B7A87D27E}"/>
          </ac:grpSpMkLst>
        </pc:grpChg>
        <pc:grpChg chg="mod">
          <ac:chgData name="Katie Fullmer" userId="38132c43-1609-425b-972f-643ab7165317" providerId="ADAL" clId="{7BF31987-3E61-496F-ABEF-2BE2D28862C4}" dt="2024-08-08T22:53:34.926" v="111" actId="554"/>
          <ac:grpSpMkLst>
            <pc:docMk/>
            <pc:sldMk cId="1328765369" sldId="2076138472"/>
            <ac:grpSpMk id="57" creationId="{1A0F6F8D-DDB8-F959-8E52-48105F7D9C1F}"/>
          </ac:grpSpMkLst>
        </pc:grpChg>
        <pc:grpChg chg="mod">
          <ac:chgData name="Katie Fullmer" userId="38132c43-1609-425b-972f-643ab7165317" providerId="ADAL" clId="{7BF31987-3E61-496F-ABEF-2BE2D28862C4}" dt="2024-08-08T22:53:47.852" v="112" actId="554"/>
          <ac:grpSpMkLst>
            <pc:docMk/>
            <pc:sldMk cId="1328765369" sldId="2076138472"/>
            <ac:grpSpMk id="69" creationId="{8B24BF29-47D5-0A4B-F9F0-3DE9F4E98D47}"/>
          </ac:grpSpMkLst>
        </pc:grpChg>
      </pc:sldChg>
      <pc:sldChg chg="addSp delSp modSp mod">
        <pc:chgData name="Katie Fullmer" userId="38132c43-1609-425b-972f-643ab7165317" providerId="ADAL" clId="{7BF31987-3E61-496F-ABEF-2BE2D28862C4}" dt="2024-08-08T23:12:22.711" v="650" actId="108"/>
        <pc:sldMkLst>
          <pc:docMk/>
          <pc:sldMk cId="3871746354" sldId="2076138474"/>
        </pc:sldMkLst>
        <pc:spChg chg="mod">
          <ac:chgData name="Katie Fullmer" userId="38132c43-1609-425b-972f-643ab7165317" providerId="ADAL" clId="{7BF31987-3E61-496F-ABEF-2BE2D28862C4}" dt="2024-08-08T22:49:40.617" v="53" actId="20577"/>
          <ac:spMkLst>
            <pc:docMk/>
            <pc:sldMk cId="3871746354" sldId="2076138474"/>
            <ac:spMk id="6" creationId="{08C738A2-8924-5A2F-87AE-3890F1D51F1B}"/>
          </ac:spMkLst>
        </pc:spChg>
        <pc:spChg chg="mod">
          <ac:chgData name="Katie Fullmer" userId="38132c43-1609-425b-972f-643ab7165317" providerId="ADAL" clId="{7BF31987-3E61-496F-ABEF-2BE2D28862C4}" dt="2024-08-08T23:11:49.771" v="649" actId="207"/>
          <ac:spMkLst>
            <pc:docMk/>
            <pc:sldMk cId="3871746354" sldId="2076138474"/>
            <ac:spMk id="7" creationId="{F093B8C0-F723-C77E-CD41-B799564324B5}"/>
          </ac:spMkLst>
        </pc:spChg>
        <pc:spChg chg="mod ord">
          <ac:chgData name="Katie Fullmer" userId="38132c43-1609-425b-972f-643ab7165317" providerId="ADAL" clId="{7BF31987-3E61-496F-ABEF-2BE2D28862C4}" dt="2024-08-08T23:10:24.225" v="513" actId="14100"/>
          <ac:spMkLst>
            <pc:docMk/>
            <pc:sldMk cId="3871746354" sldId="2076138474"/>
            <ac:spMk id="9" creationId="{95B1EB43-9FB3-91D6-80A1-983BBAB478AE}"/>
          </ac:spMkLst>
        </pc:spChg>
        <pc:picChg chg="del">
          <ac:chgData name="Katie Fullmer" userId="38132c43-1609-425b-972f-643ab7165317" providerId="ADAL" clId="{7BF31987-3E61-496F-ABEF-2BE2D28862C4}" dt="2024-08-08T23:09:13.038" v="505" actId="478"/>
          <ac:picMkLst>
            <pc:docMk/>
            <pc:sldMk cId="3871746354" sldId="2076138474"/>
            <ac:picMk id="4" creationId="{95E62FA2-6CAB-D4A9-B090-D7300771E815}"/>
          </ac:picMkLst>
        </pc:picChg>
        <pc:picChg chg="add del">
          <ac:chgData name="Katie Fullmer" userId="38132c43-1609-425b-972f-643ab7165317" providerId="ADAL" clId="{7BF31987-3E61-496F-ABEF-2BE2D28862C4}" dt="2024-08-08T23:09:59.215" v="507" actId="478"/>
          <ac:picMkLst>
            <pc:docMk/>
            <pc:sldMk cId="3871746354" sldId="2076138474"/>
            <ac:picMk id="10" creationId="{607DD783-13C5-8304-D7E2-C49F77C306D3}"/>
          </ac:picMkLst>
        </pc:picChg>
        <pc:picChg chg="add mod">
          <ac:chgData name="Katie Fullmer" userId="38132c43-1609-425b-972f-643ab7165317" providerId="ADAL" clId="{7BF31987-3E61-496F-ABEF-2BE2D28862C4}" dt="2024-08-08T23:12:22.711" v="650" actId="108"/>
          <ac:picMkLst>
            <pc:docMk/>
            <pc:sldMk cId="3871746354" sldId="2076138474"/>
            <ac:picMk id="12" creationId="{EFF19D8C-EA59-DD6E-4422-CF521FD3B7AC}"/>
          </ac:picMkLst>
        </pc:picChg>
      </pc:sldChg>
      <pc:sldChg chg="addSp delSp modSp mod">
        <pc:chgData name="Katie Fullmer" userId="38132c43-1609-425b-972f-643ab7165317" providerId="ADAL" clId="{7BF31987-3E61-496F-ABEF-2BE2D28862C4}" dt="2024-08-08T23:14:34.472" v="687" actId="20577"/>
        <pc:sldMkLst>
          <pc:docMk/>
          <pc:sldMk cId="633664472" sldId="2076138475"/>
        </pc:sldMkLst>
        <pc:spChg chg="mod">
          <ac:chgData name="Katie Fullmer" userId="38132c43-1609-425b-972f-643ab7165317" providerId="ADAL" clId="{7BF31987-3E61-496F-ABEF-2BE2D28862C4}" dt="2024-08-08T22:55:53.485" v="126" actId="14100"/>
          <ac:spMkLst>
            <pc:docMk/>
            <pc:sldMk cId="633664472" sldId="2076138475"/>
            <ac:spMk id="3" creationId="{E73761B1-0941-9367-A150-9DA366003C03}"/>
          </ac:spMkLst>
        </pc:spChg>
        <pc:spChg chg="mod">
          <ac:chgData name="Katie Fullmer" userId="38132c43-1609-425b-972f-643ab7165317" providerId="ADAL" clId="{7BF31987-3E61-496F-ABEF-2BE2D28862C4}" dt="2024-08-08T22:49:51.468" v="55" actId="20577"/>
          <ac:spMkLst>
            <pc:docMk/>
            <pc:sldMk cId="633664472" sldId="2076138475"/>
            <ac:spMk id="6" creationId="{08C738A2-8924-5A2F-87AE-3890F1D51F1B}"/>
          </ac:spMkLst>
        </pc:spChg>
        <pc:spChg chg="mod">
          <ac:chgData name="Katie Fullmer" userId="38132c43-1609-425b-972f-643ab7165317" providerId="ADAL" clId="{7BF31987-3E61-496F-ABEF-2BE2D28862C4}" dt="2024-08-08T23:14:34.472" v="687" actId="20577"/>
          <ac:spMkLst>
            <pc:docMk/>
            <pc:sldMk cId="633664472" sldId="2076138475"/>
            <ac:spMk id="7" creationId="{F093B8C0-F723-C77E-CD41-B799564324B5}"/>
          </ac:spMkLst>
        </pc:spChg>
        <pc:spChg chg="mod topLvl">
          <ac:chgData name="Katie Fullmer" userId="38132c43-1609-425b-972f-643ab7165317" providerId="ADAL" clId="{7BF31987-3E61-496F-ABEF-2BE2D28862C4}" dt="2024-08-08T23:01:17.795" v="139" actId="1036"/>
          <ac:spMkLst>
            <pc:docMk/>
            <pc:sldMk cId="633664472" sldId="2076138475"/>
            <ac:spMk id="12" creationId="{C4667A02-E35A-E373-603F-269EA5851DA1}"/>
          </ac:spMkLst>
        </pc:spChg>
        <pc:grpChg chg="del">
          <ac:chgData name="Katie Fullmer" userId="38132c43-1609-425b-972f-643ab7165317" providerId="ADAL" clId="{7BF31987-3E61-496F-ABEF-2BE2D28862C4}" dt="2024-08-08T23:00:46.922" v="127" actId="478"/>
          <ac:grpSpMkLst>
            <pc:docMk/>
            <pc:sldMk cId="633664472" sldId="2076138475"/>
            <ac:grpSpMk id="13" creationId="{E2D8DCB0-72DC-0DD8-BC62-5D36AFA41DCC}"/>
          </ac:grpSpMkLst>
        </pc:grpChg>
        <pc:picChg chg="del">
          <ac:chgData name="Katie Fullmer" userId="38132c43-1609-425b-972f-643ab7165317" providerId="ADAL" clId="{7BF31987-3E61-496F-ABEF-2BE2D28862C4}" dt="2024-08-08T22:55:15.849" v="117" actId="478"/>
          <ac:picMkLst>
            <pc:docMk/>
            <pc:sldMk cId="633664472" sldId="2076138475"/>
            <ac:picMk id="4" creationId="{592FD715-8389-1861-D6CB-B9F86E593BA7}"/>
          </ac:picMkLst>
        </pc:picChg>
        <pc:picChg chg="del topLvl">
          <ac:chgData name="Katie Fullmer" userId="38132c43-1609-425b-972f-643ab7165317" providerId="ADAL" clId="{7BF31987-3E61-496F-ABEF-2BE2D28862C4}" dt="2024-08-08T23:00:46.922" v="127" actId="478"/>
          <ac:picMkLst>
            <pc:docMk/>
            <pc:sldMk cId="633664472" sldId="2076138475"/>
            <ac:picMk id="11" creationId="{F248087B-B6C7-1C4C-6C2E-E3EBA3A27824}"/>
          </ac:picMkLst>
        </pc:picChg>
        <pc:picChg chg="add mod ord">
          <ac:chgData name="Katie Fullmer" userId="38132c43-1609-425b-972f-643ab7165317" providerId="ADAL" clId="{7BF31987-3E61-496F-ABEF-2BE2D28862C4}" dt="2024-08-08T22:55:44.331" v="124" actId="167"/>
          <ac:picMkLst>
            <pc:docMk/>
            <pc:sldMk cId="633664472" sldId="2076138475"/>
            <ac:picMk id="15" creationId="{668BA36D-8559-A7B2-DCD6-6649860F0C89}"/>
          </ac:picMkLst>
        </pc:picChg>
        <pc:picChg chg="add mod ord">
          <ac:chgData name="Katie Fullmer" userId="38132c43-1609-425b-972f-643ab7165317" providerId="ADAL" clId="{7BF31987-3E61-496F-ABEF-2BE2D28862C4}" dt="2024-08-08T23:01:25.318" v="140" actId="108"/>
          <ac:picMkLst>
            <pc:docMk/>
            <pc:sldMk cId="633664472" sldId="2076138475"/>
            <ac:picMk id="17" creationId="{3CFE104E-783A-7456-EF1F-006208D44118}"/>
          </ac:picMkLst>
        </pc:picChg>
      </pc:sldChg>
      <pc:sldChg chg="modSp mod">
        <pc:chgData name="Katie Fullmer" userId="38132c43-1609-425b-972f-643ab7165317" providerId="ADAL" clId="{7BF31987-3E61-496F-ABEF-2BE2D28862C4}" dt="2024-08-08T22:49:45.731" v="54" actId="20577"/>
        <pc:sldMkLst>
          <pc:docMk/>
          <pc:sldMk cId="308997825" sldId="2076138476"/>
        </pc:sldMkLst>
        <pc:spChg chg="mod">
          <ac:chgData name="Katie Fullmer" userId="38132c43-1609-425b-972f-643ab7165317" providerId="ADAL" clId="{7BF31987-3E61-496F-ABEF-2BE2D28862C4}" dt="2024-08-08T22:49:45.731" v="54" actId="20577"/>
          <ac:spMkLst>
            <pc:docMk/>
            <pc:sldMk cId="308997825" sldId="2076138476"/>
            <ac:spMk id="6" creationId="{08C738A2-8924-5A2F-87AE-3890F1D51F1B}"/>
          </ac:spMkLst>
        </pc:spChg>
      </pc:sldChg>
      <pc:sldChg chg="modSp mod">
        <pc:chgData name="Katie Fullmer" userId="38132c43-1609-425b-972f-643ab7165317" providerId="ADAL" clId="{7BF31987-3E61-496F-ABEF-2BE2D28862C4}" dt="2024-08-08T22:49:56.059" v="56" actId="20577"/>
        <pc:sldMkLst>
          <pc:docMk/>
          <pc:sldMk cId="1369314816" sldId="2076138482"/>
        </pc:sldMkLst>
        <pc:spChg chg="mod">
          <ac:chgData name="Katie Fullmer" userId="38132c43-1609-425b-972f-643ab7165317" providerId="ADAL" clId="{7BF31987-3E61-496F-ABEF-2BE2D28862C4}" dt="2024-08-08T22:49:56.059" v="56" actId="20577"/>
          <ac:spMkLst>
            <pc:docMk/>
            <pc:sldMk cId="1369314816" sldId="2076138482"/>
            <ac:spMk id="6" creationId="{08C738A2-8924-5A2F-87AE-3890F1D51F1B}"/>
          </ac:spMkLst>
        </pc:spChg>
      </pc:sldChg>
      <pc:sldChg chg="del">
        <pc:chgData name="Katie Fullmer" userId="38132c43-1609-425b-972f-643ab7165317" providerId="ADAL" clId="{7BF31987-3E61-496F-ABEF-2BE2D28862C4}" dt="2024-08-08T22:49:33.105" v="52" actId="47"/>
        <pc:sldMkLst>
          <pc:docMk/>
          <pc:sldMk cId="96020947" sldId="2076138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E6720-427D-44C3-B282-BEBE021B72FB}"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12963-64F8-401B-8C3E-A94A2FC35898}" type="slidenum">
              <a:rPr lang="en-US" smtClean="0"/>
              <a:t>‹#›</a:t>
            </a:fld>
            <a:endParaRPr lang="en-US"/>
          </a:p>
        </p:txBody>
      </p:sp>
    </p:spTree>
    <p:extLst>
      <p:ext uri="{BB962C8B-B14F-4D97-AF65-F5344CB8AC3E}">
        <p14:creationId xmlns:p14="http://schemas.microsoft.com/office/powerpoint/2010/main" val="391510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9318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01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6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59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42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3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07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latin typeface="Segoe UI Light"/>
                <a:cs typeface="Segoe UI Light"/>
              </a:rPr>
              <a:t>CloudAscent</a:t>
            </a:r>
            <a:r>
              <a:rPr lang="en-US" altLang="en-US" sz="1200" dirty="0">
                <a:latin typeface="Segoe UI Light"/>
                <a:cs typeface="Segoe UI Light"/>
              </a:rPr>
              <a:t> surfaces transacting SMB customer data for partners to download from Partner Center.  These steps provide a description of how to access propensity data for your transactional customers.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57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Segoe UI Light" panose="020B0502040204020203" pitchFamily="34" charset="0"/>
                <a:cs typeface="Segoe UI Light" panose="020B0502040204020203" pitchFamily="34" charset="0"/>
              </a:rPr>
              <a:t>You’ll need to download D365, M365, Azure, and renewals individually to see product propensity recommendations and sales plays for your customers.</a:t>
            </a:r>
          </a:p>
          <a:p>
            <a:endParaRPr lang="en-US" sz="1200" dirty="0">
              <a:latin typeface="Segoe UI Light" panose="020B0502040204020203" pitchFamily="34" charset="0"/>
              <a:cs typeface="Segoe UI Light" panose="020B0502040204020203" pitchFamily="34" charset="0"/>
            </a:endParaRPr>
          </a:p>
          <a:p>
            <a:r>
              <a:rPr lang="en-US" altLang="en-US" sz="1200" dirty="0">
                <a:latin typeface="Segoe UI Light" panose="020B0502040204020203" pitchFamily="34" charset="0"/>
                <a:cs typeface="Segoe UI Light" panose="020B0502040204020203" pitchFamily="34" charset="0"/>
              </a:rPr>
              <a:t> selecting the download from the Customer Opportunities tab,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84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Segoe UI Light" panose="020B0502040204020203" pitchFamily="34" charset="0"/>
                <a:cs typeface="Segoe UI Light" panose="020B0502040204020203" pitchFamily="34" charset="0"/>
              </a:rPr>
              <a:t>Your customers will be scored for all products including those they own.  For Azure and O365, upsell propensity is also provided look for the Azure Upsell/O365 Upsell columns.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0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0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1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95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74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B501B-C122-46B2-92BB-A25D068F94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3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6.jpe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3.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4A39-DCFD-44C3-0FE8-CE6BD2F330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0800DE-A6E7-4342-F364-BFBC87AAC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8CC64F-DC5E-AA99-4BA9-51CA11EF982E}"/>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5D5724CA-3317-5C7C-3C2F-337A1CDB3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BA84F-C6E6-3B00-DFF5-4178C6833ACC}"/>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298763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95DA-48E1-8B44-97CD-DF792FFD3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AA562-70DE-C860-EA14-C3E1FA1B3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C5F7C-FB19-D929-1B1C-64BEDAB90778}"/>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CA66A0C6-A6EF-DADA-42DA-D8FD04095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A9436-6885-BB9B-8DDD-792CFB8B9BF8}"/>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3221627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Top">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15645894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de Right s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061857" y="0"/>
            <a:ext cx="7130143"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74939154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de Left sd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Tree>
    <p:extLst>
      <p:ext uri="{BB962C8B-B14F-4D97-AF65-F5344CB8AC3E}">
        <p14:creationId xmlns:p14="http://schemas.microsoft.com/office/powerpoint/2010/main" val="32512553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549550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691904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786816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4950623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252212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3756566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151058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8964E-A17C-D952-600E-B601100C4F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B5F70-21B3-ADD3-9CEC-78C04EAF2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7D5DF-09FE-8A9B-E6F8-56D76199D5EE}"/>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D59A26D0-DB09-FF2C-CC8E-6635C07ED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1C916-F88D-C491-28D3-176AFB5D42BF}"/>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12359983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1642776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495083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83731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180601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99305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19187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4083072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 Slide Color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399181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 Slide Black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5620309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5143912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74664584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5385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074381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1549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7116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2259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716835"/>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55643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51377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09274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4237744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4054736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69404628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2058906"/>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6601513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84769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7984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864797"/>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76091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98933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168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1312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800184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735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2102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73288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54942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3892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378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9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70931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8889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0400522"/>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2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5224390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97454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4_Header Line 12 Mont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6152649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6035495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8032330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4698625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Square Photo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5733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Square Photo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90384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91144508"/>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7199568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361369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3888492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06112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436163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1814398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1751149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435137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2275636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7687042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812177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1198473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037901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846462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637169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8244053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3040489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8211710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7385404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Quote slide 1b">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5398468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slide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23212169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22563663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0533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711826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086459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703156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4723777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Left Title 3 Colum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85578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436581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272940026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3243665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005035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8575742"/>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side by s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249222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text side by side 5">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999873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2519478715"/>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220740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515515624"/>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9733715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412371258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rofile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9830110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arge Number Divider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196149497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9442057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783084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0155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553958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5_Large Number Divider 1">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3681551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29D9-8998-9140-DFB7-1F4FBFC35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BE824-7116-97BD-2D72-61B00C33C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5B295-115C-249C-537D-D5BFA97220F4}"/>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85F12813-7A63-1EDC-A4C4-836B6B17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8D13C-35F2-BC77-449F-72AD81C7C0D4}"/>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1557907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Color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04925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6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853166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689650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8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2969359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9_Large Number Divider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799554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74562828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7836495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53467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6552871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6302841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6786862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Black Bk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3171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589194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711563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71937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044452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977366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392434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4688838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2183533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9339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12 Column Dark Bk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9265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412403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pendix Blue Bk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5486565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051134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583214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4992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948574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8535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84406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86016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05584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38306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7F2C-047C-7CE1-B351-D65341A73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91518E-2F0E-F130-3DF4-619E4B4579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2FEBB7-4A32-28A9-F609-E5DDE611F899}"/>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E12B47C4-C44C-CAF5-8CA3-59409BB04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56729-3CB0-4E21-9017-92B2E29813E9}"/>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2108946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46788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6662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344602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755969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9706064"/>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737800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5330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3516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961161"/>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58661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B63B-64D1-8A1F-728D-B067F4D4F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9A580-919A-3016-1025-663F665970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2D42D-F7D5-2E97-791F-FB7B6FD4D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B5160D-5B7A-89BE-D77F-55F2F58E7A53}"/>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6" name="Footer Placeholder 5">
            <a:extLst>
              <a:ext uri="{FF2B5EF4-FFF2-40B4-BE49-F238E27FC236}">
                <a16:creationId xmlns:a16="http://schemas.microsoft.com/office/drawing/2014/main" id="{C660C806-C1CB-24D6-ABE8-AEB029BE6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0489C-A5A1-5F8E-A4AD-3CA752238C5A}"/>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1044166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00273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66934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0120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6914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46143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39786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32622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1907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37181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70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BC37-A8A6-1C8D-173A-69A14821B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F7918-9C32-0A03-6A27-0599676C8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D376EB-91B4-7D9E-0CD4-9B35AB10CB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A68677-0FA5-5596-3C8B-D11D71437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E92698-2008-9B3E-E2DC-3999684014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983712-130E-CA1F-C3AD-BE6F96AE93C7}"/>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8" name="Footer Placeholder 7">
            <a:extLst>
              <a:ext uri="{FF2B5EF4-FFF2-40B4-BE49-F238E27FC236}">
                <a16:creationId xmlns:a16="http://schemas.microsoft.com/office/drawing/2014/main" id="{DB622EC5-796D-A40E-16EF-BDFEDA6718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B11878-26AD-9BC6-9696-285B3240166D}"/>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3957370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7798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2319521506"/>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Header Line 12 Month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23362209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Header Line 12 Mont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12199953"/>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332907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5440476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50684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Square Photo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00016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quare Photo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6945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86642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7651-D48E-3E58-BC4B-EE9D2374A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59A62A-001B-629F-AD8C-76C494630C17}"/>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4" name="Footer Placeholder 3">
            <a:extLst>
              <a:ext uri="{FF2B5EF4-FFF2-40B4-BE49-F238E27FC236}">
                <a16:creationId xmlns:a16="http://schemas.microsoft.com/office/drawing/2014/main" id="{B371B349-0DD8-87BB-CC39-8C5F0B6348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4C23A7-38BE-5468-816A-275369B1F591}"/>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2467420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58089804"/>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9713658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1272061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0067117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5930777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7358072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9309724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089048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5834550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0137145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C4DC6-F1A1-CE51-6B5B-C8F5E5A401F3}"/>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3" name="Footer Placeholder 2">
            <a:extLst>
              <a:ext uri="{FF2B5EF4-FFF2-40B4-BE49-F238E27FC236}">
                <a16:creationId xmlns:a16="http://schemas.microsoft.com/office/drawing/2014/main" id="{3AE1498B-AC61-FDDD-5A30-4AA0EC3677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677462-BF0E-F06C-B7BB-42DA7DD3A0A8}"/>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27915889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5224968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79478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0360188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0603500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60761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632684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3898461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slide 1b">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136002289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slide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401217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277569063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969C-920B-B454-1CD4-8E4E0ECFB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E81F5-43E1-8505-961F-CA9DABC18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77F45-4FA8-28EB-5FF9-B495C4B0B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E2648-FB25-69E7-B9C1-00FAAE6AD842}"/>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6" name="Footer Placeholder 5">
            <a:extLst>
              <a:ext uri="{FF2B5EF4-FFF2-40B4-BE49-F238E27FC236}">
                <a16:creationId xmlns:a16="http://schemas.microsoft.com/office/drawing/2014/main" id="{3FADAC0B-3D38-402B-3BA4-69063BCB6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608F0-056B-23E0-49E6-7BEF5C606C0C}"/>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3784555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35697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3542444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3408773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2662468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eft Title 3 Colum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5373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5828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115853380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1942651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677161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19656445"/>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EA19-33E8-BFA9-6ED1-C573345181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0047A1-7E78-21BB-B7BA-47B0945CA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B9C17-F1E2-9F63-6485-D556C9BC7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52618-C978-25F9-DA90-C822B63A5979}"/>
              </a:ext>
            </a:extLst>
          </p:cNvPr>
          <p:cNvSpPr>
            <a:spLocks noGrp="1"/>
          </p:cNvSpPr>
          <p:nvPr>
            <p:ph type="dt" sz="half" idx="10"/>
          </p:nvPr>
        </p:nvSpPr>
        <p:spPr/>
        <p:txBody>
          <a:bodyPr/>
          <a:lstStyle/>
          <a:p>
            <a:fld id="{2BA15C7D-7F61-4C98-B348-4B09B941F62A}" type="datetimeFigureOut">
              <a:rPr lang="en-US" smtClean="0"/>
              <a:t>8/8/2024</a:t>
            </a:fld>
            <a:endParaRPr lang="en-US"/>
          </a:p>
        </p:txBody>
      </p:sp>
      <p:sp>
        <p:nvSpPr>
          <p:cNvPr id="6" name="Footer Placeholder 5">
            <a:extLst>
              <a:ext uri="{FF2B5EF4-FFF2-40B4-BE49-F238E27FC236}">
                <a16:creationId xmlns:a16="http://schemas.microsoft.com/office/drawing/2014/main" id="{4FA3218F-889C-C298-8C71-14A51A559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C7F61-8DC8-D84F-A84B-373A4542BE90}"/>
              </a:ext>
            </a:extLst>
          </p:cNvPr>
          <p:cNvSpPr>
            <a:spLocks noGrp="1"/>
          </p:cNvSpPr>
          <p:nvPr>
            <p:ph type="sldNum" sz="quarter" idx="12"/>
          </p:nvPr>
        </p:nvSpPr>
        <p:spPr/>
        <p:txBody>
          <a:bodyPr/>
          <a:lstStyle/>
          <a:p>
            <a:fld id="{F38A336F-45D1-4A18-A70C-3CCE597BA0CA}" type="slidenum">
              <a:rPr lang="en-US" smtClean="0"/>
              <a:t>‹#›</a:t>
            </a:fld>
            <a:endParaRPr lang="en-US"/>
          </a:p>
        </p:txBody>
      </p:sp>
    </p:spTree>
    <p:extLst>
      <p:ext uri="{BB962C8B-B14F-4D97-AF65-F5344CB8AC3E}">
        <p14:creationId xmlns:p14="http://schemas.microsoft.com/office/powerpoint/2010/main" val="16423048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ext side by s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55191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side by side 5">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81329931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1109665721"/>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57147206"/>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2536254012"/>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73839643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rofile Slide 2">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98133886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129379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Layou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40059271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Bottom">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2890928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16" Type="http://schemas.openxmlformats.org/officeDocument/2006/relationships/slideLayout" Target="../slideLayouts/slideLayout27.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5" Type="http://schemas.openxmlformats.org/officeDocument/2006/relationships/slideLayout" Target="../slideLayouts/slideLayout16.xml"/><Relationship Id="rId90" Type="http://schemas.openxmlformats.org/officeDocument/2006/relationships/slideLayout" Target="../slideLayouts/slideLayout101.xml"/><Relationship Id="rId95" Type="http://schemas.openxmlformats.org/officeDocument/2006/relationships/slideLayout" Target="../slideLayouts/slideLayout106.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94" Type="http://schemas.openxmlformats.org/officeDocument/2006/relationships/slideLayout" Target="../slideLayouts/slideLayout105.xml"/><Relationship Id="rId9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image" Target="../media/image1.emf"/><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5.xml"/><Relationship Id="rId21" Type="http://schemas.openxmlformats.org/officeDocument/2006/relationships/slideLayout" Target="../slideLayouts/slideLayout130.xml"/><Relationship Id="rId42" Type="http://schemas.openxmlformats.org/officeDocument/2006/relationships/slideLayout" Target="../slideLayouts/slideLayout151.xml"/><Relationship Id="rId47" Type="http://schemas.openxmlformats.org/officeDocument/2006/relationships/slideLayout" Target="../slideLayouts/slideLayout156.xml"/><Relationship Id="rId63" Type="http://schemas.openxmlformats.org/officeDocument/2006/relationships/slideLayout" Target="../slideLayouts/slideLayout172.xml"/><Relationship Id="rId68" Type="http://schemas.openxmlformats.org/officeDocument/2006/relationships/slideLayout" Target="../slideLayouts/slideLayout177.xml"/><Relationship Id="rId84" Type="http://schemas.openxmlformats.org/officeDocument/2006/relationships/slideLayout" Target="../slideLayouts/slideLayout193.xml"/><Relationship Id="rId89" Type="http://schemas.openxmlformats.org/officeDocument/2006/relationships/slideLayout" Target="../slideLayouts/slideLayout198.xml"/><Relationship Id="rId112" Type="http://schemas.openxmlformats.org/officeDocument/2006/relationships/slideLayout" Target="../slideLayouts/slideLayout221.xml"/><Relationship Id="rId16" Type="http://schemas.openxmlformats.org/officeDocument/2006/relationships/slideLayout" Target="../slideLayouts/slideLayout125.xml"/><Relationship Id="rId107" Type="http://schemas.openxmlformats.org/officeDocument/2006/relationships/slideLayout" Target="../slideLayouts/slideLayout216.xml"/><Relationship Id="rId11" Type="http://schemas.openxmlformats.org/officeDocument/2006/relationships/slideLayout" Target="../slideLayouts/slideLayout120.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53" Type="http://schemas.openxmlformats.org/officeDocument/2006/relationships/slideLayout" Target="../slideLayouts/slideLayout162.xml"/><Relationship Id="rId58" Type="http://schemas.openxmlformats.org/officeDocument/2006/relationships/slideLayout" Target="../slideLayouts/slideLayout167.xml"/><Relationship Id="rId74" Type="http://schemas.openxmlformats.org/officeDocument/2006/relationships/slideLayout" Target="../slideLayouts/slideLayout183.xml"/><Relationship Id="rId79" Type="http://schemas.openxmlformats.org/officeDocument/2006/relationships/slideLayout" Target="../slideLayouts/slideLayout188.xml"/><Relationship Id="rId102" Type="http://schemas.openxmlformats.org/officeDocument/2006/relationships/slideLayout" Target="../slideLayouts/slideLayout211.xml"/><Relationship Id="rId5" Type="http://schemas.openxmlformats.org/officeDocument/2006/relationships/slideLayout" Target="../slideLayouts/slideLayout114.xml"/><Relationship Id="rId90" Type="http://schemas.openxmlformats.org/officeDocument/2006/relationships/slideLayout" Target="../slideLayouts/slideLayout199.xml"/><Relationship Id="rId95" Type="http://schemas.openxmlformats.org/officeDocument/2006/relationships/slideLayout" Target="../slideLayouts/slideLayout204.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43" Type="http://schemas.openxmlformats.org/officeDocument/2006/relationships/slideLayout" Target="../slideLayouts/slideLayout152.xml"/><Relationship Id="rId48" Type="http://schemas.openxmlformats.org/officeDocument/2006/relationships/slideLayout" Target="../slideLayouts/slideLayout157.xml"/><Relationship Id="rId64" Type="http://schemas.openxmlformats.org/officeDocument/2006/relationships/slideLayout" Target="../slideLayouts/slideLayout173.xml"/><Relationship Id="rId69" Type="http://schemas.openxmlformats.org/officeDocument/2006/relationships/slideLayout" Target="../slideLayouts/slideLayout178.xml"/><Relationship Id="rId113" Type="http://schemas.openxmlformats.org/officeDocument/2006/relationships/slideLayout" Target="../slideLayouts/slideLayout222.xml"/><Relationship Id="rId80" Type="http://schemas.openxmlformats.org/officeDocument/2006/relationships/slideLayout" Target="../slideLayouts/slideLayout189.xml"/><Relationship Id="rId85" Type="http://schemas.openxmlformats.org/officeDocument/2006/relationships/slideLayout" Target="../slideLayouts/slideLayout194.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33" Type="http://schemas.openxmlformats.org/officeDocument/2006/relationships/slideLayout" Target="../slideLayouts/slideLayout142.xml"/><Relationship Id="rId38" Type="http://schemas.openxmlformats.org/officeDocument/2006/relationships/slideLayout" Target="../slideLayouts/slideLayout147.xml"/><Relationship Id="rId59" Type="http://schemas.openxmlformats.org/officeDocument/2006/relationships/slideLayout" Target="../slideLayouts/slideLayout168.xml"/><Relationship Id="rId103" Type="http://schemas.openxmlformats.org/officeDocument/2006/relationships/slideLayout" Target="../slideLayouts/slideLayout212.xml"/><Relationship Id="rId108" Type="http://schemas.openxmlformats.org/officeDocument/2006/relationships/slideLayout" Target="../slideLayouts/slideLayout217.xml"/><Relationship Id="rId54" Type="http://schemas.openxmlformats.org/officeDocument/2006/relationships/slideLayout" Target="../slideLayouts/slideLayout163.xml"/><Relationship Id="rId70" Type="http://schemas.openxmlformats.org/officeDocument/2006/relationships/slideLayout" Target="../slideLayouts/slideLayout179.xml"/><Relationship Id="rId75" Type="http://schemas.openxmlformats.org/officeDocument/2006/relationships/slideLayout" Target="../slideLayouts/slideLayout184.xml"/><Relationship Id="rId91" Type="http://schemas.openxmlformats.org/officeDocument/2006/relationships/slideLayout" Target="../slideLayouts/slideLayout200.xml"/><Relationship Id="rId96" Type="http://schemas.openxmlformats.org/officeDocument/2006/relationships/slideLayout" Target="../slideLayouts/slideLayout20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49" Type="http://schemas.openxmlformats.org/officeDocument/2006/relationships/slideLayout" Target="../slideLayouts/slideLayout158.xml"/><Relationship Id="rId57" Type="http://schemas.openxmlformats.org/officeDocument/2006/relationships/slideLayout" Target="../slideLayouts/slideLayout166.xml"/><Relationship Id="rId106" Type="http://schemas.openxmlformats.org/officeDocument/2006/relationships/slideLayout" Target="../slideLayouts/slideLayout215.xml"/><Relationship Id="rId114" Type="http://schemas.openxmlformats.org/officeDocument/2006/relationships/theme" Target="../theme/theme3.xml"/><Relationship Id="rId10" Type="http://schemas.openxmlformats.org/officeDocument/2006/relationships/slideLayout" Target="../slideLayouts/slideLayout119.xml"/><Relationship Id="rId31" Type="http://schemas.openxmlformats.org/officeDocument/2006/relationships/slideLayout" Target="../slideLayouts/slideLayout140.xml"/><Relationship Id="rId44" Type="http://schemas.openxmlformats.org/officeDocument/2006/relationships/slideLayout" Target="../slideLayouts/slideLayout153.xml"/><Relationship Id="rId52" Type="http://schemas.openxmlformats.org/officeDocument/2006/relationships/slideLayout" Target="../slideLayouts/slideLayout161.xml"/><Relationship Id="rId60" Type="http://schemas.openxmlformats.org/officeDocument/2006/relationships/slideLayout" Target="../slideLayouts/slideLayout169.xml"/><Relationship Id="rId65" Type="http://schemas.openxmlformats.org/officeDocument/2006/relationships/slideLayout" Target="../slideLayouts/slideLayout174.xml"/><Relationship Id="rId73" Type="http://schemas.openxmlformats.org/officeDocument/2006/relationships/slideLayout" Target="../slideLayouts/slideLayout182.xml"/><Relationship Id="rId78" Type="http://schemas.openxmlformats.org/officeDocument/2006/relationships/slideLayout" Target="../slideLayouts/slideLayout187.xml"/><Relationship Id="rId81" Type="http://schemas.openxmlformats.org/officeDocument/2006/relationships/slideLayout" Target="../slideLayouts/slideLayout190.xml"/><Relationship Id="rId86" Type="http://schemas.openxmlformats.org/officeDocument/2006/relationships/slideLayout" Target="../slideLayouts/slideLayout195.xml"/><Relationship Id="rId94" Type="http://schemas.openxmlformats.org/officeDocument/2006/relationships/slideLayout" Target="../slideLayouts/slideLayout203.xml"/><Relationship Id="rId99" Type="http://schemas.openxmlformats.org/officeDocument/2006/relationships/slideLayout" Target="../slideLayouts/slideLayout208.xml"/><Relationship Id="rId101" Type="http://schemas.openxmlformats.org/officeDocument/2006/relationships/slideLayout" Target="../slideLayouts/slideLayout21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9" Type="http://schemas.openxmlformats.org/officeDocument/2006/relationships/slideLayout" Target="../slideLayouts/slideLayout148.xml"/><Relationship Id="rId109" Type="http://schemas.openxmlformats.org/officeDocument/2006/relationships/slideLayout" Target="../slideLayouts/slideLayout218.xml"/><Relationship Id="rId34" Type="http://schemas.openxmlformats.org/officeDocument/2006/relationships/slideLayout" Target="../slideLayouts/slideLayout143.xml"/><Relationship Id="rId50" Type="http://schemas.openxmlformats.org/officeDocument/2006/relationships/slideLayout" Target="../slideLayouts/slideLayout159.xml"/><Relationship Id="rId55" Type="http://schemas.openxmlformats.org/officeDocument/2006/relationships/slideLayout" Target="../slideLayouts/slideLayout164.xml"/><Relationship Id="rId76" Type="http://schemas.openxmlformats.org/officeDocument/2006/relationships/slideLayout" Target="../slideLayouts/slideLayout185.xml"/><Relationship Id="rId97" Type="http://schemas.openxmlformats.org/officeDocument/2006/relationships/slideLayout" Target="../slideLayouts/slideLayout206.xml"/><Relationship Id="rId104" Type="http://schemas.openxmlformats.org/officeDocument/2006/relationships/slideLayout" Target="../slideLayouts/slideLayout213.xml"/><Relationship Id="rId7" Type="http://schemas.openxmlformats.org/officeDocument/2006/relationships/slideLayout" Target="../slideLayouts/slideLayout116.xml"/><Relationship Id="rId71" Type="http://schemas.openxmlformats.org/officeDocument/2006/relationships/slideLayout" Target="../slideLayouts/slideLayout180.xml"/><Relationship Id="rId92" Type="http://schemas.openxmlformats.org/officeDocument/2006/relationships/slideLayout" Target="../slideLayouts/slideLayout201.xml"/><Relationship Id="rId2" Type="http://schemas.openxmlformats.org/officeDocument/2006/relationships/slideLayout" Target="../slideLayouts/slideLayout111.xml"/><Relationship Id="rId29" Type="http://schemas.openxmlformats.org/officeDocument/2006/relationships/slideLayout" Target="../slideLayouts/slideLayout138.xml"/><Relationship Id="rId24" Type="http://schemas.openxmlformats.org/officeDocument/2006/relationships/slideLayout" Target="../slideLayouts/slideLayout133.xml"/><Relationship Id="rId40" Type="http://schemas.openxmlformats.org/officeDocument/2006/relationships/slideLayout" Target="../slideLayouts/slideLayout149.xml"/><Relationship Id="rId45" Type="http://schemas.openxmlformats.org/officeDocument/2006/relationships/slideLayout" Target="../slideLayouts/slideLayout154.xml"/><Relationship Id="rId66" Type="http://schemas.openxmlformats.org/officeDocument/2006/relationships/slideLayout" Target="../slideLayouts/slideLayout175.xml"/><Relationship Id="rId87" Type="http://schemas.openxmlformats.org/officeDocument/2006/relationships/slideLayout" Target="../slideLayouts/slideLayout196.xml"/><Relationship Id="rId110" Type="http://schemas.openxmlformats.org/officeDocument/2006/relationships/slideLayout" Target="../slideLayouts/slideLayout219.xml"/><Relationship Id="rId115" Type="http://schemas.openxmlformats.org/officeDocument/2006/relationships/image" Target="../media/image1.emf"/><Relationship Id="rId61" Type="http://schemas.openxmlformats.org/officeDocument/2006/relationships/slideLayout" Target="../slideLayouts/slideLayout170.xml"/><Relationship Id="rId82" Type="http://schemas.openxmlformats.org/officeDocument/2006/relationships/slideLayout" Target="../slideLayouts/slideLayout191.xml"/><Relationship Id="rId19" Type="http://schemas.openxmlformats.org/officeDocument/2006/relationships/slideLayout" Target="../slideLayouts/slideLayout128.xml"/><Relationship Id="rId14" Type="http://schemas.openxmlformats.org/officeDocument/2006/relationships/slideLayout" Target="../slideLayouts/slideLayout123.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56" Type="http://schemas.openxmlformats.org/officeDocument/2006/relationships/slideLayout" Target="../slideLayouts/slideLayout165.xml"/><Relationship Id="rId77" Type="http://schemas.openxmlformats.org/officeDocument/2006/relationships/slideLayout" Target="../slideLayouts/slideLayout186.xml"/><Relationship Id="rId100" Type="http://schemas.openxmlformats.org/officeDocument/2006/relationships/slideLayout" Target="../slideLayouts/slideLayout209.xml"/><Relationship Id="rId105" Type="http://schemas.openxmlformats.org/officeDocument/2006/relationships/slideLayout" Target="../slideLayouts/slideLayout214.xml"/><Relationship Id="rId8" Type="http://schemas.openxmlformats.org/officeDocument/2006/relationships/slideLayout" Target="../slideLayouts/slideLayout117.xml"/><Relationship Id="rId51" Type="http://schemas.openxmlformats.org/officeDocument/2006/relationships/slideLayout" Target="../slideLayouts/slideLayout160.xml"/><Relationship Id="rId72" Type="http://schemas.openxmlformats.org/officeDocument/2006/relationships/slideLayout" Target="../slideLayouts/slideLayout181.xml"/><Relationship Id="rId93" Type="http://schemas.openxmlformats.org/officeDocument/2006/relationships/slideLayout" Target="../slideLayouts/slideLayout202.xml"/><Relationship Id="rId98" Type="http://schemas.openxmlformats.org/officeDocument/2006/relationships/slideLayout" Target="../slideLayouts/slideLayout207.xml"/><Relationship Id="rId3" Type="http://schemas.openxmlformats.org/officeDocument/2006/relationships/slideLayout" Target="../slideLayouts/slideLayout112.xml"/><Relationship Id="rId25" Type="http://schemas.openxmlformats.org/officeDocument/2006/relationships/slideLayout" Target="../slideLayouts/slideLayout134.xml"/><Relationship Id="rId46" Type="http://schemas.openxmlformats.org/officeDocument/2006/relationships/slideLayout" Target="../slideLayouts/slideLayout155.xml"/><Relationship Id="rId67" Type="http://schemas.openxmlformats.org/officeDocument/2006/relationships/slideLayout" Target="../slideLayouts/slideLayout176.xml"/><Relationship Id="rId20" Type="http://schemas.openxmlformats.org/officeDocument/2006/relationships/slideLayout" Target="../slideLayouts/slideLayout129.xml"/><Relationship Id="rId41" Type="http://schemas.openxmlformats.org/officeDocument/2006/relationships/slideLayout" Target="../slideLayouts/slideLayout150.xml"/><Relationship Id="rId62" Type="http://schemas.openxmlformats.org/officeDocument/2006/relationships/slideLayout" Target="../slideLayouts/slideLayout171.xml"/><Relationship Id="rId83" Type="http://schemas.openxmlformats.org/officeDocument/2006/relationships/slideLayout" Target="../slideLayouts/slideLayout192.xml"/><Relationship Id="rId88" Type="http://schemas.openxmlformats.org/officeDocument/2006/relationships/slideLayout" Target="../slideLayouts/slideLayout197.xml"/><Relationship Id="rId111" Type="http://schemas.openxmlformats.org/officeDocument/2006/relationships/slideLayout" Target="../slideLayouts/slideLayout2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19658-FF74-4AA6-51A7-B2C54ABA5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3F6D36-9886-4D1A-12D1-DF7F78FFE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237B1-13DD-D68F-9CD8-69FD6D9487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A15C7D-7F61-4C98-B348-4B09B941F62A}" type="datetimeFigureOut">
              <a:rPr lang="en-US" smtClean="0"/>
              <a:t>8/8/2024</a:t>
            </a:fld>
            <a:endParaRPr lang="en-US"/>
          </a:p>
        </p:txBody>
      </p:sp>
      <p:sp>
        <p:nvSpPr>
          <p:cNvPr id="5" name="Footer Placeholder 4">
            <a:extLst>
              <a:ext uri="{FF2B5EF4-FFF2-40B4-BE49-F238E27FC236}">
                <a16:creationId xmlns:a16="http://schemas.microsoft.com/office/drawing/2014/main" id="{BE680274-E8DD-4EE5-8185-F0F292494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25752F-39A4-BFFB-981F-F7929D948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8A336F-45D1-4A18-A70C-3CCE597BA0CA}" type="slidenum">
              <a:rPr lang="en-US" smtClean="0"/>
              <a:t>‹#›</a:t>
            </a:fld>
            <a:endParaRPr lang="en-US"/>
          </a:p>
        </p:txBody>
      </p:sp>
    </p:spTree>
    <p:extLst>
      <p:ext uri="{BB962C8B-B14F-4D97-AF65-F5344CB8AC3E}">
        <p14:creationId xmlns:p14="http://schemas.microsoft.com/office/powerpoint/2010/main" val="2333210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00"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094157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68" r:id="rId86"/>
    <p:sldLayoutId id="2147483769" r:id="rId87"/>
    <p:sldLayoutId id="2147483770" r:id="rId88"/>
    <p:sldLayoutId id="2147483771" r:id="rId89"/>
    <p:sldLayoutId id="2147483772" r:id="rId90"/>
    <p:sldLayoutId id="2147483773" r:id="rId91"/>
    <p:sldLayoutId id="2147483774" r:id="rId92"/>
    <p:sldLayoutId id="2147483775" r:id="rId93"/>
    <p:sldLayoutId id="2147483776" r:id="rId94"/>
    <p:sldLayoutId id="2147483777" r:id="rId95"/>
    <p:sldLayoutId id="2147483778" r:id="rId96"/>
    <p:sldLayoutId id="2147483779" r:id="rId97"/>
    <p:sldLayoutId id="2147483780" r:id="rId9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5"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52073420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831" r:id="rId44"/>
    <p:sldLayoutId id="2147483832" r:id="rId45"/>
    <p:sldLayoutId id="2147483833" r:id="rId46"/>
    <p:sldLayoutId id="2147483834" r:id="rId47"/>
    <p:sldLayoutId id="2147483835" r:id="rId48"/>
    <p:sldLayoutId id="2147483836" r:id="rId49"/>
    <p:sldLayoutId id="2147483837" r:id="rId50"/>
    <p:sldLayoutId id="2147483838" r:id="rId51"/>
    <p:sldLayoutId id="2147483839" r:id="rId52"/>
    <p:sldLayoutId id="2147483840" r:id="rId53"/>
    <p:sldLayoutId id="2147483841" r:id="rId54"/>
    <p:sldLayoutId id="2147483842" r:id="rId55"/>
    <p:sldLayoutId id="2147483843" r:id="rId56"/>
    <p:sldLayoutId id="2147483844" r:id="rId57"/>
    <p:sldLayoutId id="2147483845" r:id="rId58"/>
    <p:sldLayoutId id="2147483846" r:id="rId59"/>
    <p:sldLayoutId id="2147483847" r:id="rId60"/>
    <p:sldLayoutId id="2147483848" r:id="rId61"/>
    <p:sldLayoutId id="2147483849" r:id="rId62"/>
    <p:sldLayoutId id="2147483850" r:id="rId63"/>
    <p:sldLayoutId id="2147483851" r:id="rId64"/>
    <p:sldLayoutId id="2147483852" r:id="rId65"/>
    <p:sldLayoutId id="2147483853" r:id="rId66"/>
    <p:sldLayoutId id="2147483854" r:id="rId67"/>
    <p:sldLayoutId id="2147483855" r:id="rId68"/>
    <p:sldLayoutId id="2147483856" r:id="rId69"/>
    <p:sldLayoutId id="2147483857" r:id="rId70"/>
    <p:sldLayoutId id="2147483858" r:id="rId71"/>
    <p:sldLayoutId id="2147483859" r:id="rId72"/>
    <p:sldLayoutId id="2147483860" r:id="rId73"/>
    <p:sldLayoutId id="2147483861" r:id="rId74"/>
    <p:sldLayoutId id="2147483862" r:id="rId75"/>
    <p:sldLayoutId id="2147483863" r:id="rId76"/>
    <p:sldLayoutId id="2147483864" r:id="rId77"/>
    <p:sldLayoutId id="2147483865" r:id="rId78"/>
    <p:sldLayoutId id="2147483866" r:id="rId79"/>
    <p:sldLayoutId id="2147483867" r:id="rId80"/>
    <p:sldLayoutId id="2147483868" r:id="rId81"/>
    <p:sldLayoutId id="2147483869" r:id="rId82"/>
    <p:sldLayoutId id="2147483870" r:id="rId83"/>
    <p:sldLayoutId id="2147483871" r:id="rId84"/>
    <p:sldLayoutId id="2147483872" r:id="rId85"/>
    <p:sldLayoutId id="2147483873" r:id="rId86"/>
    <p:sldLayoutId id="2147483874" r:id="rId87"/>
    <p:sldLayoutId id="2147483875" r:id="rId88"/>
    <p:sldLayoutId id="2147483876" r:id="rId89"/>
    <p:sldLayoutId id="2147483877" r:id="rId90"/>
    <p:sldLayoutId id="2147483878" r:id="rId91"/>
    <p:sldLayoutId id="2147483879" r:id="rId92"/>
    <p:sldLayoutId id="2147483880" r:id="rId93"/>
    <p:sldLayoutId id="2147483881" r:id="rId94"/>
    <p:sldLayoutId id="2147483882" r:id="rId95"/>
    <p:sldLayoutId id="2147483883" r:id="rId96"/>
    <p:sldLayoutId id="2147483884" r:id="rId97"/>
    <p:sldLayoutId id="2147483885" r:id="rId98"/>
    <p:sldLayoutId id="2147483886" r:id="rId99"/>
    <p:sldLayoutId id="2147483887" r:id="rId100"/>
    <p:sldLayoutId id="2147483888" r:id="rId101"/>
    <p:sldLayoutId id="2147483889" r:id="rId102"/>
    <p:sldLayoutId id="2147483890" r:id="rId103"/>
    <p:sldLayoutId id="2147483891" r:id="rId104"/>
    <p:sldLayoutId id="2147483892" r:id="rId105"/>
    <p:sldLayoutId id="2147483893" r:id="rId106"/>
    <p:sldLayoutId id="2147483894" r:id="rId107"/>
    <p:sldLayoutId id="2147483895" r:id="rId108"/>
    <p:sldLayoutId id="2147483896" r:id="rId109"/>
    <p:sldLayoutId id="2147483897" r:id="rId110"/>
    <p:sldLayoutId id="2147483898" r:id="rId111"/>
    <p:sldLayoutId id="2147483899" r:id="rId112"/>
    <p:sldLayoutId id="2147483900" r:id="rId11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3" Type="http://schemas.openxmlformats.org/officeDocument/2006/relationships/hyperlink" Target="http://aka.ms/smbgtm" TargetMode="External"/><Relationship Id="rId2" Type="http://schemas.openxmlformats.org/officeDocument/2006/relationships/notesSlide" Target="../notesSlides/notesSlide9.xml"/><Relationship Id="rId1" Type="http://schemas.openxmlformats.org/officeDocument/2006/relationships/slideLayout" Target="../slideLayouts/slideLayout101.xml"/><Relationship Id="rId5" Type="http://schemas.openxmlformats.org/officeDocument/2006/relationships/image" Target="../media/image40.png"/><Relationship Id="rId4" Type="http://schemas.openxmlformats.org/officeDocument/2006/relationships/hyperlink" Target="https://aka.ms/DM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ka.ms/smbgtm" TargetMode="External"/><Relationship Id="rId2" Type="http://schemas.openxmlformats.org/officeDocument/2006/relationships/hyperlink" Target="https://aka.ms/DMC"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1.xml"/><Relationship Id="rId5" Type="http://schemas.openxmlformats.org/officeDocument/2006/relationships/hyperlink" Target="https://aka.ms/smbgtm" TargetMode="Externa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hyperlink" Target="http://aka.ms/smbgtm" TargetMode="External"/><Relationship Id="rId2" Type="http://schemas.openxmlformats.org/officeDocument/2006/relationships/notesSlide" Target="../notesSlides/notesSlide13.xml"/><Relationship Id="rId1" Type="http://schemas.openxmlformats.org/officeDocument/2006/relationships/slideLayout" Target="../slideLayouts/slideLayout101.xml"/><Relationship Id="rId5" Type="http://schemas.openxmlformats.org/officeDocument/2006/relationships/image" Target="../media/image40.png"/><Relationship Id="rId4" Type="http://schemas.openxmlformats.org/officeDocument/2006/relationships/hyperlink" Target="https://aka.ms/DM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01.xml"/><Relationship Id="rId6" Type="http://schemas.openxmlformats.org/officeDocument/2006/relationships/image" Target="../media/image48.png"/><Relationship Id="rId5" Type="http://schemas.openxmlformats.org/officeDocument/2006/relationships/hyperlink" Target="partner.microsoft.com" TargetMode="Externa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01.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artner.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101.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learn.microsoft.com/en-us/partner-center/insights-data-definitions#cloud-ascent---microsoft-365-propensity-report"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aka.ms/DMC" TargetMode="External"/><Relationship Id="rId2" Type="http://schemas.openxmlformats.org/officeDocument/2006/relationships/hyperlink" Target="http://aka.ms/smbgt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0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0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04F4-D44B-034E-BDA3-B1A28177F4AC}"/>
              </a:ext>
            </a:extLst>
          </p:cNvPr>
          <p:cNvSpPr>
            <a:spLocks noGrp="1"/>
          </p:cNvSpPr>
          <p:nvPr>
            <p:ph type="title"/>
          </p:nvPr>
        </p:nvSpPr>
        <p:spPr>
          <a:xfrm>
            <a:off x="582043" y="1782756"/>
            <a:ext cx="5511800" cy="1107996"/>
          </a:xfrm>
        </p:spPr>
        <p:txBody>
          <a:bodyPr/>
          <a:lstStyle/>
          <a:p>
            <a:r>
              <a:rPr lang="en-US" sz="4400" dirty="0">
                <a:solidFill>
                  <a:schemeClr val="tx1"/>
                </a:solidFill>
              </a:rPr>
              <a:t>CloudAscent</a:t>
            </a:r>
            <a:endParaRPr lang="en-US" sz="4400" dirty="0">
              <a:solidFill>
                <a:schemeClr val="tx1"/>
              </a:solidFill>
              <a:latin typeface="+mn-lt"/>
            </a:endParaRPr>
          </a:p>
        </p:txBody>
      </p:sp>
      <p:sp>
        <p:nvSpPr>
          <p:cNvPr id="3" name="Text Placeholder 2">
            <a:extLst>
              <a:ext uri="{FF2B5EF4-FFF2-40B4-BE49-F238E27FC236}">
                <a16:creationId xmlns:a16="http://schemas.microsoft.com/office/drawing/2014/main" id="{8979BC2D-2378-144D-8779-2C4A3D32B56B}"/>
              </a:ext>
            </a:extLst>
          </p:cNvPr>
          <p:cNvSpPr>
            <a:spLocks noGrp="1"/>
          </p:cNvSpPr>
          <p:nvPr>
            <p:ph type="body" sz="quarter" idx="12"/>
          </p:nvPr>
        </p:nvSpPr>
        <p:spPr>
          <a:xfrm>
            <a:off x="582043" y="3130966"/>
            <a:ext cx="5511800" cy="338554"/>
          </a:xfrm>
        </p:spPr>
        <p:txBody>
          <a:bodyPr wrap="none"/>
          <a:lstStyle/>
          <a:p>
            <a:pPr>
              <a:lnSpc>
                <a:spcPct val="90000"/>
              </a:lnSpc>
            </a:pPr>
            <a:r>
              <a:rPr lang="en-US" sz="2000" dirty="0"/>
              <a:t>Propensity model leveraging</a:t>
            </a:r>
            <a:br>
              <a:rPr lang="en-US" sz="2000" dirty="0"/>
            </a:br>
            <a:r>
              <a:rPr lang="en-US" sz="2000" dirty="0"/>
              <a:t>transactional customer data</a:t>
            </a:r>
            <a:br>
              <a:rPr lang="en-US" sz="2000" dirty="0"/>
            </a:br>
            <a:r>
              <a:rPr lang="en-US" sz="2000" dirty="0"/>
              <a:t>for SMB partners</a:t>
            </a:r>
          </a:p>
        </p:txBody>
      </p:sp>
      <p:pic>
        <p:nvPicPr>
          <p:cNvPr id="6" name="Picture Placeholder 5" descr="Three students collaborating around a Surface laptop.">
            <a:extLst>
              <a:ext uri="{FF2B5EF4-FFF2-40B4-BE49-F238E27FC236}">
                <a16:creationId xmlns:a16="http://schemas.microsoft.com/office/drawing/2014/main" id="{B4BDE2EB-46EE-1D4C-ACC6-469F3C5178D2}"/>
              </a:ext>
            </a:extLst>
          </p:cNvPr>
          <p:cNvPicPr>
            <a:picLocks noGrp="1" noChangeAspect="1"/>
          </p:cNvPicPr>
          <p:nvPr>
            <p:ph type="pic" sz="quarter" idx="4294967295"/>
          </p:nvPr>
        </p:nvPicPr>
        <p:blipFill rotWithShape="1">
          <a:blip r:embed="rId3"/>
          <a:srcRect l="25454" r="8012"/>
          <a:stretch/>
        </p:blipFill>
        <p:spPr>
          <a:xfrm>
            <a:off x="5326063" y="0"/>
            <a:ext cx="6865937" cy="6858000"/>
          </a:xfrm>
        </p:spPr>
      </p:pic>
      <p:sp>
        <p:nvSpPr>
          <p:cNvPr id="5" name="Text Placeholder 2">
            <a:extLst>
              <a:ext uri="{FF2B5EF4-FFF2-40B4-BE49-F238E27FC236}">
                <a16:creationId xmlns:a16="http://schemas.microsoft.com/office/drawing/2014/main" id="{9C4B6FE8-82A5-4746-BFE4-69F49609EA5B}"/>
              </a:ext>
            </a:extLst>
          </p:cNvPr>
          <p:cNvSpPr txBox="1">
            <a:spLocks/>
          </p:cNvSpPr>
          <p:nvPr/>
        </p:nvSpPr>
        <p:spPr>
          <a:xfrm>
            <a:off x="582043" y="4313274"/>
            <a:ext cx="3998346" cy="443198"/>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Katie Fullmer</a:t>
            </a:r>
          </a:p>
          <a:p>
            <a:pPr marL="0" marR="0" lvl="0" indent="0" algn="l" defTabSz="932742" rtl="0" eaLnBrk="1" fontAlgn="auto" latinLnBrk="0" hangingPunct="1">
              <a:lnSpc>
                <a:spcPct val="90000"/>
              </a:lnSpc>
              <a:spcBef>
                <a:spcPts val="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err="1">
                <a:ln>
                  <a:noFill/>
                </a:ln>
                <a:solidFill>
                  <a:srgbClr val="FFFFFF"/>
                </a:solidFill>
                <a:effectLst/>
                <a:uLnTx/>
                <a:uFillTx/>
                <a:latin typeface="Segoe UI Semibold"/>
                <a:ea typeface="+mn-ea"/>
                <a:cs typeface="Segoe UI" panose="020B0502040204020203" pitchFamily="34" charset="0"/>
              </a:rPr>
              <a:t>CloudAscent</a:t>
            </a:r>
            <a:r>
              <a:rPr kumimoji="0" lang="en-US" sz="1600" b="0"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 Microsoft Program Manager</a:t>
            </a:r>
          </a:p>
        </p:txBody>
      </p:sp>
      <p:cxnSp>
        <p:nvCxnSpPr>
          <p:cNvPr id="7" name="Straight Connector 6">
            <a:extLst>
              <a:ext uri="{FF2B5EF4-FFF2-40B4-BE49-F238E27FC236}">
                <a16:creationId xmlns:a16="http://schemas.microsoft.com/office/drawing/2014/main" id="{EED8F38A-CBD1-4662-A8AD-4B3B7C77068B}"/>
              </a:ext>
              <a:ext uri="{C183D7F6-B498-43B3-948B-1728B52AA6E4}">
                <adec:decorative xmlns:adec="http://schemas.microsoft.com/office/drawing/2017/decorative" val="1"/>
              </a:ext>
            </a:extLst>
          </p:cNvPr>
          <p:cNvCxnSpPr>
            <a:cxnSpLocks/>
          </p:cNvCxnSpPr>
          <p:nvPr/>
        </p:nvCxnSpPr>
        <p:spPr>
          <a:xfrm>
            <a:off x="582043" y="4048288"/>
            <a:ext cx="563525" cy="0"/>
          </a:xfrm>
          <a:prstGeom prst="line">
            <a:avLst/>
          </a:prstGeom>
          <a:ln cap="rnd">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6CF1B08-97CF-45A3-9E9D-D7774B841E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064" y="0"/>
            <a:ext cx="6865938" cy="6858000"/>
          </a:xfrm>
          <a:prstGeom prst="rect">
            <a:avLst/>
          </a:prstGeom>
        </p:spPr>
      </p:pic>
    </p:spTree>
    <p:extLst>
      <p:ext uri="{BB962C8B-B14F-4D97-AF65-F5344CB8AC3E}">
        <p14:creationId xmlns:p14="http://schemas.microsoft.com/office/powerpoint/2010/main" val="33065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CloudAscent </a:t>
            </a:r>
            <a:br>
              <a:rPr lang="en-US" sz="2700" dirty="0"/>
            </a:br>
            <a:r>
              <a:rPr lang="en-US" sz="2700" dirty="0"/>
              <a:t>Downloads</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3708708"/>
            <a:chOff x="588263" y="1497520"/>
            <a:chExt cx="4025573" cy="3708708"/>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3</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370870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Apply additional filters that may be applicable to your business case </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CloudAscent provides customer </a:t>
              </a:r>
              <a:r>
                <a:rPr kumimoji="0" lang="en-US" sz="1400" b="0" i="0" u="none" strike="noStrike" kern="0" cap="none" spc="0" normalizeH="0" baseline="0" noProof="0" dirty="0">
                  <a:ln>
                    <a:noFill/>
                  </a:ln>
                  <a:solidFill>
                    <a:srgbClr val="0070C0"/>
                  </a:solidFill>
                  <a:effectLst/>
                  <a:uLnTx/>
                  <a:uFillTx/>
                  <a:latin typeface="Segoe UI"/>
                  <a:ea typeface="+mn-ea"/>
                  <a:cs typeface="+mn-cs"/>
                </a:rPr>
                <a:t>firmographics data </a:t>
              </a:r>
              <a:r>
                <a:rPr kumimoji="0" lang="en-US" sz="1400" b="0" i="0" u="none" strike="noStrike" kern="0" cap="none" spc="0" normalizeH="0" baseline="0" noProof="0" dirty="0">
                  <a:ln>
                    <a:noFill/>
                  </a:ln>
                  <a:solidFill>
                    <a:srgbClr val="000000"/>
                  </a:solidFill>
                  <a:effectLst/>
                  <a:uLnTx/>
                  <a:uFillTx/>
                  <a:latin typeface="Segoe UI"/>
                  <a:ea typeface="+mn-ea"/>
                  <a:cs typeface="+mn-cs"/>
                </a:rPr>
                <a:t>at the beginning of each download. These fields can be used to filter the data to further tailor targeting. The firmographics data will be the same in all downloads.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i="1" kern="0" dirty="0">
                  <a:solidFill>
                    <a:srgbClr val="000000"/>
                  </a:solidFill>
                  <a:latin typeface="Segoe UI"/>
                </a:rPr>
                <a:t>The example shows data filtered to 25-299 employees with groupings broken out into 25-49, 50-99, and 100-299. Industry, Vertical, Subsidiary also might be filters that you apply.</a:t>
              </a:r>
              <a:endParaRPr kumimoji="0" lang="en-US" sz="1400" b="0" i="1" u="none" strike="noStrike" kern="0" cap="none" spc="0" normalizeH="0" baseline="0" noProof="0" dirty="0">
                <a:ln>
                  <a:noFill/>
                </a:ln>
                <a:solidFill>
                  <a:srgbClr val="000000"/>
                </a:solidFill>
                <a:effectLst/>
                <a:uLnTx/>
                <a:uFillTx/>
                <a:latin typeface="Segoe UI"/>
                <a:ea typeface="+mn-ea"/>
                <a:cs typeface="+mn-cs"/>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22" name="TextBox 21">
            <a:extLst>
              <a:ext uri="{FF2B5EF4-FFF2-40B4-BE49-F238E27FC236}">
                <a16:creationId xmlns:a16="http://schemas.microsoft.com/office/drawing/2014/main" id="{D1B640C6-52BF-5747-10F8-76ECB656E2CC}"/>
              </a:ext>
            </a:extLst>
          </p:cNvPr>
          <p:cNvSpPr txBox="1"/>
          <p:nvPr/>
        </p:nvSpPr>
        <p:spPr>
          <a:xfrm>
            <a:off x="5878029" y="577798"/>
            <a:ext cx="4318394" cy="2154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Example firmographics data available in all downloads:</a:t>
            </a:r>
          </a:p>
        </p:txBody>
      </p:sp>
      <p:grpSp>
        <p:nvGrpSpPr>
          <p:cNvPr id="24" name="Group 23">
            <a:extLst>
              <a:ext uri="{FF2B5EF4-FFF2-40B4-BE49-F238E27FC236}">
                <a16:creationId xmlns:a16="http://schemas.microsoft.com/office/drawing/2014/main" id="{15454001-437E-8B5C-10E3-D8118E30E6AB}"/>
              </a:ext>
            </a:extLst>
          </p:cNvPr>
          <p:cNvGrpSpPr/>
          <p:nvPr/>
        </p:nvGrpSpPr>
        <p:grpSpPr>
          <a:xfrm>
            <a:off x="5132739" y="498342"/>
            <a:ext cx="602740" cy="374356"/>
            <a:chOff x="5201867" y="1939914"/>
            <a:chExt cx="602740" cy="374356"/>
          </a:xfrm>
        </p:grpSpPr>
        <p:cxnSp>
          <p:nvCxnSpPr>
            <p:cNvPr id="25" name="Straight Connector 24">
              <a:extLst>
                <a:ext uri="{FF2B5EF4-FFF2-40B4-BE49-F238E27FC236}">
                  <a16:creationId xmlns:a16="http://schemas.microsoft.com/office/drawing/2014/main" id="{BA6DCE48-01BE-1131-021E-4A841A3F7055}"/>
                </a:ext>
                <a:ext uri="{C183D7F6-B498-43B3-948B-1728B52AA6E4}">
                  <adec:decorative xmlns:adec="http://schemas.microsoft.com/office/drawing/2017/decorative" val="1"/>
                </a:ext>
              </a:extLst>
            </p:cNvPr>
            <p:cNvCxnSpPr>
              <a:cxnSpLocks/>
            </p:cNvCxnSpPr>
            <p:nvPr/>
          </p:nvCxnSpPr>
          <p:spPr>
            <a:xfrm flipH="1">
              <a:off x="5389045" y="2127092"/>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9118F91-8DE6-CA47-7592-55B11E81C060}"/>
                </a:ext>
              </a:extLst>
            </p:cNvPr>
            <p:cNvSpPr/>
            <p:nvPr/>
          </p:nvSpPr>
          <p:spPr bwMode="auto">
            <a:xfrm>
              <a:off x="5201867" y="1939914"/>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3</a:t>
              </a:r>
            </a:p>
          </p:txBody>
        </p:sp>
      </p:grpSp>
      <p:pic>
        <p:nvPicPr>
          <p:cNvPr id="10" name="Picture 9">
            <a:extLst>
              <a:ext uri="{FF2B5EF4-FFF2-40B4-BE49-F238E27FC236}">
                <a16:creationId xmlns:a16="http://schemas.microsoft.com/office/drawing/2014/main" id="{BD04712C-3184-16CD-F6D2-BC903861E7C2}"/>
              </a:ext>
            </a:extLst>
          </p:cNvPr>
          <p:cNvPicPr>
            <a:picLocks noChangeAspect="1"/>
          </p:cNvPicPr>
          <p:nvPr/>
        </p:nvPicPr>
        <p:blipFill>
          <a:blip r:embed="rId3"/>
          <a:stretch>
            <a:fillRect/>
          </a:stretch>
        </p:blipFill>
        <p:spPr>
          <a:xfrm>
            <a:off x="5878029" y="1641212"/>
            <a:ext cx="4957206" cy="3575576"/>
          </a:xfrm>
          <a:prstGeom prst="rect">
            <a:avLst/>
          </a:prstGeom>
          <a:ln>
            <a:solidFill>
              <a:srgbClr val="D2D2D2"/>
            </a:solidFill>
          </a:ln>
        </p:spPr>
      </p:pic>
    </p:spTree>
    <p:extLst>
      <p:ext uri="{BB962C8B-B14F-4D97-AF65-F5344CB8AC3E}">
        <p14:creationId xmlns:p14="http://schemas.microsoft.com/office/powerpoint/2010/main" val="4034582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CloudAscent </a:t>
            </a:r>
            <a:br>
              <a:rPr lang="en-US" sz="2700" dirty="0"/>
            </a:br>
            <a:r>
              <a:rPr lang="en-US" sz="2700" dirty="0"/>
              <a:t>Downloads</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2234907"/>
            <a:chOff x="588263" y="1497520"/>
            <a:chExt cx="4025573" cy="2234907"/>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20678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4</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2234907"/>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For each customer, CloudAscent shares the customer name and domain.  </a:t>
              </a:r>
            </a:p>
            <a:p>
              <a:pPr marL="0" marR="0">
                <a:lnSpc>
                  <a:spcPct val="107000"/>
                </a:lnSpc>
                <a:spcBef>
                  <a:spcPts val="800"/>
                </a:spcBef>
                <a:spcAft>
                  <a:spcPts val="0"/>
                </a:spcAft>
              </a:pPr>
              <a:r>
                <a:rPr lang="en-US" sz="1400" kern="0" dirty="0">
                  <a:solidFill>
                    <a:srgbClr val="000000"/>
                  </a:solidFill>
                  <a:latin typeface="Segoe UI"/>
                </a:rPr>
                <a:t>To match your internal CRM system, use the below unique identifiers:</a:t>
              </a:r>
            </a:p>
            <a:p>
              <a:pPr marL="342900" marR="0" lvl="0" indent="-342900">
                <a:lnSpc>
                  <a:spcPct val="107000"/>
                </a:lnSpc>
                <a:spcBef>
                  <a:spcPts val="800"/>
                </a:spcBef>
                <a:spcAft>
                  <a:spcPts val="0"/>
                </a:spcAft>
                <a:buFont typeface="+mj-lt"/>
                <a:buAutoNum type="arabicPeriod"/>
              </a:pPr>
              <a:r>
                <a:rPr lang="en-US" sz="1400" kern="0" dirty="0">
                  <a:solidFill>
                    <a:srgbClr val="000000"/>
                  </a:solidFill>
                  <a:latin typeface="Segoe UI"/>
                </a:rPr>
                <a:t>domain</a:t>
              </a:r>
            </a:p>
            <a:p>
              <a:pPr marL="342900" marR="0" lvl="0" indent="-342900">
                <a:lnSpc>
                  <a:spcPct val="107000"/>
                </a:lnSpc>
                <a:spcBef>
                  <a:spcPts val="0"/>
                </a:spcBef>
                <a:spcAft>
                  <a:spcPts val="0"/>
                </a:spcAft>
                <a:buFont typeface="+mj-lt"/>
                <a:buAutoNum type="arabicPeriod"/>
              </a:pPr>
              <a:r>
                <a:rPr lang="en-US" sz="1400" kern="0" dirty="0">
                  <a:solidFill>
                    <a:srgbClr val="000000"/>
                  </a:solidFill>
                  <a:latin typeface="Segoe UI"/>
                </a:rPr>
                <a:t>customer’s name</a:t>
              </a:r>
            </a:p>
            <a:p>
              <a:pPr marL="342900" marR="0" lvl="0" indent="-342900">
                <a:lnSpc>
                  <a:spcPct val="107000"/>
                </a:lnSpc>
                <a:spcBef>
                  <a:spcPts val="0"/>
                </a:spcBef>
                <a:spcAft>
                  <a:spcPts val="0"/>
                </a:spcAft>
                <a:buFont typeface="+mj-lt"/>
                <a:buAutoNum type="arabicPeriod"/>
              </a:pPr>
              <a:r>
                <a:rPr lang="en-US" sz="1400" kern="0" dirty="0">
                  <a:solidFill>
                    <a:srgbClr val="000000"/>
                  </a:solidFill>
                  <a:latin typeface="Segoe UI"/>
                </a:rPr>
                <a:t>customer ID (This is the </a:t>
              </a:r>
              <a:r>
                <a:rPr lang="en-US" sz="1400" kern="0">
                  <a:solidFill>
                    <a:srgbClr val="000000"/>
                  </a:solidFill>
                  <a:latin typeface="Segoe UI"/>
                </a:rPr>
                <a:t>Microsoft TPID)</a:t>
              </a:r>
              <a:endParaRPr lang="en-US" sz="1400" kern="0" dirty="0">
                <a:solidFill>
                  <a:srgbClr val="000000"/>
                </a:solidFill>
                <a:latin typeface="Segoe UI"/>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22" name="TextBox 21">
            <a:extLst>
              <a:ext uri="{FF2B5EF4-FFF2-40B4-BE49-F238E27FC236}">
                <a16:creationId xmlns:a16="http://schemas.microsoft.com/office/drawing/2014/main" id="{D1B640C6-52BF-5747-10F8-76ECB656E2CC}"/>
              </a:ext>
            </a:extLst>
          </p:cNvPr>
          <p:cNvSpPr txBox="1"/>
          <p:nvPr/>
        </p:nvSpPr>
        <p:spPr>
          <a:xfrm>
            <a:off x="5878029" y="577798"/>
            <a:ext cx="4318394" cy="2154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Example Unique Customer Identifiers in all downloads:</a:t>
            </a:r>
          </a:p>
        </p:txBody>
      </p:sp>
      <p:grpSp>
        <p:nvGrpSpPr>
          <p:cNvPr id="24" name="Group 23">
            <a:extLst>
              <a:ext uri="{FF2B5EF4-FFF2-40B4-BE49-F238E27FC236}">
                <a16:creationId xmlns:a16="http://schemas.microsoft.com/office/drawing/2014/main" id="{15454001-437E-8B5C-10E3-D8118E30E6AB}"/>
              </a:ext>
            </a:extLst>
          </p:cNvPr>
          <p:cNvGrpSpPr/>
          <p:nvPr/>
        </p:nvGrpSpPr>
        <p:grpSpPr>
          <a:xfrm>
            <a:off x="5132739" y="498342"/>
            <a:ext cx="602740" cy="374356"/>
            <a:chOff x="5201867" y="1939914"/>
            <a:chExt cx="602740" cy="374356"/>
          </a:xfrm>
        </p:grpSpPr>
        <p:cxnSp>
          <p:nvCxnSpPr>
            <p:cNvPr id="25" name="Straight Connector 24">
              <a:extLst>
                <a:ext uri="{FF2B5EF4-FFF2-40B4-BE49-F238E27FC236}">
                  <a16:creationId xmlns:a16="http://schemas.microsoft.com/office/drawing/2014/main" id="{BA6DCE48-01BE-1131-021E-4A841A3F7055}"/>
                </a:ext>
                <a:ext uri="{C183D7F6-B498-43B3-948B-1728B52AA6E4}">
                  <adec:decorative xmlns:adec="http://schemas.microsoft.com/office/drawing/2017/decorative" val="1"/>
                </a:ext>
              </a:extLst>
            </p:cNvPr>
            <p:cNvCxnSpPr>
              <a:cxnSpLocks/>
            </p:cNvCxnSpPr>
            <p:nvPr/>
          </p:nvCxnSpPr>
          <p:spPr>
            <a:xfrm flipH="1">
              <a:off x="5389045" y="2127092"/>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9118F91-8DE6-CA47-7592-55B11E81C060}"/>
                </a:ext>
              </a:extLst>
            </p:cNvPr>
            <p:cNvSpPr/>
            <p:nvPr/>
          </p:nvSpPr>
          <p:spPr bwMode="auto">
            <a:xfrm>
              <a:off x="5201867" y="1939914"/>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4</a:t>
              </a:r>
            </a:p>
          </p:txBody>
        </p:sp>
      </p:grpSp>
      <p:pic>
        <p:nvPicPr>
          <p:cNvPr id="4" name="Picture 3" descr="A screenshot of a computer&#10;&#10;Description automatically generated">
            <a:extLst>
              <a:ext uri="{FF2B5EF4-FFF2-40B4-BE49-F238E27FC236}">
                <a16:creationId xmlns:a16="http://schemas.microsoft.com/office/drawing/2014/main" id="{34B90D45-0843-7F5D-1877-4AD130557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250" y="1707237"/>
            <a:ext cx="3419952" cy="3639058"/>
          </a:xfrm>
          <a:prstGeom prst="rect">
            <a:avLst/>
          </a:prstGeom>
          <a:ln>
            <a:solidFill>
              <a:srgbClr val="D2D2D2"/>
            </a:solidFill>
          </a:ln>
        </p:spPr>
      </p:pic>
    </p:spTree>
    <p:extLst>
      <p:ext uri="{BB962C8B-B14F-4D97-AF65-F5344CB8AC3E}">
        <p14:creationId xmlns:p14="http://schemas.microsoft.com/office/powerpoint/2010/main" val="3409736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Campaigns with CloudAscent</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1954381"/>
            <a:chOff x="588263" y="1497520"/>
            <a:chExt cx="4025573" cy="1954381"/>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5</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195438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To create your own campaign, leverage the cohort and solution play alignment to campaign content on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3"/>
                </a:rPr>
                <a:t>http://aka.ms/smbgtm</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Drive a ready-made campaign using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4"/>
                </a:rPr>
                <a:t>DMC</a:t>
              </a:r>
              <a:r>
                <a:rPr kumimoji="0" lang="en-US" sz="1400" b="0" i="0" u="none" strike="noStrike" kern="0" cap="none" spc="0" normalizeH="0" baseline="0" noProof="0" dirty="0">
                  <a:ln>
                    <a:noFill/>
                  </a:ln>
                  <a:solidFill>
                    <a:srgbClr val="000000"/>
                  </a:solidFill>
                  <a:effectLst/>
                  <a:uLnTx/>
                  <a:uFillTx/>
                  <a:latin typeface="Segoe UI"/>
                  <a:ea typeface="+mn-ea"/>
                  <a:cs typeface="+mn-cs"/>
                </a:rPr>
                <a:t> provided to partners free of cost from Microsoft.  </a:t>
              </a:r>
              <a:r>
                <a:rPr lang="en-US" sz="1400" kern="0" dirty="0">
                  <a:solidFill>
                    <a:srgbClr val="000000"/>
                  </a:solidFill>
                  <a:latin typeface="Segoe UI"/>
                </a:rPr>
                <a:t>Campaigns are editable and can be scheduled for email and social media campaigns.</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pic>
        <p:nvPicPr>
          <p:cNvPr id="9" name="Picture 8">
            <a:extLst>
              <a:ext uri="{FF2B5EF4-FFF2-40B4-BE49-F238E27FC236}">
                <a16:creationId xmlns:a16="http://schemas.microsoft.com/office/drawing/2014/main" id="{4BBF9513-A484-17DB-F23D-AF22DA6CA86F}"/>
              </a:ext>
            </a:extLst>
          </p:cNvPr>
          <p:cNvPicPr>
            <a:picLocks noChangeAspect="1"/>
          </p:cNvPicPr>
          <p:nvPr/>
        </p:nvPicPr>
        <p:blipFill>
          <a:blip r:embed="rId5"/>
          <a:stretch>
            <a:fillRect/>
          </a:stretch>
        </p:blipFill>
        <p:spPr>
          <a:xfrm>
            <a:off x="5878029" y="1851353"/>
            <a:ext cx="5486400" cy="3294384"/>
          </a:xfrm>
          <a:prstGeom prst="rect">
            <a:avLst/>
          </a:prstGeom>
          <a:ln>
            <a:solidFill>
              <a:srgbClr val="D2D2D2"/>
            </a:solidFill>
          </a:ln>
        </p:spPr>
      </p:pic>
    </p:spTree>
    <p:extLst>
      <p:ext uri="{BB962C8B-B14F-4D97-AF65-F5344CB8AC3E}">
        <p14:creationId xmlns:p14="http://schemas.microsoft.com/office/powerpoint/2010/main" val="3243935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EADAB1-BA80-A6E4-9DDD-ED332C84C848}"/>
              </a:ext>
              <a:ext uri="{C183D7F6-B498-43B3-948B-1728B52AA6E4}">
                <adec:decorative xmlns:adec="http://schemas.microsoft.com/office/drawing/2017/decorative" val="1"/>
              </a:ext>
            </a:extLst>
          </p:cNvPr>
          <p:cNvSpPr/>
          <p:nvPr/>
        </p:nvSpPr>
        <p:spPr bwMode="auto">
          <a:xfrm>
            <a:off x="0" y="1554082"/>
            <a:ext cx="12202175" cy="4038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38" name="Title 1">
            <a:extLst>
              <a:ext uri="{FF2B5EF4-FFF2-40B4-BE49-F238E27FC236}">
                <a16:creationId xmlns:a16="http://schemas.microsoft.com/office/drawing/2014/main" id="{61405B5E-FE81-559D-0F61-DEF44196567D}"/>
              </a:ext>
            </a:extLst>
          </p:cNvPr>
          <p:cNvSpPr txBox="1">
            <a:spLocks/>
          </p:cNvSpPr>
          <p:nvPr/>
        </p:nvSpPr>
        <p:spPr>
          <a:xfrm>
            <a:off x="588262" y="457200"/>
            <a:ext cx="8918047" cy="4154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defRPr/>
            </a:pPr>
            <a:r>
              <a:rPr lang="en-US" sz="2700" dirty="0">
                <a:solidFill>
                  <a:srgbClr val="000000"/>
                </a:solidFill>
                <a:latin typeface="Segoe UI Semibold"/>
              </a:rPr>
              <a:t>Upsell/Cross Sell Recommended Download Use</a:t>
            </a:r>
            <a:endParaRPr kumimoji="0" lang="en-US" sz="2700" b="0" i="0" u="none" strike="noStrike" kern="1200" cap="none" spc="-50" normalizeH="0" baseline="0" noProof="0" dirty="0">
              <a:ln w="3175">
                <a:noFill/>
              </a:ln>
              <a:solidFill>
                <a:srgbClr val="000000"/>
              </a:solidFill>
              <a:effectLst/>
              <a:uLnTx/>
              <a:uFillTx/>
              <a:latin typeface="Segoe UI Semibold"/>
              <a:ea typeface="+mn-ea"/>
              <a:cs typeface="Segoe UI" pitchFamily="34" charset="0"/>
            </a:endParaRPr>
          </a:p>
        </p:txBody>
      </p:sp>
      <p:grpSp>
        <p:nvGrpSpPr>
          <p:cNvPr id="39" name="Group 38">
            <a:extLst>
              <a:ext uri="{FF2B5EF4-FFF2-40B4-BE49-F238E27FC236}">
                <a16:creationId xmlns:a16="http://schemas.microsoft.com/office/drawing/2014/main" id="{3BFA178E-69ED-A54F-0F28-096DB215CD71}"/>
              </a:ext>
              <a:ext uri="{C183D7F6-B498-43B3-948B-1728B52AA6E4}">
                <adec:decorative xmlns:adec="http://schemas.microsoft.com/office/drawing/2017/decorative" val="1"/>
              </a:ext>
            </a:extLst>
          </p:cNvPr>
          <p:cNvGrpSpPr/>
          <p:nvPr/>
        </p:nvGrpSpPr>
        <p:grpSpPr>
          <a:xfrm>
            <a:off x="588263" y="2156512"/>
            <a:ext cx="4025573" cy="1092607"/>
            <a:chOff x="588263" y="1497520"/>
            <a:chExt cx="4025573" cy="1092607"/>
          </a:xfrm>
        </p:grpSpPr>
        <p:sp>
          <p:nvSpPr>
            <p:cNvPr id="40" name="TextBox 39">
              <a:extLst>
                <a:ext uri="{FF2B5EF4-FFF2-40B4-BE49-F238E27FC236}">
                  <a16:creationId xmlns:a16="http://schemas.microsoft.com/office/drawing/2014/main" id="{DA2A4AC7-7951-5D60-3F21-9566B09CAADF}"/>
                </a:ext>
              </a:extLst>
            </p:cNvPr>
            <p:cNvSpPr txBox="1"/>
            <p:nvPr/>
          </p:nvSpPr>
          <p:spPr>
            <a:xfrm>
              <a:off x="588263" y="1497520"/>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1</a:t>
              </a:r>
            </a:p>
          </p:txBody>
        </p:sp>
        <p:sp>
          <p:nvSpPr>
            <p:cNvPr id="41" name="TextBox 40">
              <a:extLst>
                <a:ext uri="{FF2B5EF4-FFF2-40B4-BE49-F238E27FC236}">
                  <a16:creationId xmlns:a16="http://schemas.microsoft.com/office/drawing/2014/main" id="{5DB7A262-8FDC-4C7D-D904-0180DF72DF25}"/>
                </a:ext>
              </a:extLst>
            </p:cNvPr>
            <p:cNvSpPr txBox="1"/>
            <p:nvPr/>
          </p:nvSpPr>
          <p:spPr>
            <a:xfrm>
              <a:off x="1094960" y="1497520"/>
              <a:ext cx="3518876" cy="1092607"/>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Scroll to the section on M365 upsell propensity, Filter on </a:t>
              </a:r>
              <a:r>
                <a:rPr kumimoji="0" lang="en-US" sz="1400" b="0" i="0" u="none" strike="noStrike" kern="0" cap="none" spc="0" normalizeH="0" baseline="0" noProof="0" dirty="0">
                  <a:ln>
                    <a:noFill/>
                  </a:ln>
                  <a:solidFill>
                    <a:srgbClr val="0070C0"/>
                  </a:solidFill>
                  <a:effectLst/>
                  <a:uLnTx/>
                  <a:uFillTx/>
                  <a:latin typeface="Segoe UI"/>
                  <a:ea typeface="+mn-ea"/>
                  <a:cs typeface="+mn-cs"/>
                </a:rPr>
                <a:t>Act Now, Evaluate </a:t>
              </a:r>
              <a:r>
                <a:rPr kumimoji="0" lang="en-US" sz="1400" b="0" i="0" u="none" strike="noStrike" kern="0" cap="none" spc="0" normalizeH="0" baseline="0" noProof="0" dirty="0">
                  <a:ln>
                    <a:noFill/>
                  </a:ln>
                  <a:solidFill>
                    <a:srgbClr val="000000"/>
                  </a:solidFill>
                  <a:effectLst/>
                  <a:uLnTx/>
                  <a:uFillTx/>
                  <a:latin typeface="Segoe UI"/>
                  <a:ea typeface="+mn-ea"/>
                  <a:cs typeface="+mn-cs"/>
                </a:rPr>
                <a:t>to get the high propensity customers</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42" name="Straight Connector 41">
              <a:extLst>
                <a:ext uri="{FF2B5EF4-FFF2-40B4-BE49-F238E27FC236}">
                  <a16:creationId xmlns:a16="http://schemas.microsoft.com/office/drawing/2014/main" id="{5D07A838-673C-278C-FC04-D172CAD36A3E}"/>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45" name="Group 44">
            <a:extLst>
              <a:ext uri="{FF2B5EF4-FFF2-40B4-BE49-F238E27FC236}">
                <a16:creationId xmlns:a16="http://schemas.microsoft.com/office/drawing/2014/main" id="{9B822B78-BFAF-05B5-30F9-9A9B7A87D27E}"/>
              </a:ext>
              <a:ext uri="{C183D7F6-B498-43B3-948B-1728B52AA6E4}">
                <adec:decorative xmlns:adec="http://schemas.microsoft.com/office/drawing/2017/decorative" val="1"/>
              </a:ext>
            </a:extLst>
          </p:cNvPr>
          <p:cNvGrpSpPr/>
          <p:nvPr/>
        </p:nvGrpSpPr>
        <p:grpSpPr>
          <a:xfrm>
            <a:off x="588263" y="3624271"/>
            <a:ext cx="4025573" cy="1077218"/>
            <a:chOff x="588263" y="1497520"/>
            <a:chExt cx="4025573" cy="1077218"/>
          </a:xfrm>
        </p:grpSpPr>
        <p:sp>
          <p:nvSpPr>
            <p:cNvPr id="46" name="TextBox 45">
              <a:extLst>
                <a:ext uri="{FF2B5EF4-FFF2-40B4-BE49-F238E27FC236}">
                  <a16:creationId xmlns:a16="http://schemas.microsoft.com/office/drawing/2014/main" id="{E46093B8-AD8D-86B7-B297-03C5D32D2927}"/>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2</a:t>
              </a:r>
            </a:p>
          </p:txBody>
        </p:sp>
        <p:sp>
          <p:nvSpPr>
            <p:cNvPr id="47" name="TextBox 46">
              <a:extLst>
                <a:ext uri="{FF2B5EF4-FFF2-40B4-BE49-F238E27FC236}">
                  <a16:creationId xmlns:a16="http://schemas.microsoft.com/office/drawing/2014/main" id="{12B41F3A-4554-3E3F-2A9A-EDA51A682776}"/>
                </a:ext>
              </a:extLst>
            </p:cNvPr>
            <p:cNvSpPr txBox="1"/>
            <p:nvPr/>
          </p:nvSpPr>
          <p:spPr>
            <a:xfrm>
              <a:off x="1094960" y="1497520"/>
              <a:ext cx="3518876" cy="1077218"/>
            </a:xfrm>
            <a:prstGeom prst="rect">
              <a:avLst/>
            </a:prstGeom>
            <a:noFill/>
          </p:spPr>
          <p:txBody>
            <a:bodyPr wrap="square" lIns="0" tIns="0" rIns="0" bIns="0" anchor="t" anchorCtr="0">
              <a:spAutoFit/>
            </a:bodyPr>
            <a:lstStyle/>
            <a:p>
              <a:pPr defTabSz="850575">
                <a:spcAft>
                  <a:spcPts val="1800"/>
                </a:spcAft>
                <a:defRPr/>
              </a:pPr>
              <a:r>
                <a:rPr lang="en-US" sz="1400" kern="0" dirty="0">
                  <a:solidFill>
                    <a:srgbClr val="000000"/>
                  </a:solidFill>
                  <a:latin typeface="Segoe UI"/>
                </a:rPr>
                <a:t>Leverage the Azure Upsell Model to expand customer product usage in Azure Next logical Workload. </a:t>
              </a:r>
              <a:r>
                <a:rPr kumimoji="0" lang="en-US" sz="1400" b="0" i="0" u="none" strike="noStrike" kern="0" cap="none" spc="0" normalizeH="0" baseline="0" noProof="0" dirty="0">
                  <a:ln>
                    <a:noFill/>
                  </a:ln>
                  <a:solidFill>
                    <a:srgbClr val="000000"/>
                  </a:solidFill>
                  <a:effectLst/>
                  <a:uLnTx/>
                  <a:uFillTx/>
                  <a:latin typeface="Segoe UI"/>
                  <a:ea typeface="+mn-ea"/>
                  <a:cs typeface="+mn-cs"/>
                </a:rPr>
                <a:t>Filter on </a:t>
              </a:r>
              <a:r>
                <a:rPr kumimoji="0" lang="en-US" sz="1400" b="0" i="0" u="none" strike="noStrike" kern="0" cap="none" spc="0" normalizeH="0" baseline="0" noProof="0" dirty="0">
                  <a:ln>
                    <a:noFill/>
                  </a:ln>
                  <a:solidFill>
                    <a:srgbClr val="0070C0"/>
                  </a:solidFill>
                  <a:effectLst/>
                  <a:uLnTx/>
                  <a:uFillTx/>
                  <a:latin typeface="Segoe UI"/>
                  <a:ea typeface="+mn-ea"/>
                  <a:cs typeface="+mn-cs"/>
                </a:rPr>
                <a:t>Act Now, Evaluate </a:t>
              </a:r>
              <a:r>
                <a:rPr kumimoji="0" lang="en-US" sz="1400" b="0" i="0" u="none" strike="noStrike" kern="0" cap="none" spc="0" normalizeH="0" baseline="0" noProof="0" dirty="0">
                  <a:ln>
                    <a:noFill/>
                  </a:ln>
                  <a:solidFill>
                    <a:srgbClr val="000000"/>
                  </a:solidFill>
                  <a:effectLst/>
                  <a:uLnTx/>
                  <a:uFillTx/>
                  <a:latin typeface="Segoe UI"/>
                  <a:ea typeface="+mn-ea"/>
                  <a:cs typeface="+mn-cs"/>
                </a:rPr>
                <a:t>to get the high propensity customers</a:t>
              </a:r>
            </a:p>
          </p:txBody>
        </p:sp>
        <p:cxnSp>
          <p:nvCxnSpPr>
            <p:cNvPr id="48" name="Straight Connector 47">
              <a:extLst>
                <a:ext uri="{FF2B5EF4-FFF2-40B4-BE49-F238E27FC236}">
                  <a16:creationId xmlns:a16="http://schemas.microsoft.com/office/drawing/2014/main" id="{DE1E7C7D-39D0-094E-44B2-EF17247FDDCF}"/>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57" name="Group 56">
            <a:extLst>
              <a:ext uri="{FF2B5EF4-FFF2-40B4-BE49-F238E27FC236}">
                <a16:creationId xmlns:a16="http://schemas.microsoft.com/office/drawing/2014/main" id="{1A0F6F8D-DDB8-F959-8E52-48105F7D9C1F}"/>
              </a:ext>
              <a:ext uri="{C183D7F6-B498-43B3-948B-1728B52AA6E4}">
                <adec:decorative xmlns:adec="http://schemas.microsoft.com/office/drawing/2017/decorative" val="1"/>
              </a:ext>
            </a:extLst>
          </p:cNvPr>
          <p:cNvGrpSpPr/>
          <p:nvPr/>
        </p:nvGrpSpPr>
        <p:grpSpPr>
          <a:xfrm>
            <a:off x="6945231" y="3624271"/>
            <a:ext cx="4658505" cy="1077218"/>
            <a:chOff x="588263" y="1497520"/>
            <a:chExt cx="4658505" cy="1077218"/>
          </a:xfrm>
        </p:grpSpPr>
        <p:sp>
          <p:nvSpPr>
            <p:cNvPr id="58" name="TextBox 57">
              <a:extLst>
                <a:ext uri="{FF2B5EF4-FFF2-40B4-BE49-F238E27FC236}">
                  <a16:creationId xmlns:a16="http://schemas.microsoft.com/office/drawing/2014/main" id="{A57B7A74-7AF9-A152-6590-1D3350A62D47}"/>
                </a:ext>
              </a:extLst>
            </p:cNvPr>
            <p:cNvSpPr txBox="1"/>
            <p:nvPr/>
          </p:nvSpPr>
          <p:spPr>
            <a:xfrm>
              <a:off x="588263" y="1497520"/>
              <a:ext cx="20678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78D4"/>
                  </a:solidFill>
                  <a:effectLst/>
                  <a:uLnTx/>
                  <a:uFillTx/>
                  <a:latin typeface="Segoe UI Semibold"/>
                  <a:ea typeface="+mn-ea"/>
                  <a:cs typeface="+mn-cs"/>
                </a:rPr>
                <a:t>4</a:t>
              </a:r>
            </a:p>
          </p:txBody>
        </p:sp>
        <p:sp>
          <p:nvSpPr>
            <p:cNvPr id="59" name="TextBox 58">
              <a:extLst>
                <a:ext uri="{FF2B5EF4-FFF2-40B4-BE49-F238E27FC236}">
                  <a16:creationId xmlns:a16="http://schemas.microsoft.com/office/drawing/2014/main" id="{7A37D42F-797B-6477-8BD7-A5A0D8DE3BA5}"/>
                </a:ext>
              </a:extLst>
            </p:cNvPr>
            <p:cNvSpPr txBox="1"/>
            <p:nvPr/>
          </p:nvSpPr>
          <p:spPr>
            <a:xfrm>
              <a:off x="1094959" y="1497520"/>
              <a:ext cx="4151809" cy="107721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Login to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2"/>
                </a:rPr>
                <a:t>DMC</a:t>
              </a:r>
              <a:r>
                <a:rPr kumimoji="0" lang="en-US" sz="1400" b="0" i="0" u="none" strike="noStrike" kern="0" cap="none" spc="0" normalizeH="0" baseline="0" noProof="0" dirty="0">
                  <a:ln>
                    <a:noFill/>
                  </a:ln>
                  <a:solidFill>
                    <a:srgbClr val="000000"/>
                  </a:solidFill>
                  <a:effectLst/>
                  <a:uLnTx/>
                  <a:uFillTx/>
                  <a:latin typeface="Segoe UI"/>
                  <a:ea typeface="+mn-ea"/>
                  <a:cs typeface="+mn-cs"/>
                </a:rPr>
                <a:t> to use the existing campaign materials provided to partners free of cost from Microsoft.  </a:t>
              </a:r>
              <a:r>
                <a:rPr lang="en-US" sz="1400" kern="0" dirty="0">
                  <a:solidFill>
                    <a:srgbClr val="000000"/>
                  </a:solidFill>
                  <a:latin typeface="Segoe UI"/>
                </a:rPr>
                <a:t>Use the marketing material associated to the solution play/cohort that you filtered on and run a campaign with these customers.</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60" name="Straight Connector 59">
              <a:extLst>
                <a:ext uri="{FF2B5EF4-FFF2-40B4-BE49-F238E27FC236}">
                  <a16:creationId xmlns:a16="http://schemas.microsoft.com/office/drawing/2014/main" id="{FDD17162-982B-58B0-B41F-394A5A724772}"/>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69" name="Group 68">
            <a:extLst>
              <a:ext uri="{FF2B5EF4-FFF2-40B4-BE49-F238E27FC236}">
                <a16:creationId xmlns:a16="http://schemas.microsoft.com/office/drawing/2014/main" id="{8B24BF29-47D5-0A4B-F9F0-3DE9F4E98D47}"/>
              </a:ext>
              <a:ext uri="{C183D7F6-B498-43B3-948B-1728B52AA6E4}">
                <adec:decorative xmlns:adec="http://schemas.microsoft.com/office/drawing/2017/decorative" val="1"/>
              </a:ext>
            </a:extLst>
          </p:cNvPr>
          <p:cNvGrpSpPr/>
          <p:nvPr/>
        </p:nvGrpSpPr>
        <p:grpSpPr>
          <a:xfrm>
            <a:off x="6945231" y="2156512"/>
            <a:ext cx="4025573" cy="1077218"/>
            <a:chOff x="588263" y="1497520"/>
            <a:chExt cx="4025573" cy="1077218"/>
          </a:xfrm>
        </p:grpSpPr>
        <p:sp>
          <p:nvSpPr>
            <p:cNvPr id="70" name="TextBox 69">
              <a:extLst>
                <a:ext uri="{FF2B5EF4-FFF2-40B4-BE49-F238E27FC236}">
                  <a16:creationId xmlns:a16="http://schemas.microsoft.com/office/drawing/2014/main" id="{391A901B-3236-1D60-FA6F-2794A893A4ED}"/>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3</a:t>
              </a:r>
            </a:p>
          </p:txBody>
        </p:sp>
        <p:sp>
          <p:nvSpPr>
            <p:cNvPr id="71" name="TextBox 70">
              <a:extLst>
                <a:ext uri="{FF2B5EF4-FFF2-40B4-BE49-F238E27FC236}">
                  <a16:creationId xmlns:a16="http://schemas.microsoft.com/office/drawing/2014/main" id="{69880171-D91C-7D45-5DE9-68F74DE03691}"/>
                </a:ext>
              </a:extLst>
            </p:cNvPr>
            <p:cNvSpPr txBox="1"/>
            <p:nvPr/>
          </p:nvSpPr>
          <p:spPr>
            <a:xfrm>
              <a:off x="1094960" y="1497520"/>
              <a:ext cx="3518876" cy="107721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Align the High propensity Upsell/Cross Sell Customers with the correct Solution Play/Cohort, Use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3"/>
                </a:rPr>
                <a:t>http://aka.ms/smbgtm</a:t>
              </a:r>
              <a:r>
                <a:rPr kumimoji="0" lang="en-US" sz="1400" b="0" i="0" u="none" strike="noStrike" kern="0" cap="none" spc="0" normalizeH="0" baseline="0" noProof="0" dirty="0">
                  <a:ln>
                    <a:noFill/>
                  </a:ln>
                  <a:solidFill>
                    <a:srgbClr val="000000"/>
                  </a:solidFill>
                  <a:effectLst/>
                  <a:uLnTx/>
                  <a:uFillTx/>
                  <a:latin typeface="Segoe UI"/>
                  <a:ea typeface="+mn-ea"/>
                  <a:cs typeface="+mn-cs"/>
                </a:rPr>
                <a:t> to align cohorts and solution plays to Microsoft content</a:t>
              </a:r>
            </a:p>
          </p:txBody>
        </p:sp>
        <p:cxnSp>
          <p:nvCxnSpPr>
            <p:cNvPr id="72" name="Straight Connector 71">
              <a:extLst>
                <a:ext uri="{FF2B5EF4-FFF2-40B4-BE49-F238E27FC236}">
                  <a16:creationId xmlns:a16="http://schemas.microsoft.com/office/drawing/2014/main" id="{EB00BAE3-BCDC-D9CA-DC0E-5522430E40D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Tree>
    <p:extLst>
      <p:ext uri="{BB962C8B-B14F-4D97-AF65-F5344CB8AC3E}">
        <p14:creationId xmlns:p14="http://schemas.microsoft.com/office/powerpoint/2010/main" val="132876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000"/>
                                        <p:tgtEl>
                                          <p:spTgt spid="69"/>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a:bodyPr>
          <a:lstStyle/>
          <a:p>
            <a:r>
              <a:rPr lang="en-US" sz="2700" dirty="0"/>
              <a:t>CloudAscent M365 Upsell</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2185214"/>
            <a:chOff x="588263" y="1497520"/>
            <a:chExt cx="4025573" cy="2185214"/>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1</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218521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Leverage the M365 Upsell Customer Column to see customers who have purchased M365 but are showing likelihood to purchase more.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Filter to the high propensity </a:t>
              </a:r>
              <a:r>
                <a:rPr lang="en-US" sz="1400" kern="0" dirty="0">
                  <a:solidFill>
                    <a:srgbClr val="0070C0"/>
                  </a:solidFill>
                  <a:latin typeface="Segoe UI"/>
                </a:rPr>
                <a:t>Act Now </a:t>
              </a:r>
              <a:r>
                <a:rPr lang="en-US" sz="1400" kern="0" dirty="0">
                  <a:latin typeface="Segoe UI"/>
                </a:rPr>
                <a:t>and</a:t>
              </a:r>
              <a:r>
                <a:rPr lang="en-US" sz="1400" kern="0" dirty="0">
                  <a:solidFill>
                    <a:srgbClr val="0070C0"/>
                  </a:solidFill>
                  <a:latin typeface="Segoe UI"/>
                </a:rPr>
                <a:t> Evaluate</a:t>
              </a:r>
              <a:r>
                <a:rPr lang="en-US" sz="1400" kern="0" dirty="0">
                  <a:solidFill>
                    <a:srgbClr val="000000"/>
                  </a:solidFill>
                  <a:latin typeface="Segoe UI"/>
                </a:rPr>
                <a:t> customers in the </a:t>
              </a:r>
              <a:r>
                <a:rPr lang="en-US" sz="1400" kern="0" dirty="0">
                  <a:latin typeface="Segoe UI"/>
                </a:rPr>
                <a:t>M365 Upsell Customer column.</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22" name="TextBox 21">
            <a:extLst>
              <a:ext uri="{FF2B5EF4-FFF2-40B4-BE49-F238E27FC236}">
                <a16:creationId xmlns:a16="http://schemas.microsoft.com/office/drawing/2014/main" id="{D1B640C6-52BF-5747-10F8-76ECB656E2CC}"/>
              </a:ext>
            </a:extLst>
          </p:cNvPr>
          <p:cNvSpPr txBox="1"/>
          <p:nvPr/>
        </p:nvSpPr>
        <p:spPr>
          <a:xfrm>
            <a:off x="5233923" y="964096"/>
            <a:ext cx="4318394" cy="2154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Example Upsell:</a:t>
            </a:r>
          </a:p>
        </p:txBody>
      </p:sp>
      <p:sp>
        <p:nvSpPr>
          <p:cNvPr id="27" name="TextBox 26">
            <a:extLst>
              <a:ext uri="{FF2B5EF4-FFF2-40B4-BE49-F238E27FC236}">
                <a16:creationId xmlns:a16="http://schemas.microsoft.com/office/drawing/2014/main" id="{BBB0D7A6-B2FE-72A1-0234-62F72CF8477E}"/>
              </a:ext>
            </a:extLst>
          </p:cNvPr>
          <p:cNvSpPr txBox="1"/>
          <p:nvPr/>
        </p:nvSpPr>
        <p:spPr>
          <a:xfrm>
            <a:off x="5596826" y="1389688"/>
            <a:ext cx="6284623" cy="677108"/>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M365 Upsell</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UI"/>
                <a:ea typeface="+mn-ea"/>
                <a:cs typeface="+mn-cs"/>
              </a:rPr>
              <a:t>M365 Upsell is going to identify if a customer has purchased M365 in the past and is likely to purchase more of the same </a:t>
            </a:r>
            <a:r>
              <a:rPr kumimoji="0" lang="en-US" sz="1200" b="0" i="0" u="none" strike="noStrike" kern="0" cap="none" spc="0" normalizeH="0" baseline="0" noProof="0" dirty="0" err="1">
                <a:ln>
                  <a:noFill/>
                </a:ln>
                <a:solidFill>
                  <a:srgbClr val="000000"/>
                </a:solidFill>
                <a:effectLst/>
                <a:uLnTx/>
                <a:uFillTx/>
                <a:latin typeface="Segoe UI"/>
                <a:ea typeface="+mn-ea"/>
                <a:cs typeface="+mn-cs"/>
              </a:rPr>
              <a:t>sku</a:t>
            </a:r>
            <a:endParaRPr lang="en-US" dirty="0"/>
          </a:p>
        </p:txBody>
      </p:sp>
      <p:pic>
        <p:nvPicPr>
          <p:cNvPr id="12" name="Picture 11">
            <a:extLst>
              <a:ext uri="{FF2B5EF4-FFF2-40B4-BE49-F238E27FC236}">
                <a16:creationId xmlns:a16="http://schemas.microsoft.com/office/drawing/2014/main" id="{EFF19D8C-EA59-DD6E-4422-CF521FD3B7AC}"/>
              </a:ext>
            </a:extLst>
          </p:cNvPr>
          <p:cNvPicPr>
            <a:picLocks noChangeAspect="1"/>
          </p:cNvPicPr>
          <p:nvPr/>
        </p:nvPicPr>
        <p:blipFill>
          <a:blip r:embed="rId3"/>
          <a:stretch>
            <a:fillRect/>
          </a:stretch>
        </p:blipFill>
        <p:spPr>
          <a:xfrm>
            <a:off x="5448743" y="2276944"/>
            <a:ext cx="6580787" cy="2600428"/>
          </a:xfrm>
          <a:prstGeom prst="rect">
            <a:avLst/>
          </a:prstGeom>
          <a:ln>
            <a:solidFill>
              <a:srgbClr val="D2D2D2"/>
            </a:solidFill>
          </a:ln>
        </p:spPr>
      </p:pic>
      <p:sp>
        <p:nvSpPr>
          <p:cNvPr id="9" name="Rectangle 8">
            <a:extLst>
              <a:ext uri="{FF2B5EF4-FFF2-40B4-BE49-F238E27FC236}">
                <a16:creationId xmlns:a16="http://schemas.microsoft.com/office/drawing/2014/main" id="{95B1EB43-9FB3-91D6-80A1-983BBAB478AE}"/>
              </a:ext>
            </a:extLst>
          </p:cNvPr>
          <p:cNvSpPr/>
          <p:nvPr/>
        </p:nvSpPr>
        <p:spPr>
          <a:xfrm>
            <a:off x="11216640" y="2276944"/>
            <a:ext cx="812890" cy="2600428"/>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74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CloudAscent Azure Next </a:t>
            </a:r>
            <a:br>
              <a:rPr lang="en-US" sz="2700" dirty="0"/>
            </a:br>
            <a:r>
              <a:rPr lang="en-US" sz="2700" dirty="0"/>
              <a:t>Logical Workload</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3924151"/>
            <a:chOff x="588263" y="1497520"/>
            <a:chExt cx="4025573" cy="3924151"/>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2</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392415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Two Upsell Model’s exist within the CloudAscent data, M365 Upsell and Azure Next Logical Workload.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Azure Cluster is filtered to the high propensity clusters Act Now and Evaluate, filter out the blanks in existing workloads to get the list of existing Azure customers with the workloads they’re using and what we recommend selling to them next.</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Alternatively filtering the existing workload to blank is going to provide a list of customers who have not purchased Azure and will be a high propensity candidate for Azure acquisition.</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35" name="TextBox 34">
            <a:extLst>
              <a:ext uri="{FF2B5EF4-FFF2-40B4-BE49-F238E27FC236}">
                <a16:creationId xmlns:a16="http://schemas.microsoft.com/office/drawing/2014/main" id="{AD315033-D59E-B104-02D1-340C6D66D31C}"/>
              </a:ext>
            </a:extLst>
          </p:cNvPr>
          <p:cNvSpPr txBox="1"/>
          <p:nvPr/>
        </p:nvSpPr>
        <p:spPr>
          <a:xfrm>
            <a:off x="5312688" y="950174"/>
            <a:ext cx="6827554" cy="11849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8D4"/>
                </a:solidFill>
                <a:effectLst/>
                <a:uLnTx/>
                <a:uFillTx/>
                <a:latin typeface="Segoe UI"/>
                <a:ea typeface="+mn-ea"/>
                <a:cs typeface="+mn-cs"/>
              </a:rPr>
              <a:t>Azure NLW</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UI"/>
                <a:ea typeface="+mn-ea"/>
                <a:cs typeface="+mn-cs"/>
              </a:rPr>
              <a:t>Azure Next Logical Workload is going to identify what workload the customer is currently using and what workload we recommend targeting to them next.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3D0BB3C2-F097-3A94-FA98-6784AF6E4C34}"/>
              </a:ext>
            </a:extLst>
          </p:cNvPr>
          <p:cNvPicPr>
            <a:picLocks noChangeAspect="1"/>
          </p:cNvPicPr>
          <p:nvPr/>
        </p:nvPicPr>
        <p:blipFill>
          <a:blip r:embed="rId3"/>
          <a:stretch>
            <a:fillRect/>
          </a:stretch>
        </p:blipFill>
        <p:spPr>
          <a:xfrm>
            <a:off x="5382884" y="2004621"/>
            <a:ext cx="6308785" cy="1682018"/>
          </a:xfrm>
          <a:prstGeom prst="rect">
            <a:avLst/>
          </a:prstGeom>
          <a:ln>
            <a:solidFill>
              <a:srgbClr val="D2D2D2"/>
            </a:solidFill>
          </a:ln>
        </p:spPr>
      </p:pic>
      <p:pic>
        <p:nvPicPr>
          <p:cNvPr id="11" name="Picture 10">
            <a:extLst>
              <a:ext uri="{FF2B5EF4-FFF2-40B4-BE49-F238E27FC236}">
                <a16:creationId xmlns:a16="http://schemas.microsoft.com/office/drawing/2014/main" id="{864C4DC7-D76C-C25B-C4F7-ACC8C811DBB4}"/>
              </a:ext>
            </a:extLst>
          </p:cNvPr>
          <p:cNvPicPr>
            <a:picLocks noChangeAspect="1"/>
          </p:cNvPicPr>
          <p:nvPr/>
        </p:nvPicPr>
        <p:blipFill rotWithShape="1">
          <a:blip r:embed="rId4"/>
          <a:srcRect b="35475"/>
          <a:stretch/>
        </p:blipFill>
        <p:spPr>
          <a:xfrm>
            <a:off x="5382884" y="4144288"/>
            <a:ext cx="6313971" cy="1682018"/>
          </a:xfrm>
          <a:prstGeom prst="rect">
            <a:avLst/>
          </a:prstGeom>
          <a:ln>
            <a:solidFill>
              <a:srgbClr val="D2D2D2"/>
            </a:solidFill>
          </a:ln>
        </p:spPr>
      </p:pic>
      <p:sp>
        <p:nvSpPr>
          <p:cNvPr id="3" name="Rectangle 2">
            <a:extLst>
              <a:ext uri="{FF2B5EF4-FFF2-40B4-BE49-F238E27FC236}">
                <a16:creationId xmlns:a16="http://schemas.microsoft.com/office/drawing/2014/main" id="{BC18099C-5E61-02C4-ECCA-3CBC36842574}"/>
              </a:ext>
            </a:extLst>
          </p:cNvPr>
          <p:cNvSpPr/>
          <p:nvPr/>
        </p:nvSpPr>
        <p:spPr>
          <a:xfrm>
            <a:off x="6409898" y="2004621"/>
            <a:ext cx="5281771" cy="1682018"/>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ECF5FD-B7A4-6EDB-6015-CDCDE96432C4}"/>
              </a:ext>
            </a:extLst>
          </p:cNvPr>
          <p:cNvSpPr/>
          <p:nvPr/>
        </p:nvSpPr>
        <p:spPr>
          <a:xfrm>
            <a:off x="6409898" y="4144288"/>
            <a:ext cx="5281771" cy="1682018"/>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97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FE104E-783A-7456-EF1F-006208D44118}"/>
              </a:ext>
            </a:extLst>
          </p:cNvPr>
          <p:cNvPicPr>
            <a:picLocks noChangeAspect="1"/>
          </p:cNvPicPr>
          <p:nvPr/>
        </p:nvPicPr>
        <p:blipFill>
          <a:blip r:embed="rId3"/>
          <a:stretch>
            <a:fillRect/>
          </a:stretch>
        </p:blipFill>
        <p:spPr>
          <a:xfrm>
            <a:off x="5348339" y="4820968"/>
            <a:ext cx="6589221" cy="634763"/>
          </a:xfrm>
          <a:prstGeom prst="rect">
            <a:avLst/>
          </a:prstGeom>
          <a:ln>
            <a:solidFill>
              <a:srgbClr val="D2D2D2"/>
            </a:solidFill>
          </a:ln>
        </p:spPr>
      </p:pic>
      <p:pic>
        <p:nvPicPr>
          <p:cNvPr id="15" name="Picture 14">
            <a:extLst>
              <a:ext uri="{FF2B5EF4-FFF2-40B4-BE49-F238E27FC236}">
                <a16:creationId xmlns:a16="http://schemas.microsoft.com/office/drawing/2014/main" id="{668BA36D-8559-A7B2-DCD6-6649860F0C89}"/>
              </a:ext>
            </a:extLst>
          </p:cNvPr>
          <p:cNvPicPr>
            <a:picLocks noChangeAspect="1"/>
          </p:cNvPicPr>
          <p:nvPr/>
        </p:nvPicPr>
        <p:blipFill>
          <a:blip r:embed="rId4"/>
          <a:stretch>
            <a:fillRect/>
          </a:stretch>
        </p:blipFill>
        <p:spPr>
          <a:xfrm>
            <a:off x="6504774" y="1397650"/>
            <a:ext cx="1520305" cy="2618303"/>
          </a:xfrm>
          <a:prstGeom prst="rect">
            <a:avLst/>
          </a:prstGeom>
          <a:ln>
            <a:solidFill>
              <a:srgbClr val="D2D2D2"/>
            </a:solidFill>
          </a:ln>
        </p:spPr>
      </p:pic>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CloudAscent </a:t>
            </a:r>
            <a:br>
              <a:rPr lang="en-US" sz="2700" dirty="0"/>
            </a:br>
            <a:r>
              <a:rPr lang="en-US" sz="2700" dirty="0"/>
              <a:t>Upsell Models</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5047536"/>
            <a:chOff x="588263" y="1497520"/>
            <a:chExt cx="4025573" cy="5047536"/>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3</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5047536"/>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Apply the upsell solution play/Cohort filters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Solution Plays/Cohort Names will indicate Upsell and NLW (Next </a:t>
              </a:r>
              <a:r>
                <a:rPr lang="en-US" sz="1400" kern="0">
                  <a:solidFill>
                    <a:srgbClr val="000000"/>
                  </a:solidFill>
                  <a:latin typeface="Segoe UI"/>
                </a:rPr>
                <a:t>Logical Workload) in </a:t>
              </a:r>
              <a:r>
                <a:rPr lang="en-US" sz="1400" kern="0" dirty="0">
                  <a:solidFill>
                    <a:srgbClr val="000000"/>
                  </a:solidFill>
                  <a:latin typeface="Segoe UI"/>
                </a:rPr>
                <a:t>the naming convention of the column.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For example, M365 identifies all upsell with </a:t>
              </a:r>
              <a:r>
                <a:rPr lang="en-US" sz="1400" kern="0" dirty="0">
                  <a:solidFill>
                    <a:srgbClr val="0078D4"/>
                  </a:solidFill>
                  <a:latin typeface="Segoe UI"/>
                </a:rPr>
                <a:t>Upsell</a:t>
              </a:r>
              <a:r>
                <a:rPr lang="en-US" sz="1400" kern="0" dirty="0">
                  <a:solidFill>
                    <a:srgbClr val="000000"/>
                  </a:solidFill>
                  <a:latin typeface="Segoe UI"/>
                </a:rPr>
                <a:t> at the start of the Cohort Name. </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Azure Identifies upsell in the header using the Azure Next Logical Workload or NLW, for example, </a:t>
              </a:r>
              <a:r>
                <a:rPr lang="en-US" sz="1400" i="1" kern="0" dirty="0">
                  <a:solidFill>
                    <a:srgbClr val="000000"/>
                  </a:solidFill>
                  <a:latin typeface="Segoe UI"/>
                </a:rPr>
                <a:t>Migrate_and_Secure_Win_SQL_Server_Linux_Estate_</a:t>
              </a:r>
              <a:r>
                <a:rPr lang="en-US" sz="1400" i="1" kern="0" dirty="0">
                  <a:solidFill>
                    <a:srgbClr val="0078D4"/>
                  </a:solidFill>
                  <a:latin typeface="Segoe UI"/>
                </a:rPr>
                <a:t>NLW</a:t>
              </a:r>
              <a:r>
                <a:rPr lang="en-US" sz="1400" i="1" kern="0" dirty="0">
                  <a:solidFill>
                    <a:srgbClr val="000000"/>
                  </a:solidFill>
                  <a:latin typeface="Segoe UI"/>
                </a:rPr>
                <a:t>_Defender_for_Cloud_Go_Back</a:t>
              </a:r>
            </a:p>
            <a:p>
              <a:pPr defTabSz="850575">
                <a:spcAft>
                  <a:spcPts val="1800"/>
                </a:spcAft>
                <a:defRPr/>
              </a:pPr>
              <a:r>
                <a:rPr lang="en-US" sz="1400" kern="0" dirty="0">
                  <a:solidFill>
                    <a:srgbClr val="000000"/>
                  </a:solidFill>
                  <a:latin typeface="Segoe UI"/>
                </a:rPr>
                <a:t>Pair the customer list with your internal </a:t>
              </a:r>
              <a:r>
                <a:rPr lang="en-US" sz="1400" kern="0" dirty="0" err="1">
                  <a:solidFill>
                    <a:srgbClr val="000000"/>
                  </a:solidFill>
                  <a:latin typeface="Segoe UI"/>
                </a:rPr>
                <a:t>contactability</a:t>
              </a:r>
              <a:r>
                <a:rPr lang="en-US" sz="1400" kern="0" dirty="0">
                  <a:solidFill>
                    <a:srgbClr val="000000"/>
                  </a:solidFill>
                  <a:latin typeface="Segoe UI"/>
                </a:rPr>
                <a:t> data and the M365 &amp; Azure content available from Microsoft at </a:t>
              </a:r>
              <a:r>
                <a:rPr lang="en-US" sz="1400" kern="0" dirty="0">
                  <a:solidFill>
                    <a:srgbClr val="000000"/>
                  </a:solidFill>
                  <a:latin typeface="Segoe UI"/>
                  <a:hlinkClick r:id="rId5"/>
                </a:rPr>
                <a:t>https://</a:t>
              </a:r>
              <a:r>
                <a:rPr lang="en-US" sz="1400" dirty="0">
                  <a:hlinkClick r:id="rId5"/>
                </a:rPr>
                <a:t>aka.ms/smbgtm</a:t>
              </a:r>
              <a:endParaRPr lang="en-US" sz="1400" dirty="0"/>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1" u="none" strike="noStrike" kern="0" cap="none" spc="0" normalizeH="0" baseline="0" noProof="0" dirty="0">
                <a:ln>
                  <a:noFill/>
                </a:ln>
                <a:solidFill>
                  <a:srgbClr val="000000"/>
                </a:solidFill>
                <a:effectLst/>
                <a:uLnTx/>
                <a:uFillTx/>
                <a:latin typeface="Segoe UI"/>
                <a:ea typeface="+mn-ea"/>
                <a:cs typeface="+mn-cs"/>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9" name="TextBox 8">
            <a:extLst>
              <a:ext uri="{FF2B5EF4-FFF2-40B4-BE49-F238E27FC236}">
                <a16:creationId xmlns:a16="http://schemas.microsoft.com/office/drawing/2014/main" id="{0938EB48-8F4A-DDBE-66C0-0DA860A3ED64}"/>
              </a:ext>
            </a:extLst>
          </p:cNvPr>
          <p:cNvSpPr txBox="1"/>
          <p:nvPr/>
        </p:nvSpPr>
        <p:spPr>
          <a:xfrm>
            <a:off x="5462349" y="1021562"/>
            <a:ext cx="1655693"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M365 Download</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endParaRPr lang="en-US" dirty="0"/>
          </a:p>
        </p:txBody>
      </p:sp>
      <p:sp>
        <p:nvSpPr>
          <p:cNvPr id="3" name="Rectangle 2">
            <a:extLst>
              <a:ext uri="{FF2B5EF4-FFF2-40B4-BE49-F238E27FC236}">
                <a16:creationId xmlns:a16="http://schemas.microsoft.com/office/drawing/2014/main" id="{E73761B1-0941-9367-A150-9DA366003C03}"/>
              </a:ext>
            </a:extLst>
          </p:cNvPr>
          <p:cNvSpPr/>
          <p:nvPr/>
        </p:nvSpPr>
        <p:spPr>
          <a:xfrm>
            <a:off x="6504774" y="1397650"/>
            <a:ext cx="1520305" cy="2618303"/>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67A02-E35A-E373-603F-269EA5851DA1}"/>
              </a:ext>
            </a:extLst>
          </p:cNvPr>
          <p:cNvSpPr/>
          <p:nvPr/>
        </p:nvSpPr>
        <p:spPr>
          <a:xfrm>
            <a:off x="5348339" y="4889281"/>
            <a:ext cx="6589221" cy="109440"/>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561A60C-AB04-7AA1-8CA3-ACDB944DBE6F}"/>
              </a:ext>
            </a:extLst>
          </p:cNvPr>
          <p:cNvSpPr txBox="1"/>
          <p:nvPr/>
        </p:nvSpPr>
        <p:spPr>
          <a:xfrm>
            <a:off x="5462349" y="4490120"/>
            <a:ext cx="1655693"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Azure Download</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endParaRPr lang="en-US" dirty="0"/>
          </a:p>
        </p:txBody>
      </p:sp>
    </p:spTree>
    <p:extLst>
      <p:ext uri="{BB962C8B-B14F-4D97-AF65-F5344CB8AC3E}">
        <p14:creationId xmlns:p14="http://schemas.microsoft.com/office/powerpoint/2010/main" val="633664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Campaigns with CloudAscent</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1954381"/>
            <a:chOff x="588263" y="1497520"/>
            <a:chExt cx="4025573" cy="1954381"/>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20678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4</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195438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To create your own campaign, leverage the cohort and solution play alignment to campaign content on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3"/>
                </a:rPr>
                <a:t>http://aka.ms/smbgtm</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Drive a ready-made campaign using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4"/>
                </a:rPr>
                <a:t>DMC</a:t>
              </a:r>
              <a:r>
                <a:rPr kumimoji="0" lang="en-US" sz="1400" b="0" i="0" u="none" strike="noStrike" kern="0" cap="none" spc="0" normalizeH="0" baseline="0" noProof="0" dirty="0">
                  <a:ln>
                    <a:noFill/>
                  </a:ln>
                  <a:solidFill>
                    <a:srgbClr val="000000"/>
                  </a:solidFill>
                  <a:effectLst/>
                  <a:uLnTx/>
                  <a:uFillTx/>
                  <a:latin typeface="Segoe UI"/>
                  <a:ea typeface="+mn-ea"/>
                  <a:cs typeface="+mn-cs"/>
                </a:rPr>
                <a:t> provided to partners free of cost from Microsoft.  Campaigns are editable and can be scheduled for email and social media campaigns.</a:t>
              </a: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pic>
        <p:nvPicPr>
          <p:cNvPr id="9" name="Picture 8">
            <a:extLst>
              <a:ext uri="{FF2B5EF4-FFF2-40B4-BE49-F238E27FC236}">
                <a16:creationId xmlns:a16="http://schemas.microsoft.com/office/drawing/2014/main" id="{4BBF9513-A484-17DB-F23D-AF22DA6CA86F}"/>
              </a:ext>
            </a:extLst>
          </p:cNvPr>
          <p:cNvPicPr>
            <a:picLocks noChangeAspect="1"/>
          </p:cNvPicPr>
          <p:nvPr/>
        </p:nvPicPr>
        <p:blipFill>
          <a:blip r:embed="rId5"/>
          <a:stretch>
            <a:fillRect/>
          </a:stretch>
        </p:blipFill>
        <p:spPr>
          <a:xfrm>
            <a:off x="5878029" y="1851353"/>
            <a:ext cx="5486400" cy="3294384"/>
          </a:xfrm>
          <a:prstGeom prst="rect">
            <a:avLst/>
          </a:prstGeom>
          <a:ln>
            <a:solidFill>
              <a:srgbClr val="D2D2D2"/>
            </a:solidFill>
          </a:ln>
        </p:spPr>
      </p:pic>
    </p:spTree>
    <p:extLst>
      <p:ext uri="{BB962C8B-B14F-4D97-AF65-F5344CB8AC3E}">
        <p14:creationId xmlns:p14="http://schemas.microsoft.com/office/powerpoint/2010/main" val="1369314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2FE841BA-64B6-B4A6-BB99-FF4F05F2E83F}"/>
              </a:ext>
            </a:extLst>
          </p:cNvPr>
          <p:cNvPicPr>
            <a:picLocks noChangeAspect="1"/>
          </p:cNvPicPr>
          <p:nvPr/>
        </p:nvPicPr>
        <p:blipFill rotWithShape="1">
          <a:blip r:embed="rId3"/>
          <a:srcRect b="29597"/>
          <a:stretch/>
        </p:blipFill>
        <p:spPr>
          <a:xfrm>
            <a:off x="5891233" y="4629278"/>
            <a:ext cx="6110788" cy="2027792"/>
          </a:xfrm>
          <a:prstGeom prst="rect">
            <a:avLst/>
          </a:prstGeom>
          <a:ln w="12700" cap="rnd">
            <a:solidFill>
              <a:srgbClr val="D2D2D2"/>
            </a:solidFill>
          </a:ln>
        </p:spPr>
      </p:pic>
      <p:pic>
        <p:nvPicPr>
          <p:cNvPr id="23" name="Picture 22">
            <a:extLst>
              <a:ext uri="{FF2B5EF4-FFF2-40B4-BE49-F238E27FC236}">
                <a16:creationId xmlns:a16="http://schemas.microsoft.com/office/drawing/2014/main" id="{49AB1719-F512-E392-2195-D2D434A32CFE}"/>
              </a:ext>
            </a:extLst>
          </p:cNvPr>
          <p:cNvPicPr>
            <a:picLocks noChangeAspect="1"/>
          </p:cNvPicPr>
          <p:nvPr/>
        </p:nvPicPr>
        <p:blipFill>
          <a:blip r:embed="rId4"/>
          <a:stretch>
            <a:fillRect/>
          </a:stretch>
        </p:blipFill>
        <p:spPr>
          <a:xfrm>
            <a:off x="5893827" y="684267"/>
            <a:ext cx="6110788" cy="1788524"/>
          </a:xfrm>
          <a:prstGeom prst="rect">
            <a:avLst/>
          </a:prstGeom>
          <a:ln w="12700" cap="rnd">
            <a:solidFill>
              <a:srgbClr val="D2D2D2"/>
            </a:solidFill>
          </a:ln>
        </p:spPr>
      </p:pic>
      <p:cxnSp>
        <p:nvCxnSpPr>
          <p:cNvPr id="41" name="Straight Connector 40">
            <a:extLst>
              <a:ext uri="{FF2B5EF4-FFF2-40B4-BE49-F238E27FC236}">
                <a16:creationId xmlns:a16="http://schemas.microsoft.com/office/drawing/2014/main" id="{3D3784C2-AFD7-4487-97F1-9D21765F355F}"/>
              </a:ext>
              <a:ext uri="{C183D7F6-B498-43B3-948B-1728B52AA6E4}">
                <adec:decorative xmlns:adec="http://schemas.microsoft.com/office/drawing/2017/decorative" val="1"/>
              </a:ext>
            </a:extLst>
          </p:cNvPr>
          <p:cNvCxnSpPr>
            <a:cxnSpLocks/>
          </p:cNvCxnSpPr>
          <p:nvPr/>
        </p:nvCxnSpPr>
        <p:spPr>
          <a:xfrm flipH="1">
            <a:off x="5478265" y="1532368"/>
            <a:ext cx="415562" cy="0"/>
          </a:xfrm>
          <a:prstGeom prst="line">
            <a:avLst/>
          </a:prstGeom>
          <a:ln w="22225" cap="rnd">
            <a:solidFill>
              <a:schemeClr val="accent1"/>
            </a:solidFill>
            <a:prstDash val="sysDot"/>
            <a:headEnd type="none" w="lg" len="med"/>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02A8224-0FFD-48D9-B3AC-8C9F2CFB564F}"/>
              </a:ext>
              <a:ext uri="{C183D7F6-B498-43B3-948B-1728B52AA6E4}">
                <adec:decorative xmlns:adec="http://schemas.microsoft.com/office/drawing/2017/decorative" val="1"/>
              </a:ext>
            </a:extLst>
          </p:cNvPr>
          <p:cNvCxnSpPr>
            <a:cxnSpLocks/>
          </p:cNvCxnSpPr>
          <p:nvPr/>
        </p:nvCxnSpPr>
        <p:spPr>
          <a:xfrm flipH="1">
            <a:off x="5512146" y="3692220"/>
            <a:ext cx="415562" cy="0"/>
          </a:xfrm>
          <a:prstGeom prst="line">
            <a:avLst/>
          </a:prstGeom>
          <a:ln w="22225" cap="rnd">
            <a:solidFill>
              <a:schemeClr val="accent1"/>
            </a:solidFill>
            <a:prstDash val="sysDot"/>
            <a:headEnd type="none" w="lg" len="med"/>
            <a:tailEnd type="oval" w="sm"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lstStyle/>
          <a:p>
            <a:r>
              <a:rPr lang="en-US" sz="2700"/>
              <a:t>Support for accessing</a:t>
            </a:r>
            <a:br>
              <a:rPr lang="en-US" sz="2700"/>
            </a:br>
            <a:r>
              <a:rPr lang="en-US" sz="2700"/>
              <a:t>partner center </a:t>
            </a:r>
          </a:p>
        </p:txBody>
      </p:sp>
      <p:grpSp>
        <p:nvGrpSpPr>
          <p:cNvPr id="26" name="Group 25">
            <a:extLst>
              <a:ext uri="{FF2B5EF4-FFF2-40B4-BE49-F238E27FC236}">
                <a16:creationId xmlns:a16="http://schemas.microsoft.com/office/drawing/2014/main" id="{9BCAD221-57A4-4962-A756-B700B6F5E9EB}"/>
              </a:ext>
              <a:ext uri="{C183D7F6-B498-43B3-948B-1728B52AA6E4}">
                <adec:decorative xmlns:adec="http://schemas.microsoft.com/office/drawing/2017/decorative" val="1"/>
              </a:ext>
            </a:extLst>
          </p:cNvPr>
          <p:cNvGrpSpPr/>
          <p:nvPr/>
        </p:nvGrpSpPr>
        <p:grpSpPr>
          <a:xfrm>
            <a:off x="588264" y="2237313"/>
            <a:ext cx="4203653" cy="532895"/>
            <a:chOff x="588263" y="1497520"/>
            <a:chExt cx="4335698" cy="430887"/>
          </a:xfrm>
        </p:grpSpPr>
        <p:sp>
          <p:nvSpPr>
            <p:cNvPr id="85" name="TextBox 84">
              <a:extLst>
                <a:ext uri="{FF2B5EF4-FFF2-40B4-BE49-F238E27FC236}">
                  <a16:creationId xmlns:a16="http://schemas.microsoft.com/office/drawing/2014/main" id="{02A2E994-ED2A-4028-BDAC-031CA4922878}"/>
                </a:ext>
              </a:extLst>
            </p:cNvPr>
            <p:cNvSpPr txBox="1"/>
            <p:nvPr/>
          </p:nvSpPr>
          <p:spPr>
            <a:xfrm>
              <a:off x="588263" y="1497520"/>
              <a:ext cx="24045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8D4"/>
                  </a:solidFill>
                  <a:effectLst/>
                  <a:uLnTx/>
                  <a:uFillTx/>
                  <a:latin typeface="Segoe UI Semibold"/>
                  <a:ea typeface="+mn-ea"/>
                  <a:cs typeface="+mn-cs"/>
                </a:rPr>
                <a:t>A</a:t>
              </a:r>
            </a:p>
          </p:txBody>
        </p:sp>
        <p:sp>
          <p:nvSpPr>
            <p:cNvPr id="86" name="TextBox 85">
              <a:extLst>
                <a:ext uri="{FF2B5EF4-FFF2-40B4-BE49-F238E27FC236}">
                  <a16:creationId xmlns:a16="http://schemas.microsoft.com/office/drawing/2014/main" id="{292F5BEE-74DC-4EAE-B0BC-54421F2F0498}"/>
                </a:ext>
              </a:extLst>
            </p:cNvPr>
            <p:cNvSpPr txBox="1"/>
            <p:nvPr/>
          </p:nvSpPr>
          <p:spPr>
            <a:xfrm>
              <a:off x="1110874" y="1538760"/>
              <a:ext cx="3813087" cy="348406"/>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Within Partner Center, in the top-left menu, select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Help + support. </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90" name="Straight Connector 89">
              <a:extLst>
                <a:ext uri="{FF2B5EF4-FFF2-40B4-BE49-F238E27FC236}">
                  <a16:creationId xmlns:a16="http://schemas.microsoft.com/office/drawing/2014/main" id="{188EA52E-0E8A-469C-87B0-B1CE441B8D63}"/>
                </a:ext>
              </a:extLst>
            </p:cNvPr>
            <p:cNvCxnSpPr>
              <a:cxnSpLocks/>
            </p:cNvCxnSpPr>
            <p:nvPr/>
          </p:nvCxnSpPr>
          <p:spPr>
            <a:xfrm rot="16200000">
              <a:off x="722102" y="1689164"/>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6BC033-A3ED-45F3-83B4-92C0EFA48257}"/>
              </a:ext>
              <a:ext uri="{C183D7F6-B498-43B3-948B-1728B52AA6E4}">
                <adec:decorative xmlns:adec="http://schemas.microsoft.com/office/drawing/2017/decorative" val="1"/>
              </a:ext>
            </a:extLst>
          </p:cNvPr>
          <p:cNvGrpSpPr/>
          <p:nvPr/>
        </p:nvGrpSpPr>
        <p:grpSpPr>
          <a:xfrm>
            <a:off x="588263" y="3097310"/>
            <a:ext cx="4329440" cy="646631"/>
            <a:chOff x="588263" y="2367548"/>
            <a:chExt cx="12403795" cy="646631"/>
          </a:xfrm>
        </p:grpSpPr>
        <p:sp>
          <p:nvSpPr>
            <p:cNvPr id="92" name="TextBox 91">
              <a:extLst>
                <a:ext uri="{FF2B5EF4-FFF2-40B4-BE49-F238E27FC236}">
                  <a16:creationId xmlns:a16="http://schemas.microsoft.com/office/drawing/2014/main" id="{11434242-C7DC-4B84-A228-512F8514D40A}"/>
                </a:ext>
              </a:extLst>
            </p:cNvPr>
            <p:cNvSpPr txBox="1"/>
            <p:nvPr/>
          </p:nvSpPr>
          <p:spPr>
            <a:xfrm>
              <a:off x="588263" y="2367848"/>
              <a:ext cx="216406"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8D4"/>
                  </a:solidFill>
                  <a:effectLst/>
                  <a:uLnTx/>
                  <a:uFillTx/>
                  <a:latin typeface="Segoe UI Semibold"/>
                  <a:ea typeface="+mn-ea"/>
                  <a:cs typeface="+mn-cs"/>
                </a:rPr>
                <a:t>B</a:t>
              </a:r>
            </a:p>
          </p:txBody>
        </p:sp>
        <p:grpSp>
          <p:nvGrpSpPr>
            <p:cNvPr id="29" name="Group 28">
              <a:extLst>
                <a:ext uri="{FF2B5EF4-FFF2-40B4-BE49-F238E27FC236}">
                  <a16:creationId xmlns:a16="http://schemas.microsoft.com/office/drawing/2014/main" id="{C8F827AC-7338-4F3D-AD83-91A1D2C092B8}"/>
                </a:ext>
              </a:extLst>
            </p:cNvPr>
            <p:cNvGrpSpPr/>
            <p:nvPr/>
          </p:nvGrpSpPr>
          <p:grpSpPr>
            <a:xfrm>
              <a:off x="1492372" y="2367548"/>
              <a:ext cx="11499686" cy="646631"/>
              <a:chOff x="1492372" y="2367548"/>
              <a:chExt cx="11499686" cy="646631"/>
            </a:xfrm>
          </p:grpSpPr>
          <p:sp>
            <p:nvSpPr>
              <p:cNvPr id="93" name="TextBox 92">
                <a:extLst>
                  <a:ext uri="{FF2B5EF4-FFF2-40B4-BE49-F238E27FC236}">
                    <a16:creationId xmlns:a16="http://schemas.microsoft.com/office/drawing/2014/main" id="{18242C0C-7861-4126-A4FD-3B2248D9FBC4}"/>
                  </a:ext>
                </a:extLst>
              </p:cNvPr>
              <p:cNvSpPr txBox="1"/>
              <p:nvPr/>
            </p:nvSpPr>
            <p:spPr>
              <a:xfrm>
                <a:off x="1993169" y="2367848"/>
                <a:ext cx="10998889" cy="64633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Explore Partner Center How-to docs or API for self-serve help. For help within a Workspace, select the Copilot icon to contact support. </a:t>
                </a:r>
              </a:p>
            </p:txBody>
          </p:sp>
          <p:cxnSp>
            <p:nvCxnSpPr>
              <p:cNvPr id="94" name="Straight Connector 93">
                <a:extLst>
                  <a:ext uri="{FF2B5EF4-FFF2-40B4-BE49-F238E27FC236}">
                    <a16:creationId xmlns:a16="http://schemas.microsoft.com/office/drawing/2014/main" id="{86DED115-C652-4872-ACBD-1FF6D5BBEB28}"/>
                  </a:ext>
                </a:extLst>
              </p:cNvPr>
              <p:cNvCxnSpPr>
                <a:cxnSpLocks/>
              </p:cNvCxnSpPr>
              <p:nvPr/>
            </p:nvCxnSpPr>
            <p:spPr>
              <a:xfrm rot="16200000">
                <a:off x="1300728" y="2559192"/>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31" name="Title 1">
            <a:extLst>
              <a:ext uri="{FF2B5EF4-FFF2-40B4-BE49-F238E27FC236}">
                <a16:creationId xmlns:a16="http://schemas.microsoft.com/office/drawing/2014/main" id="{A1111562-F02A-40E9-96A7-577DBAA2A5AA}"/>
              </a:ext>
            </a:extLst>
          </p:cNvPr>
          <p:cNvSpPr txBox="1">
            <a:spLocks/>
          </p:cNvSpPr>
          <p:nvPr/>
        </p:nvSpPr>
        <p:spPr>
          <a:xfrm>
            <a:off x="588263" y="1358900"/>
            <a:ext cx="3676391" cy="492443"/>
          </a:xfrm>
          <a:prstGeom prst="rect">
            <a:avLst/>
          </a:prstGeom>
        </p:spPr>
        <p:txBody>
          <a:bodyPr vert="horz" wrap="non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t>If you are having challenges accessing</a:t>
            </a:r>
            <a:b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br>
            <a:r>
              <a:rPr kumimoji="0" lang="en-US" sz="1600" b="0" i="0" u="none" strike="noStrike" kern="1200" cap="none" spc="-50" normalizeH="0" baseline="0" noProof="0" err="1">
                <a:ln w="3175">
                  <a:noFill/>
                </a:ln>
                <a:solidFill>
                  <a:srgbClr val="000000"/>
                </a:solidFill>
                <a:effectLst/>
                <a:uLnTx/>
                <a:uFillTx/>
                <a:latin typeface="Segoe UI"/>
                <a:ea typeface="+mn-ea"/>
                <a:cs typeface="Segoe UI" pitchFamily="34" charset="0"/>
              </a:rPr>
              <a:t>CloudAscent</a:t>
            </a:r>
            <a: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t>, please create a Support ticket.</a:t>
            </a:r>
          </a:p>
        </p:txBody>
      </p:sp>
      <p:sp>
        <p:nvSpPr>
          <p:cNvPr id="44" name="Oval 43">
            <a:extLst>
              <a:ext uri="{FF2B5EF4-FFF2-40B4-BE49-F238E27FC236}">
                <a16:creationId xmlns:a16="http://schemas.microsoft.com/office/drawing/2014/main" id="{6478CDF6-C130-42FE-B405-6318489D6E0A}"/>
              </a:ext>
            </a:extLst>
          </p:cNvPr>
          <p:cNvSpPr/>
          <p:nvPr/>
        </p:nvSpPr>
        <p:spPr bwMode="auto">
          <a:xfrm>
            <a:off x="5291087" y="1345190"/>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A</a:t>
            </a:r>
          </a:p>
        </p:txBody>
      </p:sp>
      <p:sp>
        <p:nvSpPr>
          <p:cNvPr id="45" name="Oval 44">
            <a:extLst>
              <a:ext uri="{FF2B5EF4-FFF2-40B4-BE49-F238E27FC236}">
                <a16:creationId xmlns:a16="http://schemas.microsoft.com/office/drawing/2014/main" id="{F8406F2C-A4EB-4B96-9329-1F562602303B}"/>
              </a:ext>
            </a:extLst>
          </p:cNvPr>
          <p:cNvSpPr/>
          <p:nvPr/>
        </p:nvSpPr>
        <p:spPr bwMode="auto">
          <a:xfrm>
            <a:off x="5291087" y="3505042"/>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B</a:t>
            </a:r>
          </a:p>
        </p:txBody>
      </p:sp>
      <p:sp>
        <p:nvSpPr>
          <p:cNvPr id="14" name="Rectangle 13">
            <a:extLst>
              <a:ext uri="{FF2B5EF4-FFF2-40B4-BE49-F238E27FC236}">
                <a16:creationId xmlns:a16="http://schemas.microsoft.com/office/drawing/2014/main" id="{D6FC2084-5905-4318-6291-EC2B856D1723}"/>
              </a:ext>
            </a:extLst>
          </p:cNvPr>
          <p:cNvSpPr/>
          <p:nvPr/>
        </p:nvSpPr>
        <p:spPr>
          <a:xfrm>
            <a:off x="5891233" y="675646"/>
            <a:ext cx="158650" cy="162046"/>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15" name="Rectangle 14">
            <a:extLst>
              <a:ext uri="{FF2B5EF4-FFF2-40B4-BE49-F238E27FC236}">
                <a16:creationId xmlns:a16="http://schemas.microsoft.com/office/drawing/2014/main" id="{61492573-BDD0-D296-3C0C-C91459C22664}"/>
              </a:ext>
            </a:extLst>
          </p:cNvPr>
          <p:cNvSpPr/>
          <p:nvPr/>
        </p:nvSpPr>
        <p:spPr>
          <a:xfrm>
            <a:off x="5894390" y="1941954"/>
            <a:ext cx="613079" cy="162046"/>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nvGrpSpPr>
          <p:cNvPr id="24" name="Group 23">
            <a:extLst>
              <a:ext uri="{FF2B5EF4-FFF2-40B4-BE49-F238E27FC236}">
                <a16:creationId xmlns:a16="http://schemas.microsoft.com/office/drawing/2014/main" id="{B2C8E1AB-DCDB-18E9-F57E-BBF8999FF20A}"/>
              </a:ext>
              <a:ext uri="{C183D7F6-B498-43B3-948B-1728B52AA6E4}">
                <adec:decorative xmlns:adec="http://schemas.microsoft.com/office/drawing/2017/decorative" val="1"/>
              </a:ext>
            </a:extLst>
          </p:cNvPr>
          <p:cNvGrpSpPr/>
          <p:nvPr/>
        </p:nvGrpSpPr>
        <p:grpSpPr>
          <a:xfrm>
            <a:off x="602949" y="4181989"/>
            <a:ext cx="4405614" cy="877682"/>
            <a:chOff x="588263" y="2367848"/>
            <a:chExt cx="4144140" cy="877682"/>
          </a:xfrm>
        </p:grpSpPr>
        <p:sp>
          <p:nvSpPr>
            <p:cNvPr id="25" name="TextBox 24">
              <a:extLst>
                <a:ext uri="{FF2B5EF4-FFF2-40B4-BE49-F238E27FC236}">
                  <a16:creationId xmlns:a16="http://schemas.microsoft.com/office/drawing/2014/main" id="{249599FA-F53F-05CE-339E-37D81296B31D}"/>
                </a:ext>
              </a:extLst>
            </p:cNvPr>
            <p:cNvSpPr txBox="1"/>
            <p:nvPr/>
          </p:nvSpPr>
          <p:spPr>
            <a:xfrm>
              <a:off x="588263" y="2367848"/>
              <a:ext cx="22281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8D4"/>
                  </a:solidFill>
                  <a:effectLst/>
                  <a:uLnTx/>
                  <a:uFillTx/>
                  <a:latin typeface="Segoe UI Semibold"/>
                  <a:ea typeface="+mn-ea"/>
                  <a:cs typeface="+mn-cs"/>
                </a:rPr>
                <a:t>C</a:t>
              </a:r>
            </a:p>
          </p:txBody>
        </p:sp>
        <p:grpSp>
          <p:nvGrpSpPr>
            <p:cNvPr id="27" name="Group 26">
              <a:extLst>
                <a:ext uri="{FF2B5EF4-FFF2-40B4-BE49-F238E27FC236}">
                  <a16:creationId xmlns:a16="http://schemas.microsoft.com/office/drawing/2014/main" id="{C8261745-3C5D-731A-EE44-38684E121D15}"/>
                </a:ext>
              </a:extLst>
            </p:cNvPr>
            <p:cNvGrpSpPr/>
            <p:nvPr/>
          </p:nvGrpSpPr>
          <p:grpSpPr>
            <a:xfrm>
              <a:off x="913746" y="2367848"/>
              <a:ext cx="3818657" cy="877682"/>
              <a:chOff x="913746" y="2367848"/>
              <a:chExt cx="3818657" cy="877682"/>
            </a:xfrm>
          </p:grpSpPr>
          <p:sp>
            <p:nvSpPr>
              <p:cNvPr id="28" name="TextBox 27">
                <a:extLst>
                  <a:ext uri="{FF2B5EF4-FFF2-40B4-BE49-F238E27FC236}">
                    <a16:creationId xmlns:a16="http://schemas.microsoft.com/office/drawing/2014/main" id="{74C1F775-E90C-1572-CD20-8993DC7AF71B}"/>
                  </a:ext>
                </a:extLst>
              </p:cNvPr>
              <p:cNvSpPr txBox="1"/>
              <p:nvPr/>
            </p:nvSpPr>
            <p:spPr>
              <a:xfrm>
                <a:off x="1050131" y="2383756"/>
                <a:ext cx="3682272" cy="86177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Outside of partner center, navigate to the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support</a:t>
                </a:r>
                <a:r>
                  <a:rPr kumimoji="0" lang="en-US" sz="1400" b="0" i="0" u="none" strike="noStrike" kern="1200" cap="none" spc="0" normalizeH="0" baseline="0" noProof="0" dirty="0">
                    <a:ln>
                      <a:noFill/>
                    </a:ln>
                    <a:solidFill>
                      <a:srgbClr val="000000"/>
                    </a:solidFill>
                    <a:effectLst/>
                    <a:uLnTx/>
                    <a:uFillTx/>
                    <a:latin typeface="Segoe UI"/>
                    <a:ea typeface="+mn-ea"/>
                    <a:cs typeface="+mn-cs"/>
                  </a:rPr>
                  <a:t> tab on </a:t>
                </a:r>
                <a:r>
                  <a:rPr kumimoji="0" lang="en-US" sz="1400" b="0" i="0" u="sng" strike="noStrike" kern="1200" cap="none" spc="0" normalizeH="0" baseline="0" noProof="0" dirty="0">
                    <a:ln>
                      <a:noFill/>
                    </a:ln>
                    <a:solidFill>
                      <a:srgbClr val="0078D4"/>
                    </a:solidFill>
                    <a:effectLst/>
                    <a:uLnTx/>
                    <a:uFillTx/>
                    <a:latin typeface="Segoe UI"/>
                    <a:ea typeface="+mn-ea"/>
                    <a:cs typeface="+mn-cs"/>
                    <a:hlinkClick r:id="rId5"/>
                  </a:rPr>
                  <a:t>Partner.Microsoft.com</a:t>
                </a:r>
                <a:r>
                  <a:rPr kumimoji="0" lang="en-US" sz="1400" b="0" i="0" u="sng" strike="noStrike" kern="1200" cap="none" spc="0" normalizeH="0" baseline="0" noProof="0" dirty="0">
                    <a:ln>
                      <a:noFill/>
                    </a:ln>
                    <a:solidFill>
                      <a:srgbClr val="0078D4"/>
                    </a:solidFill>
                    <a:effectLst/>
                    <a:uLnTx/>
                    <a:uFillTx/>
                    <a:latin typeface="Segoe UI"/>
                    <a:ea typeface="+mn-ea"/>
                    <a:cs typeface="+mn-cs"/>
                  </a:rPr>
                  <a:t> </a:t>
                </a:r>
                <a:r>
                  <a:rPr kumimoji="0" lang="en-US" sz="1400" b="0" i="0" u="none" strike="noStrike" kern="1200" cap="none" spc="0" normalizeH="0" baseline="0" noProof="0" dirty="0">
                    <a:ln>
                      <a:noFill/>
                    </a:ln>
                    <a:solidFill>
                      <a:srgbClr val="000000"/>
                    </a:solidFill>
                    <a:effectLst/>
                    <a:uLnTx/>
                    <a:uFillTx/>
                    <a:latin typeface="Segoe UI"/>
                    <a:ea typeface="+mn-ea"/>
                    <a:cs typeface="+mn-cs"/>
                  </a:rPr>
                  <a:t>and select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create request in Partner Center </a:t>
                </a:r>
                <a:r>
                  <a:rPr kumimoji="0" lang="en-US" sz="1400" b="0" i="0" u="none" strike="noStrike" kern="1200" cap="none" spc="0" normalizeH="0" baseline="0" noProof="0" dirty="0">
                    <a:ln>
                      <a:noFill/>
                    </a:ln>
                    <a:solidFill>
                      <a:srgbClr val="000000"/>
                    </a:solidFill>
                    <a:effectLst/>
                    <a:uLnTx/>
                    <a:uFillTx/>
                    <a:latin typeface="Segoe UI"/>
                    <a:ea typeface="+mn-ea"/>
                    <a:cs typeface="+mn-cs"/>
                  </a:rPr>
                  <a:t>or fill out the information requested for self-serve help.</a:t>
                </a:r>
              </a:p>
            </p:txBody>
          </p:sp>
          <p:cxnSp>
            <p:nvCxnSpPr>
              <p:cNvPr id="34" name="Straight Connector 33">
                <a:extLst>
                  <a:ext uri="{FF2B5EF4-FFF2-40B4-BE49-F238E27FC236}">
                    <a16:creationId xmlns:a16="http://schemas.microsoft.com/office/drawing/2014/main" id="{176AF641-C5B1-6A9F-7EE3-FA6100D5458A}"/>
                  </a:ext>
                </a:extLst>
              </p:cNvPr>
              <p:cNvCxnSpPr>
                <a:cxnSpLocks/>
              </p:cNvCxnSpPr>
              <p:nvPr/>
            </p:nvCxnSpPr>
            <p:spPr>
              <a:xfrm rot="16200000">
                <a:off x="722102" y="2559492"/>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cxnSp>
        <p:nvCxnSpPr>
          <p:cNvPr id="37" name="Straight Connector 36">
            <a:extLst>
              <a:ext uri="{FF2B5EF4-FFF2-40B4-BE49-F238E27FC236}">
                <a16:creationId xmlns:a16="http://schemas.microsoft.com/office/drawing/2014/main" id="{5E05EB58-12BF-6259-C88C-146BA81E0EC9}"/>
              </a:ext>
              <a:ext uri="{C183D7F6-B498-43B3-948B-1728B52AA6E4}">
                <adec:decorative xmlns:adec="http://schemas.microsoft.com/office/drawing/2017/decorative" val="1"/>
              </a:ext>
            </a:extLst>
          </p:cNvPr>
          <p:cNvCxnSpPr>
            <a:cxnSpLocks/>
          </p:cNvCxnSpPr>
          <p:nvPr/>
        </p:nvCxnSpPr>
        <p:spPr>
          <a:xfrm flipH="1">
            <a:off x="5539067" y="5280441"/>
            <a:ext cx="415562" cy="0"/>
          </a:xfrm>
          <a:prstGeom prst="line">
            <a:avLst/>
          </a:prstGeom>
          <a:ln w="22225" cap="rnd">
            <a:solidFill>
              <a:schemeClr val="accent1"/>
            </a:solidFill>
            <a:prstDash val="sysDot"/>
            <a:headEnd type="none" w="lg" len="med"/>
            <a:tailEnd type="oval" w="sm" len="sm"/>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1859504-2F5E-D204-18F0-E92D3B539CDF}"/>
              </a:ext>
            </a:extLst>
          </p:cNvPr>
          <p:cNvSpPr/>
          <p:nvPr/>
        </p:nvSpPr>
        <p:spPr bwMode="auto">
          <a:xfrm>
            <a:off x="5291087" y="5093263"/>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C</a:t>
            </a:r>
          </a:p>
        </p:txBody>
      </p:sp>
      <p:pic>
        <p:nvPicPr>
          <p:cNvPr id="40" name="Picture 39">
            <a:extLst>
              <a:ext uri="{FF2B5EF4-FFF2-40B4-BE49-F238E27FC236}">
                <a16:creationId xmlns:a16="http://schemas.microsoft.com/office/drawing/2014/main" id="{8E709467-F4E0-D318-900A-29757A3D7548}"/>
              </a:ext>
            </a:extLst>
          </p:cNvPr>
          <p:cNvPicPr>
            <a:picLocks noChangeAspect="1"/>
          </p:cNvPicPr>
          <p:nvPr/>
        </p:nvPicPr>
        <p:blipFill>
          <a:blip r:embed="rId6"/>
          <a:stretch>
            <a:fillRect/>
          </a:stretch>
        </p:blipFill>
        <p:spPr>
          <a:xfrm>
            <a:off x="5893827" y="2562019"/>
            <a:ext cx="6110788" cy="1978031"/>
          </a:xfrm>
          <a:prstGeom prst="rect">
            <a:avLst/>
          </a:prstGeom>
          <a:ln w="12700" cap="rnd">
            <a:solidFill>
              <a:srgbClr val="D2D2D2"/>
            </a:solidFill>
          </a:ln>
        </p:spPr>
      </p:pic>
      <p:sp>
        <p:nvSpPr>
          <p:cNvPr id="51" name="Rectangle 50">
            <a:extLst>
              <a:ext uri="{FF2B5EF4-FFF2-40B4-BE49-F238E27FC236}">
                <a16:creationId xmlns:a16="http://schemas.microsoft.com/office/drawing/2014/main" id="{B8BA7ADC-A28B-1D78-FAF3-1DC240B2867A}"/>
              </a:ext>
            </a:extLst>
          </p:cNvPr>
          <p:cNvSpPr/>
          <p:nvPr/>
        </p:nvSpPr>
        <p:spPr>
          <a:xfrm>
            <a:off x="11525693" y="2554931"/>
            <a:ext cx="184298" cy="174095"/>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2" name="Rectangle 51">
            <a:extLst>
              <a:ext uri="{FF2B5EF4-FFF2-40B4-BE49-F238E27FC236}">
                <a16:creationId xmlns:a16="http://schemas.microsoft.com/office/drawing/2014/main" id="{7FCAF577-28C6-E039-05A2-AA2E639A822E}"/>
              </a:ext>
            </a:extLst>
          </p:cNvPr>
          <p:cNvSpPr/>
          <p:nvPr/>
        </p:nvSpPr>
        <p:spPr>
          <a:xfrm>
            <a:off x="6936383" y="3274679"/>
            <a:ext cx="1991424" cy="233907"/>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3" name="Rectangle 52">
            <a:extLst>
              <a:ext uri="{FF2B5EF4-FFF2-40B4-BE49-F238E27FC236}">
                <a16:creationId xmlns:a16="http://schemas.microsoft.com/office/drawing/2014/main" id="{37E7724F-537F-0D86-388A-E21E5611A1DC}"/>
              </a:ext>
            </a:extLst>
          </p:cNvPr>
          <p:cNvSpPr/>
          <p:nvPr/>
        </p:nvSpPr>
        <p:spPr>
          <a:xfrm>
            <a:off x="6103048" y="5471631"/>
            <a:ext cx="988868" cy="152992"/>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54" name="Rectangle 53">
            <a:extLst>
              <a:ext uri="{FF2B5EF4-FFF2-40B4-BE49-F238E27FC236}">
                <a16:creationId xmlns:a16="http://schemas.microsoft.com/office/drawing/2014/main" id="{BE079087-66A5-730B-E6CB-B95E421A51B4}"/>
              </a:ext>
            </a:extLst>
          </p:cNvPr>
          <p:cNvSpPr/>
          <p:nvPr/>
        </p:nvSpPr>
        <p:spPr>
          <a:xfrm>
            <a:off x="8422740" y="4656465"/>
            <a:ext cx="285325" cy="160083"/>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2969972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10" presetClass="entr" presetSubtype="0"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42" presetClass="path" presetSubtype="0" decel="100000" fill="hold" nodeType="withEffect">
                                  <p:stCondLst>
                                    <p:cond delay="250"/>
                                  </p:stCondLst>
                                  <p:childTnLst>
                                    <p:animMotion origin="layout" path="M -3.125E-6 3.7037E-6 L -3.125E-6 0.02129 " pathEditMode="relative" rAng="0" ptsTypes="AA">
                                      <p:cBhvr>
                                        <p:cTn id="17" dur="500" spd="-100000" fill="hold"/>
                                        <p:tgtEl>
                                          <p:spTgt spid="26"/>
                                        </p:tgtEl>
                                        <p:attrNameLst>
                                          <p:attrName>ppt_x</p:attrName>
                                          <p:attrName>ppt_y</p:attrName>
                                        </p:attrNameLst>
                                      </p:cBhvr>
                                      <p:rCtr x="0" y="1065"/>
                                    </p:animMotion>
                                  </p:childTnLst>
                                </p:cTn>
                              </p:par>
                              <p:par>
                                <p:cTn id="18" presetID="53" presetClass="entr" presetSubtype="16" fill="hold" grpId="0" nodeType="withEffect">
                                  <p:stCondLst>
                                    <p:cond delay="500"/>
                                  </p:stCondLst>
                                  <p:childTnLst>
                                    <p:set>
                                      <p:cBhvr>
                                        <p:cTn id="19" dur="1" fill="hold">
                                          <p:stCondLst>
                                            <p:cond delay="0"/>
                                          </p:stCondLst>
                                        </p:cTn>
                                        <p:tgtEl>
                                          <p:spTgt spid="45"/>
                                        </p:tgtEl>
                                        <p:attrNameLst>
                                          <p:attrName>style.visibility</p:attrName>
                                        </p:attrNameLst>
                                      </p:cBhvr>
                                      <p:to>
                                        <p:strVal val="visible"/>
                                      </p:to>
                                    </p:set>
                                    <p:anim calcmode="lin" valueType="num">
                                      <p:cBhvr>
                                        <p:cTn id="20" dur="500" fill="hold"/>
                                        <p:tgtEl>
                                          <p:spTgt spid="45"/>
                                        </p:tgtEl>
                                        <p:attrNameLst>
                                          <p:attrName>ppt_w</p:attrName>
                                        </p:attrNameLst>
                                      </p:cBhvr>
                                      <p:tavLst>
                                        <p:tav tm="0">
                                          <p:val>
                                            <p:fltVal val="0"/>
                                          </p:val>
                                        </p:tav>
                                        <p:tav tm="100000">
                                          <p:val>
                                            <p:strVal val="#ppt_w"/>
                                          </p:val>
                                        </p:tav>
                                      </p:tavLst>
                                    </p:anim>
                                    <p:anim calcmode="lin" valueType="num">
                                      <p:cBhvr>
                                        <p:cTn id="21" dur="500" fill="hold"/>
                                        <p:tgtEl>
                                          <p:spTgt spid="45"/>
                                        </p:tgtEl>
                                        <p:attrNameLst>
                                          <p:attrName>ppt_h</p:attrName>
                                        </p:attrNameLst>
                                      </p:cBhvr>
                                      <p:tavLst>
                                        <p:tav tm="0">
                                          <p:val>
                                            <p:fltVal val="0"/>
                                          </p:val>
                                        </p:tav>
                                        <p:tav tm="100000">
                                          <p:val>
                                            <p:strVal val="#ppt_h"/>
                                          </p:val>
                                        </p:tav>
                                      </p:tavLst>
                                    </p:anim>
                                    <p:animEffect transition="in" filter="fade">
                                      <p:cBhvr>
                                        <p:cTn id="22" dur="500"/>
                                        <p:tgtEl>
                                          <p:spTgt spid="45"/>
                                        </p:tgtEl>
                                      </p:cBhvr>
                                    </p:animEffect>
                                  </p:childTnLst>
                                </p:cTn>
                              </p:par>
                              <p:par>
                                <p:cTn id="23" presetID="22" presetClass="entr" presetSubtype="8" fill="hold" nodeType="withEffect">
                                  <p:stCondLst>
                                    <p:cond delay="75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10" presetClass="entr" presetSubtype="0"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42" presetClass="path" presetSubtype="0" decel="100000" fill="hold" nodeType="withEffect">
                                  <p:stCondLst>
                                    <p:cond delay="750"/>
                                  </p:stCondLst>
                                  <p:childTnLst>
                                    <p:animMotion origin="layout" path="M -1.25E-6 -1.11111E-6 L -1.25E-6 0.0213 " pathEditMode="relative" rAng="0" ptsTypes="AA">
                                      <p:cBhvr>
                                        <p:cTn id="30" dur="500" spd="-100000" fill="hold"/>
                                        <p:tgtEl>
                                          <p:spTgt spid="30"/>
                                        </p:tgtEl>
                                        <p:attrNameLst>
                                          <p:attrName>ppt_x</p:attrName>
                                          <p:attrName>ppt_y</p:attrName>
                                        </p:attrNameLst>
                                      </p:cBhvr>
                                      <p:rCtr x="0" y="1065"/>
                                    </p:animMotion>
                                  </p:childTnLst>
                                </p:cTn>
                              </p:par>
                              <p:par>
                                <p:cTn id="31" presetID="10" presetClass="entr" presetSubtype="0" fill="hold" nodeType="withEffect">
                                  <p:stCondLst>
                                    <p:cond delay="7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42" presetClass="path" presetSubtype="0" decel="100000" fill="hold" nodeType="withEffect">
                                  <p:stCondLst>
                                    <p:cond delay="750"/>
                                  </p:stCondLst>
                                  <p:childTnLst>
                                    <p:animMotion origin="layout" path="M 1.875E-6 -1.11111E-6 L 1.875E-6 0.0213 " pathEditMode="relative" rAng="0" ptsTypes="AA">
                                      <p:cBhvr>
                                        <p:cTn id="35" dur="500" spd="-100000" fill="hold"/>
                                        <p:tgtEl>
                                          <p:spTgt spid="24"/>
                                        </p:tgtEl>
                                        <p:attrNameLst>
                                          <p:attrName>ppt_x</p:attrName>
                                          <p:attrName>ppt_y</p:attrName>
                                        </p:attrNameLst>
                                      </p:cBhvr>
                                      <p:rCtr x="0" y="1065"/>
                                    </p:animMotion>
                                  </p:childTnLst>
                                </p:cTn>
                              </p:par>
                              <p:par>
                                <p:cTn id="36" presetID="53" presetClass="entr" presetSubtype="16" fill="hold" grpId="0" nodeType="withEffect">
                                  <p:stCondLst>
                                    <p:cond delay="50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22" presetClass="entr" presetSubtype="8" fill="hold" nodeType="withEffect">
                                  <p:stCondLst>
                                    <p:cond delay="75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3D3784C2-AFD7-4487-97F1-9D21765F355F}"/>
              </a:ext>
              <a:ext uri="{C183D7F6-B498-43B3-948B-1728B52AA6E4}">
                <adec:decorative xmlns:adec="http://schemas.microsoft.com/office/drawing/2017/decorative" val="1"/>
              </a:ext>
            </a:extLst>
          </p:cNvPr>
          <p:cNvCxnSpPr>
            <a:cxnSpLocks/>
          </p:cNvCxnSpPr>
          <p:nvPr/>
        </p:nvCxnSpPr>
        <p:spPr>
          <a:xfrm flipH="1">
            <a:off x="6013725" y="1679096"/>
            <a:ext cx="1149075" cy="0"/>
          </a:xfrm>
          <a:prstGeom prst="line">
            <a:avLst/>
          </a:prstGeom>
          <a:ln w="22225" cap="rnd">
            <a:solidFill>
              <a:schemeClr val="accent1"/>
            </a:solidFill>
            <a:prstDash val="sysDot"/>
            <a:headEnd type="none" w="lg" len="med"/>
            <a:tailEnd type="oval" w="sm" len="sm"/>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25B3178-52EF-4248-B998-BBF08A9D5767}"/>
              </a:ext>
              <a:ext uri="{C183D7F6-B498-43B3-948B-1728B52AA6E4}">
                <adec:decorative xmlns:adec="http://schemas.microsoft.com/office/drawing/2017/decorative" val="1"/>
              </a:ext>
            </a:extLst>
          </p:cNvPr>
          <p:cNvCxnSpPr>
            <a:cxnSpLocks/>
          </p:cNvCxnSpPr>
          <p:nvPr/>
        </p:nvCxnSpPr>
        <p:spPr>
          <a:xfrm flipH="1">
            <a:off x="6013725" y="4899480"/>
            <a:ext cx="1149075" cy="0"/>
          </a:xfrm>
          <a:prstGeom prst="line">
            <a:avLst/>
          </a:prstGeom>
          <a:ln w="22225" cap="rnd">
            <a:solidFill>
              <a:schemeClr val="accent1"/>
            </a:solidFill>
            <a:prstDash val="sysDot"/>
            <a:headEnd type="none" w="lg" len="med"/>
            <a:tailEnd type="oval" w="sm"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lstStyle/>
          <a:p>
            <a:r>
              <a:rPr lang="en-US" sz="2700"/>
              <a:t>Support for accessing</a:t>
            </a:r>
            <a:br>
              <a:rPr lang="en-US" sz="2700"/>
            </a:br>
            <a:r>
              <a:rPr lang="en-US" sz="2700"/>
              <a:t>partner center </a:t>
            </a:r>
          </a:p>
        </p:txBody>
      </p:sp>
      <p:grpSp>
        <p:nvGrpSpPr>
          <p:cNvPr id="26" name="Group 25">
            <a:extLst>
              <a:ext uri="{FF2B5EF4-FFF2-40B4-BE49-F238E27FC236}">
                <a16:creationId xmlns:a16="http://schemas.microsoft.com/office/drawing/2014/main" id="{9BCAD221-57A4-4962-A756-B700B6F5E9EB}"/>
              </a:ext>
              <a:ext uri="{C183D7F6-B498-43B3-948B-1728B52AA6E4}">
                <adec:decorative xmlns:adec="http://schemas.microsoft.com/office/drawing/2017/decorative" val="1"/>
              </a:ext>
            </a:extLst>
          </p:cNvPr>
          <p:cNvGrpSpPr/>
          <p:nvPr/>
        </p:nvGrpSpPr>
        <p:grpSpPr>
          <a:xfrm>
            <a:off x="588263" y="2237313"/>
            <a:ext cx="3282520" cy="646331"/>
            <a:chOff x="588263" y="1497520"/>
            <a:chExt cx="3282520" cy="646331"/>
          </a:xfrm>
        </p:grpSpPr>
        <p:sp>
          <p:nvSpPr>
            <p:cNvPr id="85" name="TextBox 84">
              <a:extLst>
                <a:ext uri="{FF2B5EF4-FFF2-40B4-BE49-F238E27FC236}">
                  <a16:creationId xmlns:a16="http://schemas.microsoft.com/office/drawing/2014/main" id="{02A2E994-ED2A-4028-BDAC-031CA4922878}"/>
                </a:ext>
              </a:extLst>
            </p:cNvPr>
            <p:cNvSpPr txBox="1"/>
            <p:nvPr/>
          </p:nvSpPr>
          <p:spPr>
            <a:xfrm>
              <a:off x="588263" y="1497520"/>
              <a:ext cx="24045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8D4"/>
                  </a:solidFill>
                  <a:effectLst/>
                  <a:uLnTx/>
                  <a:uFillTx/>
                  <a:latin typeface="Segoe UI Semibold"/>
                  <a:ea typeface="+mn-ea"/>
                  <a:cs typeface="+mn-cs"/>
                </a:rPr>
                <a:t>A</a:t>
              </a:r>
            </a:p>
          </p:txBody>
        </p:sp>
        <p:sp>
          <p:nvSpPr>
            <p:cNvPr id="86" name="TextBox 85">
              <a:extLst>
                <a:ext uri="{FF2B5EF4-FFF2-40B4-BE49-F238E27FC236}">
                  <a16:creationId xmlns:a16="http://schemas.microsoft.com/office/drawing/2014/main" id="{292F5BEE-74DC-4EAE-B0BC-54421F2F0498}"/>
                </a:ext>
              </a:extLst>
            </p:cNvPr>
            <p:cNvSpPr txBox="1"/>
            <p:nvPr/>
          </p:nvSpPr>
          <p:spPr>
            <a:xfrm>
              <a:off x="1094959" y="1497520"/>
              <a:ext cx="2775824" cy="646331"/>
            </a:xfrm>
            <a:prstGeom prst="rect">
              <a:avLst/>
            </a:prstGeom>
            <a:noFill/>
          </p:spPr>
          <p:txBody>
            <a:bodyPr wrap="non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Select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unable to login into partner</a:t>
              </a:r>
              <a:br>
                <a:rPr kumimoji="0" lang="en-US" sz="1400" b="0" i="0" u="none" strike="noStrike" kern="1200" cap="none" spc="0" normalizeH="0" baseline="0" noProof="0" dirty="0">
                  <a:ln>
                    <a:noFill/>
                  </a:ln>
                  <a:solidFill>
                    <a:srgbClr val="0078D4"/>
                  </a:solidFill>
                  <a:effectLst/>
                  <a:uLnTx/>
                  <a:uFillTx/>
                  <a:latin typeface="Segoe UI Semibold"/>
                  <a:ea typeface="+mn-ea"/>
                  <a:cs typeface="+mn-cs"/>
                </a:rPr>
              </a:b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center </a:t>
              </a:r>
              <a:r>
                <a:rPr kumimoji="0" lang="en-US" sz="1400" b="0" i="0" u="none" strike="noStrike" kern="1200" cap="none" spc="0" normalizeH="0" baseline="0" noProof="0" dirty="0">
                  <a:ln>
                    <a:noFill/>
                  </a:ln>
                  <a:solidFill>
                    <a:srgbClr val="000000"/>
                  </a:solidFill>
                  <a:effectLst/>
                  <a:uLnTx/>
                  <a:uFillTx/>
                  <a:latin typeface="Segoe UI"/>
                  <a:ea typeface="+mn-ea"/>
                  <a:cs typeface="+mn-cs"/>
                </a:rPr>
                <a:t>by browsing through topics</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as shown and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review resolutions</a:t>
              </a:r>
              <a:r>
                <a:rPr kumimoji="0" lang="en-US" sz="1400" b="0" i="0" u="none" strike="noStrike" kern="1200" cap="none" spc="0" normalizeH="0" baseline="0" noProof="0" dirty="0">
                  <a:ln>
                    <a:noFill/>
                  </a:ln>
                  <a:solidFill>
                    <a:srgbClr val="000000"/>
                  </a:solidFill>
                  <a:effectLst/>
                  <a:uLnTx/>
                  <a:uFillTx/>
                  <a:latin typeface="Segoe UI"/>
                  <a:ea typeface="+mn-ea"/>
                  <a:cs typeface="+mn-cs"/>
                </a:rPr>
                <a:t>. </a:t>
              </a:r>
            </a:p>
          </p:txBody>
        </p:sp>
        <p:cxnSp>
          <p:nvCxnSpPr>
            <p:cNvPr id="90" name="Straight Connector 89">
              <a:extLst>
                <a:ext uri="{FF2B5EF4-FFF2-40B4-BE49-F238E27FC236}">
                  <a16:creationId xmlns:a16="http://schemas.microsoft.com/office/drawing/2014/main" id="{188EA52E-0E8A-469C-87B0-B1CE441B8D63}"/>
                </a:ext>
              </a:extLst>
            </p:cNvPr>
            <p:cNvCxnSpPr>
              <a:cxnSpLocks/>
            </p:cNvCxnSpPr>
            <p:nvPr/>
          </p:nvCxnSpPr>
          <p:spPr>
            <a:xfrm rot="16200000">
              <a:off x="722102" y="1689164"/>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6BC033-A3ED-45F3-83B4-92C0EFA48257}"/>
              </a:ext>
              <a:ext uri="{C183D7F6-B498-43B3-948B-1728B52AA6E4}">
                <adec:decorative xmlns:adec="http://schemas.microsoft.com/office/drawing/2017/decorative" val="1"/>
              </a:ext>
            </a:extLst>
          </p:cNvPr>
          <p:cNvGrpSpPr/>
          <p:nvPr/>
        </p:nvGrpSpPr>
        <p:grpSpPr>
          <a:xfrm>
            <a:off x="588263" y="3224610"/>
            <a:ext cx="3531691" cy="646331"/>
            <a:chOff x="588263" y="2367848"/>
            <a:chExt cx="3531691" cy="646331"/>
          </a:xfrm>
        </p:grpSpPr>
        <p:sp>
          <p:nvSpPr>
            <p:cNvPr id="92" name="TextBox 91">
              <a:extLst>
                <a:ext uri="{FF2B5EF4-FFF2-40B4-BE49-F238E27FC236}">
                  <a16:creationId xmlns:a16="http://schemas.microsoft.com/office/drawing/2014/main" id="{11434242-C7DC-4B84-A228-512F8514D40A}"/>
                </a:ext>
              </a:extLst>
            </p:cNvPr>
            <p:cNvSpPr txBox="1"/>
            <p:nvPr/>
          </p:nvSpPr>
          <p:spPr>
            <a:xfrm>
              <a:off x="588263" y="2367848"/>
              <a:ext cx="216406"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8D4"/>
                  </a:solidFill>
                  <a:effectLst/>
                  <a:uLnTx/>
                  <a:uFillTx/>
                  <a:latin typeface="Segoe UI Semibold"/>
                  <a:ea typeface="+mn-ea"/>
                  <a:cs typeface="+mn-cs"/>
                </a:rPr>
                <a:t>B</a:t>
              </a:r>
            </a:p>
          </p:txBody>
        </p:sp>
        <p:grpSp>
          <p:nvGrpSpPr>
            <p:cNvPr id="29" name="Group 28">
              <a:extLst>
                <a:ext uri="{FF2B5EF4-FFF2-40B4-BE49-F238E27FC236}">
                  <a16:creationId xmlns:a16="http://schemas.microsoft.com/office/drawing/2014/main" id="{C8F827AC-7338-4F3D-AD83-91A1D2C092B8}"/>
                </a:ext>
              </a:extLst>
            </p:cNvPr>
            <p:cNvGrpSpPr/>
            <p:nvPr/>
          </p:nvGrpSpPr>
          <p:grpSpPr>
            <a:xfrm>
              <a:off x="913746" y="2367848"/>
              <a:ext cx="3206208" cy="646331"/>
              <a:chOff x="913746" y="2367848"/>
              <a:chExt cx="3206208" cy="646331"/>
            </a:xfrm>
          </p:grpSpPr>
          <p:sp>
            <p:nvSpPr>
              <p:cNvPr id="93" name="TextBox 92">
                <a:extLst>
                  <a:ext uri="{FF2B5EF4-FFF2-40B4-BE49-F238E27FC236}">
                    <a16:creationId xmlns:a16="http://schemas.microsoft.com/office/drawing/2014/main" id="{18242C0C-7861-4126-A4FD-3B2248D9FBC4}"/>
                  </a:ext>
                </a:extLst>
              </p:cNvPr>
              <p:cNvSpPr txBox="1"/>
              <p:nvPr/>
            </p:nvSpPr>
            <p:spPr>
              <a:xfrm>
                <a:off x="1094959" y="2367848"/>
                <a:ext cx="3024995" cy="646331"/>
              </a:xfrm>
              <a:prstGeom prst="rect">
                <a:avLst/>
              </a:prstGeom>
              <a:noFill/>
            </p:spPr>
            <p:txBody>
              <a:bodyPr wrap="non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If the recommended solutions do </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not resolve your issue, submit a ticket </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by selecting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Provide issue details. </a:t>
                </a:r>
              </a:p>
            </p:txBody>
          </p:sp>
          <p:cxnSp>
            <p:nvCxnSpPr>
              <p:cNvPr id="94" name="Straight Connector 93">
                <a:extLst>
                  <a:ext uri="{FF2B5EF4-FFF2-40B4-BE49-F238E27FC236}">
                    <a16:creationId xmlns:a16="http://schemas.microsoft.com/office/drawing/2014/main" id="{86DED115-C652-4872-ACBD-1FF6D5BBEB28}"/>
                  </a:ext>
                </a:extLst>
              </p:cNvPr>
              <p:cNvCxnSpPr>
                <a:cxnSpLocks/>
              </p:cNvCxnSpPr>
              <p:nvPr/>
            </p:nvCxnSpPr>
            <p:spPr>
              <a:xfrm rot="16200000">
                <a:off x="722102" y="2559492"/>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31" name="Title 1">
            <a:extLst>
              <a:ext uri="{FF2B5EF4-FFF2-40B4-BE49-F238E27FC236}">
                <a16:creationId xmlns:a16="http://schemas.microsoft.com/office/drawing/2014/main" id="{A1111562-F02A-40E9-96A7-577DBAA2A5AA}"/>
              </a:ext>
            </a:extLst>
          </p:cNvPr>
          <p:cNvSpPr txBox="1">
            <a:spLocks/>
          </p:cNvSpPr>
          <p:nvPr/>
        </p:nvSpPr>
        <p:spPr>
          <a:xfrm>
            <a:off x="588263" y="1358900"/>
            <a:ext cx="3733971" cy="492443"/>
          </a:xfrm>
          <a:prstGeom prst="rect">
            <a:avLst/>
          </a:prstGeom>
        </p:spPr>
        <p:txBody>
          <a:bodyPr vert="horz" wrap="non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t>If you are not able to login to Partner Center,</a:t>
            </a:r>
            <a:b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br>
            <a:r>
              <a:rPr kumimoji="0" lang="en-US" sz="1600" b="0" i="0" u="none" strike="noStrike" kern="1200" cap="none" spc="-50" normalizeH="0" baseline="0" noProof="0">
                <a:ln w="3175">
                  <a:noFill/>
                </a:ln>
                <a:solidFill>
                  <a:srgbClr val="000000"/>
                </a:solidFill>
                <a:effectLst/>
                <a:uLnTx/>
                <a:uFillTx/>
                <a:latin typeface="Segoe UI"/>
                <a:ea typeface="+mn-ea"/>
                <a:cs typeface="Segoe UI" pitchFamily="34" charset="0"/>
              </a:rPr>
              <a:t>here is how to create a Support ticket. </a:t>
            </a:r>
          </a:p>
        </p:txBody>
      </p:sp>
      <p:sp>
        <p:nvSpPr>
          <p:cNvPr id="44" name="Oval 43">
            <a:extLst>
              <a:ext uri="{FF2B5EF4-FFF2-40B4-BE49-F238E27FC236}">
                <a16:creationId xmlns:a16="http://schemas.microsoft.com/office/drawing/2014/main" id="{6478CDF6-C130-42FE-B405-6318489D6E0A}"/>
              </a:ext>
            </a:extLst>
          </p:cNvPr>
          <p:cNvSpPr/>
          <p:nvPr/>
        </p:nvSpPr>
        <p:spPr bwMode="auto">
          <a:xfrm>
            <a:off x="5826546" y="1491918"/>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A</a:t>
            </a:r>
          </a:p>
        </p:txBody>
      </p:sp>
      <p:sp>
        <p:nvSpPr>
          <p:cNvPr id="52" name="Oval 51">
            <a:extLst>
              <a:ext uri="{FF2B5EF4-FFF2-40B4-BE49-F238E27FC236}">
                <a16:creationId xmlns:a16="http://schemas.microsoft.com/office/drawing/2014/main" id="{96D042D1-309E-49AE-8AB4-810A85FC87EC}"/>
              </a:ext>
            </a:extLst>
          </p:cNvPr>
          <p:cNvSpPr/>
          <p:nvPr/>
        </p:nvSpPr>
        <p:spPr bwMode="auto">
          <a:xfrm>
            <a:off x="5826546" y="4712302"/>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B</a:t>
            </a:r>
          </a:p>
        </p:txBody>
      </p:sp>
      <p:grpSp>
        <p:nvGrpSpPr>
          <p:cNvPr id="34" name="Group 33">
            <a:extLst>
              <a:ext uri="{FF2B5EF4-FFF2-40B4-BE49-F238E27FC236}">
                <a16:creationId xmlns:a16="http://schemas.microsoft.com/office/drawing/2014/main" id="{32AD1E8A-652F-4955-A67D-CCFE3BA03FA3}"/>
              </a:ext>
              <a:ext uri="{C183D7F6-B498-43B3-948B-1728B52AA6E4}">
                <adec:decorative xmlns:adec="http://schemas.microsoft.com/office/drawing/2017/decorative" val="1"/>
              </a:ext>
            </a:extLst>
          </p:cNvPr>
          <p:cNvGrpSpPr/>
          <p:nvPr/>
        </p:nvGrpSpPr>
        <p:grpSpPr>
          <a:xfrm>
            <a:off x="7010400" y="292100"/>
            <a:ext cx="4598988" cy="2773993"/>
            <a:chOff x="364043" y="1616634"/>
            <a:chExt cx="6629557" cy="3998780"/>
          </a:xfrm>
        </p:grpSpPr>
        <p:pic>
          <p:nvPicPr>
            <p:cNvPr id="37" name="Picture 36">
              <a:extLst>
                <a:ext uri="{FF2B5EF4-FFF2-40B4-BE49-F238E27FC236}">
                  <a16:creationId xmlns:a16="http://schemas.microsoft.com/office/drawing/2014/main" id="{C64BE3B9-8E0D-4D01-BE11-33A91117A598}"/>
                </a:ext>
              </a:extLst>
            </p:cNvPr>
            <p:cNvPicPr>
              <a:picLocks noChangeAspect="1"/>
            </p:cNvPicPr>
            <p:nvPr/>
          </p:nvPicPr>
          <p:blipFill>
            <a:blip r:embed="rId3"/>
            <a:stretch>
              <a:fillRect/>
            </a:stretch>
          </p:blipFill>
          <p:spPr>
            <a:xfrm>
              <a:off x="364043" y="1616634"/>
              <a:ext cx="6629557" cy="3998780"/>
            </a:xfrm>
            <a:prstGeom prst="rect">
              <a:avLst/>
            </a:prstGeom>
            <a:ln w="12700" cap="rnd">
              <a:solidFill>
                <a:srgbClr val="D2D2D2"/>
              </a:solidFill>
            </a:ln>
          </p:spPr>
        </p:pic>
        <p:pic>
          <p:nvPicPr>
            <p:cNvPr id="38" name="Picture 37">
              <a:extLst>
                <a:ext uri="{FF2B5EF4-FFF2-40B4-BE49-F238E27FC236}">
                  <a16:creationId xmlns:a16="http://schemas.microsoft.com/office/drawing/2014/main" id="{95F7FA03-534B-4C26-B258-63791E51D510}"/>
                </a:ext>
              </a:extLst>
            </p:cNvPr>
            <p:cNvPicPr>
              <a:picLocks noChangeAspect="1"/>
            </p:cNvPicPr>
            <p:nvPr/>
          </p:nvPicPr>
          <p:blipFill rotWithShape="1">
            <a:blip r:embed="rId4"/>
            <a:srcRect l="2394" t="35474" r="43618" b="54333"/>
            <a:stretch/>
          </p:blipFill>
          <p:spPr>
            <a:xfrm>
              <a:off x="489254" y="3301661"/>
              <a:ext cx="5115463" cy="268408"/>
            </a:xfrm>
            <a:prstGeom prst="rect">
              <a:avLst/>
            </a:prstGeom>
            <a:noFill/>
            <a:ln w="19050" cap="rnd">
              <a:solidFill>
                <a:srgbClr val="D83B01"/>
              </a:solidFill>
              <a:prstDash val="solid"/>
            </a:ln>
            <a:effectLst/>
          </p:spPr>
        </p:pic>
      </p:grpSp>
      <p:grpSp>
        <p:nvGrpSpPr>
          <p:cNvPr id="39" name="Group 38">
            <a:extLst>
              <a:ext uri="{FF2B5EF4-FFF2-40B4-BE49-F238E27FC236}">
                <a16:creationId xmlns:a16="http://schemas.microsoft.com/office/drawing/2014/main" id="{A2EAE56D-738D-4974-BA81-65CBFD7F54D4}"/>
              </a:ext>
              <a:ext uri="{C183D7F6-B498-43B3-948B-1728B52AA6E4}">
                <adec:decorative xmlns:adec="http://schemas.microsoft.com/office/drawing/2017/decorative" val="1"/>
              </a:ext>
            </a:extLst>
          </p:cNvPr>
          <p:cNvGrpSpPr/>
          <p:nvPr/>
        </p:nvGrpSpPr>
        <p:grpSpPr>
          <a:xfrm>
            <a:off x="7026047" y="3251705"/>
            <a:ext cx="4583341" cy="3295550"/>
            <a:chOff x="6495137" y="2743200"/>
            <a:chExt cx="5405892" cy="3886986"/>
          </a:xfrm>
        </p:grpSpPr>
        <p:pic>
          <p:nvPicPr>
            <p:cNvPr id="49" name="Picture 48">
              <a:extLst>
                <a:ext uri="{FF2B5EF4-FFF2-40B4-BE49-F238E27FC236}">
                  <a16:creationId xmlns:a16="http://schemas.microsoft.com/office/drawing/2014/main" id="{559C22D0-4CEC-491E-8346-1F8CDB607CB8}"/>
                </a:ext>
              </a:extLst>
            </p:cNvPr>
            <p:cNvPicPr>
              <a:picLocks noChangeAspect="1"/>
            </p:cNvPicPr>
            <p:nvPr/>
          </p:nvPicPr>
          <p:blipFill rotWithShape="1">
            <a:blip r:embed="rId5"/>
            <a:srcRect t="2586" r="16565" b="613"/>
            <a:stretch/>
          </p:blipFill>
          <p:spPr>
            <a:xfrm>
              <a:off x="6495137" y="2743200"/>
              <a:ext cx="5405892" cy="3886986"/>
            </a:xfrm>
            <a:prstGeom prst="rect">
              <a:avLst/>
            </a:prstGeom>
            <a:ln w="12700" cap="rnd">
              <a:solidFill>
                <a:srgbClr val="D2D2D2"/>
              </a:solidFill>
            </a:ln>
          </p:spPr>
        </p:pic>
        <p:sp>
          <p:nvSpPr>
            <p:cNvPr id="50" name="Rectangle 49">
              <a:extLst>
                <a:ext uri="{FF2B5EF4-FFF2-40B4-BE49-F238E27FC236}">
                  <a16:creationId xmlns:a16="http://schemas.microsoft.com/office/drawing/2014/main" id="{B6D640A5-FD14-4061-8853-A2D16555FD3D}"/>
                </a:ext>
              </a:extLst>
            </p:cNvPr>
            <p:cNvSpPr/>
            <p:nvPr/>
          </p:nvSpPr>
          <p:spPr>
            <a:xfrm>
              <a:off x="6656432" y="6423744"/>
              <a:ext cx="694210" cy="179750"/>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Tree>
    <p:extLst>
      <p:ext uri="{BB962C8B-B14F-4D97-AF65-F5344CB8AC3E}">
        <p14:creationId xmlns:p14="http://schemas.microsoft.com/office/powerpoint/2010/main" val="658458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42" presetClass="path" presetSubtype="0" decel="100000" fill="hold" nodeType="withEffect">
                                  <p:stCondLst>
                                    <p:cond delay="0"/>
                                  </p:stCondLst>
                                  <p:childTnLst>
                                    <p:animMotion origin="layout" path="M 8.33333E-7 -3.7037E-6 L 0.02461 -3.7037E-6 " pathEditMode="relative" rAng="0" ptsTypes="AA">
                                      <p:cBhvr>
                                        <p:cTn id="9" dur="500" spd="-100000" fill="hold"/>
                                        <p:tgtEl>
                                          <p:spTgt spid="34"/>
                                        </p:tgtEl>
                                        <p:attrNameLst>
                                          <p:attrName>ppt_x</p:attrName>
                                          <p:attrName>ppt_y</p:attrName>
                                        </p:attrNameLst>
                                      </p:cBhvr>
                                      <p:rCtr x="1224" y="0"/>
                                    </p:animMotion>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22" presetClass="entr" presetSubtype="8" fill="hold" nodeType="withEffect">
                                  <p:stCondLst>
                                    <p:cond delay="25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par>
                                <p:cTn id="18" presetID="10" presetClass="entr" presetSubtype="0" fill="hold" nodeType="with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42" presetClass="path" presetSubtype="0" decel="100000" fill="hold" nodeType="withEffect">
                                  <p:stCondLst>
                                    <p:cond delay="250"/>
                                  </p:stCondLst>
                                  <p:childTnLst>
                                    <p:animMotion origin="layout" path="M -1.25E-6 -1.85185E-6 L -1.25E-6 0.0213 " pathEditMode="relative" rAng="0" ptsTypes="AA">
                                      <p:cBhvr>
                                        <p:cTn id="22" dur="500" spd="-100000" fill="hold"/>
                                        <p:tgtEl>
                                          <p:spTgt spid="26"/>
                                        </p:tgtEl>
                                        <p:attrNameLst>
                                          <p:attrName>ppt_x</p:attrName>
                                          <p:attrName>ppt_y</p:attrName>
                                        </p:attrNameLst>
                                      </p:cBhvr>
                                      <p:rCtr x="0" y="1065"/>
                                    </p:animMotion>
                                  </p:childTnLst>
                                </p:cTn>
                              </p:par>
                              <p:par>
                                <p:cTn id="23" presetID="10" presetClass="entr" presetSubtype="0" fill="hold" nodeType="withEffect">
                                  <p:stCondLst>
                                    <p:cond delay="5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42" presetClass="path" presetSubtype="0" decel="100000" fill="hold" nodeType="withEffect">
                                  <p:stCondLst>
                                    <p:cond delay="500"/>
                                  </p:stCondLst>
                                  <p:childTnLst>
                                    <p:animMotion origin="layout" path="M -2.70833E-6 -1.85185E-6 L 0.02461 -1.85185E-6 " pathEditMode="relative" rAng="0" ptsTypes="AA">
                                      <p:cBhvr>
                                        <p:cTn id="27" dur="500" spd="-100000" fill="hold"/>
                                        <p:tgtEl>
                                          <p:spTgt spid="39"/>
                                        </p:tgtEl>
                                        <p:attrNameLst>
                                          <p:attrName>ppt_x</p:attrName>
                                          <p:attrName>ppt_y</p:attrName>
                                        </p:attrNameLst>
                                      </p:cBhvr>
                                      <p:rCtr x="1224" y="0"/>
                                    </p:animMotion>
                                  </p:childTnLst>
                                </p:cTn>
                              </p:par>
                              <p:par>
                                <p:cTn id="28" presetID="53" presetClass="entr" presetSubtype="16" fill="hold" grpId="0" nodeType="withEffect">
                                  <p:stCondLst>
                                    <p:cond delay="50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par>
                                <p:cTn id="33" presetID="22" presetClass="entr" presetSubtype="8" fill="hold" nodeType="withEffect">
                                  <p:stCondLst>
                                    <p:cond delay="75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500"/>
                                        <p:tgtEl>
                                          <p:spTgt spid="51"/>
                                        </p:tgtEl>
                                      </p:cBhvr>
                                    </p:animEffect>
                                  </p:childTnLst>
                                </p:cTn>
                              </p:par>
                              <p:par>
                                <p:cTn id="36" presetID="10" presetClass="entr" presetSubtype="0" fill="hold" nodeType="withEffect">
                                  <p:stCondLst>
                                    <p:cond delay="75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42" presetClass="path" presetSubtype="0" decel="100000" fill="hold" nodeType="withEffect">
                                  <p:stCondLst>
                                    <p:cond delay="750"/>
                                  </p:stCondLst>
                                  <p:childTnLst>
                                    <p:animMotion origin="layout" path="M 1.04167E-6 3.7037E-7 L 1.04167E-6 0.0213 " pathEditMode="relative" rAng="0" ptsTypes="AA">
                                      <p:cBhvr>
                                        <p:cTn id="40" dur="500" spd="-100000" fill="hold"/>
                                        <p:tgtEl>
                                          <p:spTgt spid="30"/>
                                        </p:tgtEl>
                                        <p:attrNameLst>
                                          <p:attrName>ppt_x</p:attrName>
                                          <p:attrName>ppt_y</p:attrName>
                                        </p:attrNameLst>
                                      </p:cBhvr>
                                      <p:rCtr x="0"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EA3C4D-4D03-AD5B-E312-B2F1A10291EA}"/>
              </a:ext>
              <a:ext uri="{C183D7F6-B498-43B3-948B-1728B52AA6E4}">
                <adec:decorative xmlns:adec="http://schemas.microsoft.com/office/drawing/2017/decorative" val="1"/>
              </a:ext>
            </a:extLst>
          </p:cNvPr>
          <p:cNvSpPr/>
          <p:nvPr/>
        </p:nvSpPr>
        <p:spPr bwMode="auto">
          <a:xfrm>
            <a:off x="0" y="0"/>
            <a:ext cx="12202175" cy="4038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7" name="Title 1">
            <a:extLst>
              <a:ext uri="{FF2B5EF4-FFF2-40B4-BE49-F238E27FC236}">
                <a16:creationId xmlns:a16="http://schemas.microsoft.com/office/drawing/2014/main" id="{F4C610F5-1BC4-9F75-4E02-7355E9AF11BE}"/>
              </a:ext>
            </a:extLst>
          </p:cNvPr>
          <p:cNvSpPr txBox="1">
            <a:spLocks/>
          </p:cNvSpPr>
          <p:nvPr/>
        </p:nvSpPr>
        <p:spPr>
          <a:xfrm>
            <a:off x="588263" y="457200"/>
            <a:ext cx="4199967" cy="8309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t>What Is CloudAscent</a:t>
            </a:r>
          </a:p>
        </p:txBody>
      </p:sp>
      <p:sp>
        <p:nvSpPr>
          <p:cNvPr id="10" name="TextBox 9">
            <a:extLst>
              <a:ext uri="{FF2B5EF4-FFF2-40B4-BE49-F238E27FC236}">
                <a16:creationId xmlns:a16="http://schemas.microsoft.com/office/drawing/2014/main" id="{C8B8A416-CEBF-5DAF-B2EF-B85D013BFAD8}"/>
              </a:ext>
            </a:extLst>
          </p:cNvPr>
          <p:cNvSpPr txBox="1"/>
          <p:nvPr/>
        </p:nvSpPr>
        <p:spPr>
          <a:xfrm>
            <a:off x="1313494" y="2045747"/>
            <a:ext cx="8344009" cy="3985706"/>
          </a:xfrm>
          <a:prstGeom prst="rect">
            <a:avLst/>
          </a:prstGeom>
          <a:noFill/>
        </p:spPr>
        <p:txBody>
          <a:bodyPr wrap="square" lIns="0" tIns="0" rIns="0" bIns="0" anchor="ctr"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CloudAscent is a set of ML </a:t>
            </a:r>
            <a:r>
              <a:rPr lang="en-US" sz="1400" dirty="0">
                <a:solidFill>
                  <a:srgbClr val="000000"/>
                </a:solidFill>
                <a:latin typeface="Segoe UI"/>
              </a:rPr>
              <a:t>models provided from the SMC-SMB team at Microsoft. These models provide propensity data for Customers likelihood to purchase by Solution Area (M365, D365, Azure, Security) and in some cases specific Microsoft products. This is joined with the Solution Plays/Cohorts that drive the Microsoft targeting initiatives.</a:t>
            </a:r>
          </a:p>
          <a:p>
            <a:pPr marL="0" marR="0" lvl="0" indent="0" algn="l" defTabSz="850575" rtl="0" eaLnBrk="1" fontAlgn="auto" latinLnBrk="0" hangingPunct="1">
              <a:lnSpc>
                <a:spcPct val="100000"/>
              </a:lnSpc>
              <a:spcBef>
                <a:spcPts val="0"/>
              </a:spcBef>
              <a:spcAft>
                <a:spcPts val="1800"/>
              </a:spcAft>
              <a:buClrTx/>
              <a:buSzTx/>
              <a:buFontTx/>
              <a:buNone/>
              <a:tabLst/>
              <a:defRPr/>
            </a:pPr>
            <a:endParaRPr lang="en-US" sz="1400" dirty="0">
              <a:solidFill>
                <a:srgbClr val="000000"/>
              </a:solidFill>
              <a:latin typeface="Segoe UI"/>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lang="en-US" sz="1400" dirty="0">
              <a:solidFill>
                <a:srgbClr val="000000"/>
              </a:solidFill>
              <a:latin typeface="Segoe UI"/>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lang="en-US" sz="1400" dirty="0">
              <a:solidFill>
                <a:srgbClr val="000000"/>
              </a:solidFill>
              <a:latin typeface="Segoe UI"/>
            </a:endParaRP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dirty="0">
                <a:solidFill>
                  <a:srgbClr val="000000"/>
                </a:solidFill>
                <a:latin typeface="Segoe UI"/>
              </a:rPr>
              <a:t>In this deck you will find:</a:t>
            </a:r>
          </a:p>
          <a:p>
            <a:pPr marL="742950" lvl="1" indent="-285750" defTabSz="850575">
              <a:spcAft>
                <a:spcPts val="1800"/>
              </a:spcAft>
              <a:buFont typeface="Arial" panose="020B0604020202020204" pitchFamily="34" charset="0"/>
              <a:buChar char="•"/>
              <a:defRPr/>
            </a:pPr>
            <a:r>
              <a:rPr lang="en-US" sz="1400" dirty="0">
                <a:solidFill>
                  <a:srgbClr val="000000"/>
                </a:solidFill>
                <a:latin typeface="Segoe UI"/>
              </a:rPr>
              <a:t>A step by step guide to get CloudAscent downloads from Partner Center </a:t>
            </a:r>
          </a:p>
          <a:p>
            <a:pPr marL="742950" lvl="1" indent="-285750" defTabSz="850575">
              <a:spcAft>
                <a:spcPts val="18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Directional approach for how to use the data and reference to the marketing materials available </a:t>
            </a:r>
          </a:p>
          <a:p>
            <a:pPr marL="742950" lvl="1" indent="-285750" defTabSz="850575">
              <a:spcAft>
                <a:spcPts val="1800"/>
              </a:spcAft>
              <a:buFont typeface="Arial" panose="020B0604020202020204" pitchFamily="34" charset="0"/>
              <a:buChar char="•"/>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How to target customers for upsell and cross sell </a:t>
            </a:r>
          </a:p>
        </p:txBody>
      </p:sp>
    </p:spTree>
    <p:extLst>
      <p:ext uri="{BB962C8B-B14F-4D97-AF65-F5344CB8AC3E}">
        <p14:creationId xmlns:p14="http://schemas.microsoft.com/office/powerpoint/2010/main" val="8082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lstStyle/>
          <a:p>
            <a:r>
              <a:rPr lang="en-US" sz="2700" dirty="0"/>
              <a:t>Accessing through</a:t>
            </a:r>
            <a:br>
              <a:rPr lang="en-US" sz="2700" dirty="0"/>
            </a:br>
            <a:r>
              <a:rPr lang="en-US" sz="2700" dirty="0"/>
              <a:t>partner center</a:t>
            </a:r>
          </a:p>
        </p:txBody>
      </p:sp>
      <p:cxnSp>
        <p:nvCxnSpPr>
          <p:cNvPr id="71" name="Straight Connector 70">
            <a:extLst>
              <a:ext uri="{FF2B5EF4-FFF2-40B4-BE49-F238E27FC236}">
                <a16:creationId xmlns:a16="http://schemas.microsoft.com/office/drawing/2014/main" id="{7254D1D3-800F-4F2C-AC00-D1E6B7FCCB2F}"/>
              </a:ext>
              <a:ext uri="{C183D7F6-B498-43B3-948B-1728B52AA6E4}">
                <adec:decorative xmlns:adec="http://schemas.microsoft.com/office/drawing/2017/decorative" val="1"/>
              </a:ext>
            </a:extLst>
          </p:cNvPr>
          <p:cNvCxnSpPr>
            <a:cxnSpLocks/>
          </p:cNvCxnSpPr>
          <p:nvPr/>
        </p:nvCxnSpPr>
        <p:spPr>
          <a:xfrm flipH="1">
            <a:off x="6361177" y="2328105"/>
            <a:ext cx="1368693"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1E27E31-2402-4189-A79C-7F55DC102956}"/>
              </a:ext>
              <a:ext uri="{C183D7F6-B498-43B3-948B-1728B52AA6E4}">
                <adec:decorative xmlns:adec="http://schemas.microsoft.com/office/drawing/2017/decorative" val="1"/>
              </a:ext>
            </a:extLst>
          </p:cNvPr>
          <p:cNvCxnSpPr>
            <a:cxnSpLocks/>
          </p:cNvCxnSpPr>
          <p:nvPr/>
        </p:nvCxnSpPr>
        <p:spPr>
          <a:xfrm flipH="1">
            <a:off x="6361177" y="4001200"/>
            <a:ext cx="1368693"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26F00DEE-97A7-4276-92AD-D12E5BC5A4E7}"/>
              </a:ext>
              <a:ext uri="{C183D7F6-B498-43B3-948B-1728B52AA6E4}">
                <adec:decorative xmlns:adec="http://schemas.microsoft.com/office/drawing/2017/decorative" val="1"/>
              </a:ext>
            </a:extLst>
          </p:cNvPr>
          <p:cNvSpPr/>
          <p:nvPr/>
        </p:nvSpPr>
        <p:spPr bwMode="auto">
          <a:xfrm>
            <a:off x="6047950" y="3814022"/>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2</a:t>
            </a:r>
          </a:p>
        </p:txBody>
      </p:sp>
      <p:grpSp>
        <p:nvGrpSpPr>
          <p:cNvPr id="26" name="Group 25">
            <a:extLst>
              <a:ext uri="{FF2B5EF4-FFF2-40B4-BE49-F238E27FC236}">
                <a16:creationId xmlns:a16="http://schemas.microsoft.com/office/drawing/2014/main" id="{9BCAD221-57A4-4962-A756-B700B6F5E9EB}"/>
              </a:ext>
              <a:ext uri="{C183D7F6-B498-43B3-948B-1728B52AA6E4}">
                <adec:decorative xmlns:adec="http://schemas.microsoft.com/office/drawing/2017/decorative" val="1"/>
              </a:ext>
            </a:extLst>
          </p:cNvPr>
          <p:cNvGrpSpPr/>
          <p:nvPr/>
        </p:nvGrpSpPr>
        <p:grpSpPr>
          <a:xfrm>
            <a:off x="588263" y="1669197"/>
            <a:ext cx="3866975" cy="430887"/>
            <a:chOff x="588263" y="1612936"/>
            <a:chExt cx="3866975" cy="430887"/>
          </a:xfrm>
        </p:grpSpPr>
        <p:sp>
          <p:nvSpPr>
            <p:cNvPr id="85" name="TextBox 84">
              <a:extLst>
                <a:ext uri="{FF2B5EF4-FFF2-40B4-BE49-F238E27FC236}">
                  <a16:creationId xmlns:a16="http://schemas.microsoft.com/office/drawing/2014/main" id="{02A2E994-ED2A-4028-BDAC-031CA4922878}"/>
                </a:ext>
              </a:extLst>
            </p:cNvPr>
            <p:cNvSpPr txBox="1"/>
            <p:nvPr/>
          </p:nvSpPr>
          <p:spPr>
            <a:xfrm>
              <a:off x="588263" y="1612936"/>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8D4"/>
                  </a:solidFill>
                  <a:effectLst/>
                  <a:uLnTx/>
                  <a:uFillTx/>
                  <a:latin typeface="Segoe UI Semibold"/>
                  <a:ea typeface="+mn-ea"/>
                  <a:cs typeface="+mn-cs"/>
                </a:rPr>
                <a:t>1</a:t>
              </a:r>
            </a:p>
          </p:txBody>
        </p:sp>
        <p:sp>
          <p:nvSpPr>
            <p:cNvPr id="86" name="TextBox 85">
              <a:extLst>
                <a:ext uri="{FF2B5EF4-FFF2-40B4-BE49-F238E27FC236}">
                  <a16:creationId xmlns:a16="http://schemas.microsoft.com/office/drawing/2014/main" id="{292F5BEE-74DC-4EAE-B0BC-54421F2F0498}"/>
                </a:ext>
              </a:extLst>
            </p:cNvPr>
            <p:cNvSpPr txBox="1"/>
            <p:nvPr/>
          </p:nvSpPr>
          <p:spPr>
            <a:xfrm>
              <a:off x="1094959" y="1612936"/>
              <a:ext cx="3360279"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Navigate to </a:t>
              </a:r>
              <a:r>
                <a:rPr kumimoji="0" lang="en-US" sz="1400" b="0" i="0" u="none" strike="noStrike" kern="1200" cap="none" spc="0" normalizeH="0" baseline="0" noProof="0" dirty="0">
                  <a:ln>
                    <a:noFill/>
                  </a:ln>
                  <a:solidFill>
                    <a:srgbClr val="000000"/>
                  </a:solidFill>
                  <a:effectLst/>
                  <a:uLnTx/>
                  <a:uFillTx/>
                  <a:latin typeface="Segoe UI"/>
                  <a:ea typeface="+mn-ea"/>
                  <a:cs typeface="+mn-cs"/>
                  <a:hlinkClick r:id="rId3"/>
                </a:rPr>
                <a:t>https://partner.microsoft.com/</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&amp; select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Partner Center.</a:t>
              </a:r>
            </a:p>
          </p:txBody>
        </p:sp>
        <p:cxnSp>
          <p:nvCxnSpPr>
            <p:cNvPr id="90" name="Straight Connector 89">
              <a:extLst>
                <a:ext uri="{FF2B5EF4-FFF2-40B4-BE49-F238E27FC236}">
                  <a16:creationId xmlns:a16="http://schemas.microsoft.com/office/drawing/2014/main" id="{188EA52E-0E8A-469C-87B0-B1CE441B8D63}"/>
                </a:ext>
              </a:extLst>
            </p:cNvPr>
            <p:cNvCxnSpPr>
              <a:cxnSpLocks/>
            </p:cNvCxnSpPr>
            <p:nvPr/>
          </p:nvCxnSpPr>
          <p:spPr>
            <a:xfrm rot="16200000">
              <a:off x="722102" y="1828379"/>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6BC033-A3ED-45F3-83B4-92C0EFA48257}"/>
              </a:ext>
              <a:ext uri="{C183D7F6-B498-43B3-948B-1728B52AA6E4}">
                <adec:decorative xmlns:adec="http://schemas.microsoft.com/office/drawing/2017/decorative" val="1"/>
              </a:ext>
            </a:extLst>
          </p:cNvPr>
          <p:cNvGrpSpPr/>
          <p:nvPr/>
        </p:nvGrpSpPr>
        <p:grpSpPr>
          <a:xfrm>
            <a:off x="588263" y="2444730"/>
            <a:ext cx="3218913" cy="430887"/>
            <a:chOff x="588263" y="2367848"/>
            <a:chExt cx="3218913" cy="430887"/>
          </a:xfrm>
        </p:grpSpPr>
        <p:sp>
          <p:nvSpPr>
            <p:cNvPr id="92" name="TextBox 91">
              <a:extLst>
                <a:ext uri="{FF2B5EF4-FFF2-40B4-BE49-F238E27FC236}">
                  <a16:creationId xmlns:a16="http://schemas.microsoft.com/office/drawing/2014/main" id="{11434242-C7DC-4B84-A228-512F8514D40A}"/>
                </a:ext>
              </a:extLst>
            </p:cNvPr>
            <p:cNvSpPr txBox="1"/>
            <p:nvPr/>
          </p:nvSpPr>
          <p:spPr>
            <a:xfrm>
              <a:off x="588263" y="2367848"/>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78D4"/>
                  </a:solidFill>
                  <a:effectLst/>
                  <a:uLnTx/>
                  <a:uFillTx/>
                  <a:latin typeface="Segoe UI Semibold"/>
                  <a:ea typeface="+mn-ea"/>
                  <a:cs typeface="+mn-cs"/>
                </a:rPr>
                <a:t>2</a:t>
              </a:r>
            </a:p>
          </p:txBody>
        </p:sp>
        <p:grpSp>
          <p:nvGrpSpPr>
            <p:cNvPr id="29" name="Group 28">
              <a:extLst>
                <a:ext uri="{FF2B5EF4-FFF2-40B4-BE49-F238E27FC236}">
                  <a16:creationId xmlns:a16="http://schemas.microsoft.com/office/drawing/2014/main" id="{C8F827AC-7338-4F3D-AD83-91A1D2C092B8}"/>
                </a:ext>
              </a:extLst>
            </p:cNvPr>
            <p:cNvGrpSpPr/>
            <p:nvPr/>
          </p:nvGrpSpPr>
          <p:grpSpPr>
            <a:xfrm>
              <a:off x="913746" y="2391647"/>
              <a:ext cx="2893430" cy="383287"/>
              <a:chOff x="913746" y="2391647"/>
              <a:chExt cx="2893430" cy="383287"/>
            </a:xfrm>
          </p:grpSpPr>
          <p:sp>
            <p:nvSpPr>
              <p:cNvPr id="93" name="TextBox 92">
                <a:extLst>
                  <a:ext uri="{FF2B5EF4-FFF2-40B4-BE49-F238E27FC236}">
                    <a16:creationId xmlns:a16="http://schemas.microsoft.com/office/drawing/2014/main" id="{18242C0C-7861-4126-A4FD-3B2248D9FBC4}"/>
                  </a:ext>
                </a:extLst>
              </p:cNvPr>
              <p:cNvSpPr txBox="1"/>
              <p:nvPr/>
            </p:nvSpPr>
            <p:spPr>
              <a:xfrm>
                <a:off x="1094959" y="2475569"/>
                <a:ext cx="2712217" cy="215444"/>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Sign in using your company email.</a:t>
                </a:r>
              </a:p>
            </p:txBody>
          </p:sp>
          <p:cxnSp>
            <p:nvCxnSpPr>
              <p:cNvPr id="94" name="Straight Connector 93">
                <a:extLst>
                  <a:ext uri="{FF2B5EF4-FFF2-40B4-BE49-F238E27FC236}">
                    <a16:creationId xmlns:a16="http://schemas.microsoft.com/office/drawing/2014/main" id="{86DED115-C652-4872-ACBD-1FF6D5BBEB28}"/>
                  </a:ext>
                </a:extLst>
              </p:cNvPr>
              <p:cNvCxnSpPr>
                <a:cxnSpLocks/>
              </p:cNvCxnSpPr>
              <p:nvPr/>
            </p:nvCxnSpPr>
            <p:spPr>
              <a:xfrm rot="16200000">
                <a:off x="722102" y="2583291"/>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1CD6C3CE-8E0D-4D25-9B52-9DC02A29869B}"/>
              </a:ext>
              <a:ext uri="{C183D7F6-B498-43B3-948B-1728B52AA6E4}">
                <adec:decorative xmlns:adec="http://schemas.microsoft.com/office/drawing/2017/decorative" val="1"/>
              </a:ext>
            </a:extLst>
          </p:cNvPr>
          <p:cNvGrpSpPr/>
          <p:nvPr/>
        </p:nvGrpSpPr>
        <p:grpSpPr>
          <a:xfrm>
            <a:off x="7511454" y="3286945"/>
            <a:ext cx="1797124" cy="1428510"/>
            <a:chOff x="7468232" y="2408071"/>
            <a:chExt cx="1816091" cy="1443586"/>
          </a:xfrm>
        </p:grpSpPr>
        <p:pic>
          <p:nvPicPr>
            <p:cNvPr id="47" name="Picture 46">
              <a:extLst>
                <a:ext uri="{FF2B5EF4-FFF2-40B4-BE49-F238E27FC236}">
                  <a16:creationId xmlns:a16="http://schemas.microsoft.com/office/drawing/2014/main" id="{667763A7-B70D-4E29-8423-D2CFC3AF018F}"/>
                </a:ext>
              </a:extLst>
            </p:cNvPr>
            <p:cNvPicPr>
              <a:picLocks noChangeAspect="1"/>
            </p:cNvPicPr>
            <p:nvPr/>
          </p:nvPicPr>
          <p:blipFill rotWithShape="1">
            <a:blip r:embed="rId4"/>
            <a:srcRect l="32754" t="23916" r="35508" b="25136"/>
            <a:stretch/>
          </p:blipFill>
          <p:spPr>
            <a:xfrm>
              <a:off x="7468232" y="2408071"/>
              <a:ext cx="1816091" cy="1443586"/>
            </a:xfrm>
            <a:prstGeom prst="rect">
              <a:avLst/>
            </a:prstGeom>
            <a:ln cap="rnd">
              <a:solidFill>
                <a:srgbClr val="D2D2D2"/>
              </a:solidFill>
            </a:ln>
          </p:spPr>
        </p:pic>
        <p:sp>
          <p:nvSpPr>
            <p:cNvPr id="48" name="Rectangle 47">
              <a:extLst>
                <a:ext uri="{FF2B5EF4-FFF2-40B4-BE49-F238E27FC236}">
                  <a16:creationId xmlns:a16="http://schemas.microsoft.com/office/drawing/2014/main" id="{07C61BE1-5C10-4973-95D7-4D4BA3480747}"/>
                </a:ext>
              </a:extLst>
            </p:cNvPr>
            <p:cNvSpPr/>
            <p:nvPr/>
          </p:nvSpPr>
          <p:spPr>
            <a:xfrm>
              <a:off x="7600950" y="2691068"/>
              <a:ext cx="1657350" cy="425604"/>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grpSp>
      <p:sp>
        <p:nvSpPr>
          <p:cNvPr id="54" name="Oval 53">
            <a:extLst>
              <a:ext uri="{FF2B5EF4-FFF2-40B4-BE49-F238E27FC236}">
                <a16:creationId xmlns:a16="http://schemas.microsoft.com/office/drawing/2014/main" id="{1FD0670D-89DF-4F3E-B47B-37AAFFB3C264}"/>
              </a:ext>
            </a:extLst>
          </p:cNvPr>
          <p:cNvSpPr/>
          <p:nvPr/>
        </p:nvSpPr>
        <p:spPr bwMode="auto">
          <a:xfrm>
            <a:off x="6047950" y="2140927"/>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Segoe UI Black" panose="020B0A02040204020203" pitchFamily="34" charset="0"/>
                <a:cs typeface="Segoe UI" pitchFamily="34" charset="0"/>
              </a:rPr>
              <a:t>1</a:t>
            </a:r>
          </a:p>
        </p:txBody>
      </p:sp>
      <p:pic>
        <p:nvPicPr>
          <p:cNvPr id="10" name="Picture 9">
            <a:extLst>
              <a:ext uri="{FF2B5EF4-FFF2-40B4-BE49-F238E27FC236}">
                <a16:creationId xmlns:a16="http://schemas.microsoft.com/office/drawing/2014/main" id="{C3F85757-730C-3603-5151-C758BB2AED13}"/>
              </a:ext>
            </a:extLst>
          </p:cNvPr>
          <p:cNvPicPr>
            <a:picLocks noChangeAspect="1"/>
          </p:cNvPicPr>
          <p:nvPr/>
        </p:nvPicPr>
        <p:blipFill>
          <a:blip r:embed="rId5"/>
          <a:stretch>
            <a:fillRect/>
          </a:stretch>
        </p:blipFill>
        <p:spPr>
          <a:xfrm>
            <a:off x="7509487" y="1373850"/>
            <a:ext cx="4180791" cy="1790459"/>
          </a:xfrm>
          <a:prstGeom prst="rect">
            <a:avLst/>
          </a:prstGeom>
          <a:ln cap="rnd">
            <a:solidFill>
              <a:srgbClr val="D2D2D2"/>
            </a:solidFill>
          </a:ln>
          <a:effectLst/>
        </p:spPr>
      </p:pic>
      <p:sp>
        <p:nvSpPr>
          <p:cNvPr id="11" name="Rectangle 10">
            <a:extLst>
              <a:ext uri="{FF2B5EF4-FFF2-40B4-BE49-F238E27FC236}">
                <a16:creationId xmlns:a16="http://schemas.microsoft.com/office/drawing/2014/main" id="{216B034E-E1E2-0EA9-58D6-F58084FD2B57}"/>
              </a:ext>
            </a:extLst>
          </p:cNvPr>
          <p:cNvSpPr/>
          <p:nvPr/>
        </p:nvSpPr>
        <p:spPr>
          <a:xfrm>
            <a:off x="10876157" y="1531094"/>
            <a:ext cx="371706" cy="100695"/>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1305090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22" presetClass="entr" presetSubtype="8" fill="hold" nodeType="withEffect">
                                  <p:stCondLst>
                                    <p:cond delay="25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par>
                                <p:cTn id="13" presetID="10" presetClass="entr" presetSubtype="0"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42" presetClass="path" presetSubtype="0" decel="100000" fill="hold" nodeType="withEffect">
                                  <p:stCondLst>
                                    <p:cond delay="250"/>
                                  </p:stCondLst>
                                  <p:childTnLst>
                                    <p:animMotion origin="layout" path="M -1.25E-6 -1.85185E-6 L -1.25E-6 0.0213 " pathEditMode="relative" rAng="0" ptsTypes="AA">
                                      <p:cBhvr>
                                        <p:cTn id="17" dur="500" spd="-100000" fill="hold"/>
                                        <p:tgtEl>
                                          <p:spTgt spid="26"/>
                                        </p:tgtEl>
                                        <p:attrNameLst>
                                          <p:attrName>ppt_x</p:attrName>
                                          <p:attrName>ppt_y</p:attrName>
                                        </p:attrNameLst>
                                      </p:cBhvr>
                                      <p:rCtr x="0" y="1065"/>
                                    </p:animMotion>
                                  </p:childTnLst>
                                </p:cTn>
                              </p:par>
                              <p:par>
                                <p:cTn id="18" presetID="10" presetClass="entr" presetSubtype="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42" presetClass="path" presetSubtype="0" decel="100000" fill="hold" nodeType="withEffect">
                                  <p:stCondLst>
                                    <p:cond delay="500"/>
                                  </p:stCondLst>
                                  <p:childTnLst>
                                    <p:animMotion origin="layout" path="M -3.75E-6 -3.33333E-6 L 0.02461 -3.33333E-6 " pathEditMode="relative" rAng="0" ptsTypes="AA">
                                      <p:cBhvr>
                                        <p:cTn id="22" dur="500" spd="-100000" fill="hold"/>
                                        <p:tgtEl>
                                          <p:spTgt spid="13"/>
                                        </p:tgtEl>
                                        <p:attrNameLst>
                                          <p:attrName>ppt_x</p:attrName>
                                          <p:attrName>ppt_y</p:attrName>
                                        </p:attrNameLst>
                                      </p:cBhvr>
                                      <p:rCtr x="1224" y="0"/>
                                    </p:animMotion>
                                  </p:childTnLst>
                                </p:cTn>
                              </p:par>
                              <p:par>
                                <p:cTn id="23" presetID="53" presetClass="entr" presetSubtype="16" fill="hold" grpId="0" nodeType="withEffect">
                                  <p:stCondLst>
                                    <p:cond delay="5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22" presetClass="entr" presetSubtype="8" fill="hold" nodeType="withEffect">
                                  <p:stCondLst>
                                    <p:cond delay="750"/>
                                  </p:stCondLst>
                                  <p:childTnLst>
                                    <p:set>
                                      <p:cBhvr>
                                        <p:cTn id="29" dur="1" fill="hold">
                                          <p:stCondLst>
                                            <p:cond delay="0"/>
                                          </p:stCondLst>
                                        </p:cTn>
                                        <p:tgtEl>
                                          <p:spTgt spid="77"/>
                                        </p:tgtEl>
                                        <p:attrNameLst>
                                          <p:attrName>style.visibility</p:attrName>
                                        </p:attrNameLst>
                                      </p:cBhvr>
                                      <p:to>
                                        <p:strVal val="visible"/>
                                      </p:to>
                                    </p:set>
                                    <p:animEffect transition="in" filter="wipe(left)">
                                      <p:cBhvr>
                                        <p:cTn id="30" dur="500"/>
                                        <p:tgtEl>
                                          <p:spTgt spid="77"/>
                                        </p:tgtEl>
                                      </p:cBhvr>
                                    </p:animEffect>
                                  </p:childTnLst>
                                </p:cTn>
                              </p:par>
                              <p:par>
                                <p:cTn id="31" presetID="10" presetClass="entr" presetSubtype="0" fill="hold" nodeType="withEffect">
                                  <p:stCondLst>
                                    <p:cond delay="7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2" presetClass="path" presetSubtype="0" decel="100000" fill="hold" nodeType="withEffect">
                                  <p:stCondLst>
                                    <p:cond delay="750"/>
                                  </p:stCondLst>
                                  <p:childTnLst>
                                    <p:animMotion origin="layout" path="M 1.66667E-6 -1.48148E-6 L 1.66667E-6 0.0213 " pathEditMode="relative" rAng="0" ptsTypes="AA">
                                      <p:cBhvr>
                                        <p:cTn id="35" dur="500" spd="-100000" fill="hold"/>
                                        <p:tgtEl>
                                          <p:spTgt spid="30"/>
                                        </p:tgtEl>
                                        <p:attrNameLst>
                                          <p:attrName>ppt_x</p:attrName>
                                          <p:attrName>ppt_y</p:attrName>
                                        </p:attrNameLst>
                                      </p:cBhvr>
                                      <p:rCtr x="0"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224833F-D3BE-CFE7-ECB6-CF33C813135E}"/>
              </a:ext>
            </a:extLst>
          </p:cNvPr>
          <p:cNvPicPr>
            <a:picLocks noChangeAspect="1"/>
          </p:cNvPicPr>
          <p:nvPr/>
        </p:nvPicPr>
        <p:blipFill>
          <a:blip r:embed="rId3"/>
          <a:stretch>
            <a:fillRect/>
          </a:stretch>
        </p:blipFill>
        <p:spPr>
          <a:xfrm>
            <a:off x="6399318" y="3349744"/>
            <a:ext cx="5106987" cy="3372645"/>
          </a:xfrm>
          <a:prstGeom prst="rect">
            <a:avLst/>
          </a:prstGeom>
          <a:ln w="12700" cap="rnd">
            <a:solidFill>
              <a:srgbClr val="D2D2D2"/>
            </a:solidFill>
          </a:ln>
        </p:spPr>
      </p:pic>
      <p:cxnSp>
        <p:nvCxnSpPr>
          <p:cNvPr id="71" name="Straight Connector 70">
            <a:extLst>
              <a:ext uri="{FF2B5EF4-FFF2-40B4-BE49-F238E27FC236}">
                <a16:creationId xmlns:a16="http://schemas.microsoft.com/office/drawing/2014/main" id="{7254D1D3-800F-4F2C-AC00-D1E6B7FCCB2F}"/>
              </a:ext>
              <a:ext uri="{C183D7F6-B498-43B3-948B-1728B52AA6E4}">
                <adec:decorative xmlns:adec="http://schemas.microsoft.com/office/drawing/2017/decorative" val="1"/>
              </a:ext>
            </a:extLst>
          </p:cNvPr>
          <p:cNvCxnSpPr>
            <a:cxnSpLocks/>
          </p:cNvCxnSpPr>
          <p:nvPr/>
        </p:nvCxnSpPr>
        <p:spPr>
          <a:xfrm flipH="1">
            <a:off x="5478265" y="1848800"/>
            <a:ext cx="910498"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1E27E31-2402-4189-A79C-7F55DC102956}"/>
              </a:ext>
              <a:ext uri="{C183D7F6-B498-43B3-948B-1728B52AA6E4}">
                <adec:decorative xmlns:adec="http://schemas.microsoft.com/office/drawing/2017/decorative" val="1"/>
              </a:ext>
            </a:extLst>
          </p:cNvPr>
          <p:cNvCxnSpPr>
            <a:cxnSpLocks/>
          </p:cNvCxnSpPr>
          <p:nvPr/>
        </p:nvCxnSpPr>
        <p:spPr>
          <a:xfrm flipH="1">
            <a:off x="5478265" y="4945725"/>
            <a:ext cx="910498"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5CB3307-F0D2-4F30-B753-399BEDB4BED5}"/>
              </a:ext>
              <a:ext uri="{C183D7F6-B498-43B3-948B-1728B52AA6E4}">
                <adec:decorative xmlns:adec="http://schemas.microsoft.com/office/drawing/2017/decorative" val="1"/>
              </a:ext>
            </a:extLst>
          </p:cNvPr>
          <p:cNvSpPr/>
          <p:nvPr/>
        </p:nvSpPr>
        <p:spPr bwMode="auto">
          <a:xfrm>
            <a:off x="0" y="0"/>
            <a:ext cx="5008563" cy="685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a:xfrm>
            <a:off x="588263" y="457200"/>
            <a:ext cx="4326635" cy="415498"/>
          </a:xfrm>
        </p:spPr>
        <p:txBody>
          <a:bodyPr/>
          <a:lstStyle/>
          <a:p>
            <a:r>
              <a:rPr lang="en-US" sz="2700"/>
              <a:t>Getting started</a:t>
            </a:r>
          </a:p>
        </p:txBody>
      </p:sp>
      <p:grpSp>
        <p:nvGrpSpPr>
          <p:cNvPr id="26" name="Group 25">
            <a:extLst>
              <a:ext uri="{FF2B5EF4-FFF2-40B4-BE49-F238E27FC236}">
                <a16:creationId xmlns:a16="http://schemas.microsoft.com/office/drawing/2014/main" id="{9BCAD221-57A4-4962-A756-B700B6F5E9EB}"/>
              </a:ext>
              <a:ext uri="{C183D7F6-B498-43B3-948B-1728B52AA6E4}">
                <adec:decorative xmlns:adec="http://schemas.microsoft.com/office/drawing/2017/decorative" val="1"/>
              </a:ext>
            </a:extLst>
          </p:cNvPr>
          <p:cNvGrpSpPr/>
          <p:nvPr/>
        </p:nvGrpSpPr>
        <p:grpSpPr>
          <a:xfrm>
            <a:off x="588263" y="1452563"/>
            <a:ext cx="4025573" cy="646331"/>
            <a:chOff x="588263" y="1742842"/>
            <a:chExt cx="4025573" cy="646331"/>
          </a:xfrm>
        </p:grpSpPr>
        <p:sp>
          <p:nvSpPr>
            <p:cNvPr id="85" name="TextBox 84">
              <a:extLst>
                <a:ext uri="{FF2B5EF4-FFF2-40B4-BE49-F238E27FC236}">
                  <a16:creationId xmlns:a16="http://schemas.microsoft.com/office/drawing/2014/main" id="{02A2E994-ED2A-4028-BDAC-031CA4922878}"/>
                </a:ext>
              </a:extLst>
            </p:cNvPr>
            <p:cNvSpPr txBox="1"/>
            <p:nvPr/>
          </p:nvSpPr>
          <p:spPr>
            <a:xfrm>
              <a:off x="588263" y="1742842"/>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8D4"/>
                  </a:solidFill>
                  <a:effectLst/>
                  <a:uLnTx/>
                  <a:uFillTx/>
                  <a:latin typeface="Segoe UI Semibold"/>
                  <a:ea typeface="+mn-ea"/>
                  <a:cs typeface="+mn-cs"/>
                </a:rPr>
                <a:t>3</a:t>
              </a:r>
            </a:p>
          </p:txBody>
        </p:sp>
        <p:sp>
          <p:nvSpPr>
            <p:cNvPr id="86" name="TextBox 85">
              <a:extLst>
                <a:ext uri="{FF2B5EF4-FFF2-40B4-BE49-F238E27FC236}">
                  <a16:creationId xmlns:a16="http://schemas.microsoft.com/office/drawing/2014/main" id="{292F5BEE-74DC-4EAE-B0BC-54421F2F0498}"/>
                </a:ext>
              </a:extLst>
            </p:cNvPr>
            <p:cNvSpPr txBox="1"/>
            <p:nvPr/>
          </p:nvSpPr>
          <p:spPr>
            <a:xfrm>
              <a:off x="1094960" y="1742842"/>
              <a:ext cx="3518876" cy="64633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To download the report insights into Excel, Select the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Downloads Hub </a:t>
              </a:r>
              <a:r>
                <a:rPr kumimoji="0" lang="en-US" sz="1400" b="0" i="0" u="none" strike="noStrike" kern="1200" cap="none" spc="0" normalizeH="0" baseline="0" noProof="0" dirty="0">
                  <a:ln>
                    <a:noFill/>
                  </a:ln>
                  <a:solidFill>
                    <a:srgbClr val="000000"/>
                  </a:solidFill>
                  <a:effectLst/>
                  <a:uLnTx/>
                  <a:uFillTx/>
                  <a:latin typeface="Segoe UI"/>
                  <a:ea typeface="+mn-ea"/>
                  <a:cs typeface="+mn-cs"/>
                </a:rPr>
                <a:t>in the left-hand navigation. </a:t>
              </a:r>
            </a:p>
          </p:txBody>
        </p:sp>
        <p:cxnSp>
          <p:nvCxnSpPr>
            <p:cNvPr id="90" name="Straight Connector 89">
              <a:extLst>
                <a:ext uri="{FF2B5EF4-FFF2-40B4-BE49-F238E27FC236}">
                  <a16:creationId xmlns:a16="http://schemas.microsoft.com/office/drawing/2014/main" id="{188EA52E-0E8A-469C-87B0-B1CE441B8D63}"/>
                </a:ext>
              </a:extLst>
            </p:cNvPr>
            <p:cNvCxnSpPr>
              <a:cxnSpLocks/>
            </p:cNvCxnSpPr>
            <p:nvPr/>
          </p:nvCxnSpPr>
          <p:spPr>
            <a:xfrm rot="16200000">
              <a:off x="722102" y="1934486"/>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6BC033-A3ED-45F3-83B4-92C0EFA48257}"/>
              </a:ext>
              <a:ext uri="{C183D7F6-B498-43B3-948B-1728B52AA6E4}">
                <adec:decorative xmlns:adec="http://schemas.microsoft.com/office/drawing/2017/decorative" val="1"/>
              </a:ext>
            </a:extLst>
          </p:cNvPr>
          <p:cNvGrpSpPr/>
          <p:nvPr/>
        </p:nvGrpSpPr>
        <p:grpSpPr>
          <a:xfrm>
            <a:off x="588263" y="3211267"/>
            <a:ext cx="4430854" cy="2831544"/>
            <a:chOff x="588263" y="2077908"/>
            <a:chExt cx="4163031" cy="2831544"/>
          </a:xfrm>
        </p:grpSpPr>
        <p:sp>
          <p:nvSpPr>
            <p:cNvPr id="92" name="TextBox 91">
              <a:extLst>
                <a:ext uri="{FF2B5EF4-FFF2-40B4-BE49-F238E27FC236}">
                  <a16:creationId xmlns:a16="http://schemas.microsoft.com/office/drawing/2014/main" id="{11434242-C7DC-4B84-A228-512F8514D40A}"/>
                </a:ext>
              </a:extLst>
            </p:cNvPr>
            <p:cNvSpPr txBox="1"/>
            <p:nvPr/>
          </p:nvSpPr>
          <p:spPr>
            <a:xfrm>
              <a:off x="588263" y="2077908"/>
              <a:ext cx="194289"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dirty="0">
                  <a:solidFill>
                    <a:srgbClr val="0078D4"/>
                  </a:solidFill>
                  <a:latin typeface="Segoe UI Semibold"/>
                </a:rPr>
                <a:t>4</a:t>
              </a:r>
              <a:endParaRPr kumimoji="0" lang="en-US" sz="2800" b="0" i="0" u="none" strike="noStrike" kern="1200" cap="none" spc="0" normalizeH="0" baseline="0" noProof="0" dirty="0">
                <a:ln>
                  <a:noFill/>
                </a:ln>
                <a:solidFill>
                  <a:srgbClr val="0078D4"/>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F827AC-7338-4F3D-AD83-91A1D2C092B8}"/>
                </a:ext>
              </a:extLst>
            </p:cNvPr>
            <p:cNvGrpSpPr/>
            <p:nvPr/>
          </p:nvGrpSpPr>
          <p:grpSpPr>
            <a:xfrm>
              <a:off x="913746" y="2077908"/>
              <a:ext cx="3837548" cy="2831544"/>
              <a:chOff x="913746" y="2077908"/>
              <a:chExt cx="3837548" cy="2831544"/>
            </a:xfrm>
          </p:grpSpPr>
          <p:sp>
            <p:nvSpPr>
              <p:cNvPr id="93" name="TextBox 92">
                <a:extLst>
                  <a:ext uri="{FF2B5EF4-FFF2-40B4-BE49-F238E27FC236}">
                    <a16:creationId xmlns:a16="http://schemas.microsoft.com/office/drawing/2014/main" id="{18242C0C-7861-4126-A4FD-3B2248D9FBC4}"/>
                  </a:ext>
                </a:extLst>
              </p:cNvPr>
              <p:cNvSpPr txBox="1"/>
              <p:nvPr/>
            </p:nvSpPr>
            <p:spPr>
              <a:xfrm>
                <a:off x="1094959" y="2077908"/>
                <a:ext cx="3656335" cy="28315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Within the Downloads Hub, </a:t>
                </a:r>
                <a:r>
                  <a:rPr kumimoji="0" lang="en-US" sz="1400" b="0" i="0" u="none" strike="noStrike" kern="1200" cap="none" spc="0" normalizeH="0" baseline="0" noProof="0" dirty="0">
                    <a:ln>
                      <a:noFill/>
                    </a:ln>
                    <a:solidFill>
                      <a:srgbClr val="0078D4"/>
                    </a:solidFill>
                    <a:effectLst/>
                    <a:uLnTx/>
                    <a:uFillTx/>
                    <a:latin typeface="Segoe UI"/>
                    <a:ea typeface="+mn-ea"/>
                    <a:cs typeface="+mn-cs"/>
                  </a:rPr>
                  <a:t>Create a new report</a:t>
                </a:r>
                <a:r>
                  <a:rPr kumimoji="0" lang="en-US" sz="1400" b="0" i="0" u="none" strike="noStrike" kern="1200" cap="none" spc="0" normalizeH="0" baseline="0" noProof="0" dirty="0">
                    <a:ln>
                      <a:noFill/>
                    </a:ln>
                    <a:solidFill>
                      <a:srgbClr val="000000"/>
                    </a:solidFill>
                    <a:effectLst/>
                    <a:uLnTx/>
                    <a:uFillTx/>
                    <a:latin typeface="Segoe UI"/>
                    <a:ea typeface="+mn-ea"/>
                    <a:cs typeface="+mn-cs"/>
                  </a:rPr>
                  <a:t>, ensure you have </a:t>
                </a:r>
                <a:r>
                  <a:rPr kumimoji="0" lang="en-US" sz="1400" b="0" i="0" u="none" strike="noStrike" kern="1200" cap="none" spc="0" normalizeH="0" baseline="0" noProof="0" dirty="0">
                    <a:ln>
                      <a:noFill/>
                    </a:ln>
                    <a:solidFill>
                      <a:srgbClr val="0078D4"/>
                    </a:solidFill>
                    <a:effectLst/>
                    <a:uLnTx/>
                    <a:uFillTx/>
                    <a:latin typeface="Segoe UI"/>
                    <a:ea typeface="+mn-ea"/>
                    <a:cs typeface="+mn-cs"/>
                  </a:rPr>
                  <a:t>Cloud product performance </a:t>
                </a:r>
                <a:r>
                  <a:rPr kumimoji="0" lang="en-US" sz="1400" b="0" i="0" u="none" strike="noStrike" kern="1200" cap="none" spc="0" normalizeH="0" baseline="0" noProof="0" dirty="0">
                    <a:ln>
                      <a:noFill/>
                    </a:ln>
                    <a:solidFill>
                      <a:srgbClr val="000000"/>
                    </a:solidFill>
                    <a:effectLst/>
                    <a:uLnTx/>
                    <a:uFillTx/>
                    <a:latin typeface="Segoe UI"/>
                    <a:ea typeface="+mn-ea"/>
                    <a:cs typeface="+mn-cs"/>
                  </a:rPr>
                  <a:t>selected and have chosen the </a:t>
                </a:r>
                <a:r>
                  <a:rPr kumimoji="0" lang="en-US" sz="1400" b="0" i="0" u="none" strike="noStrike" kern="1200" cap="none" spc="0" normalizeH="0" baseline="0" noProof="0" dirty="0">
                    <a:ln>
                      <a:noFill/>
                    </a:ln>
                    <a:solidFill>
                      <a:srgbClr val="0078D4"/>
                    </a:solidFill>
                    <a:effectLst/>
                    <a:uLnTx/>
                    <a:uFillTx/>
                    <a:latin typeface="Segoe UI"/>
                    <a:ea typeface="+mn-ea"/>
                    <a:cs typeface="+mn-cs"/>
                  </a:rPr>
                  <a:t>Basic</a:t>
                </a:r>
                <a:r>
                  <a:rPr kumimoji="0" lang="en-US" sz="1400" b="0" i="0" u="none" strike="noStrike" kern="1200" cap="none" spc="0" normalizeH="0" baseline="0" noProof="0" dirty="0">
                    <a:ln>
                      <a:noFill/>
                    </a:ln>
                    <a:solidFill>
                      <a:srgbClr val="000000"/>
                    </a:solidFill>
                    <a:effectLst/>
                    <a:uLnTx/>
                    <a:uFillTx/>
                    <a:latin typeface="Segoe UI"/>
                    <a:ea typeface="+mn-ea"/>
                    <a:cs typeface="+mn-cs"/>
                  </a:rPr>
                  <a:t> Download option. </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Under Data Source, you can select any of the 5 CloudAscent Propensity data reports identified by the “CloudAscent–Title” (M365, D365, Azure, Surface, Security, Renewals).</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To download select the columns to include in your report, add a report name, select CSV file type and Download now. </a:t>
                </a:r>
              </a:p>
            </p:txBody>
          </p:sp>
          <p:cxnSp>
            <p:nvCxnSpPr>
              <p:cNvPr id="94" name="Straight Connector 93">
                <a:extLst>
                  <a:ext uri="{FF2B5EF4-FFF2-40B4-BE49-F238E27FC236}">
                    <a16:creationId xmlns:a16="http://schemas.microsoft.com/office/drawing/2014/main" id="{86DED115-C652-4872-ACBD-1FF6D5BBEB28}"/>
                  </a:ext>
                </a:extLst>
              </p:cNvPr>
              <p:cNvCxnSpPr>
                <a:cxnSpLocks/>
              </p:cNvCxnSpPr>
              <p:nvPr/>
            </p:nvCxnSpPr>
            <p:spPr>
              <a:xfrm rot="16200000">
                <a:off x="722102" y="2269552"/>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54" name="Oval 53">
            <a:extLst>
              <a:ext uri="{FF2B5EF4-FFF2-40B4-BE49-F238E27FC236}">
                <a16:creationId xmlns:a16="http://schemas.microsoft.com/office/drawing/2014/main" id="{1FD0670D-89DF-4F3E-B47B-37AAFFB3C264}"/>
              </a:ext>
            </a:extLst>
          </p:cNvPr>
          <p:cNvSpPr/>
          <p:nvPr/>
        </p:nvSpPr>
        <p:spPr bwMode="auto">
          <a:xfrm>
            <a:off x="5291087" y="1661622"/>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dirty="0">
                <a:solidFill>
                  <a:srgbClr val="FFFFFF"/>
                </a:solidFill>
                <a:latin typeface="Segoe UI Semibold"/>
                <a:ea typeface="Segoe UI Black" panose="020B0A02040204020203" pitchFamily="34" charset="0"/>
                <a:cs typeface="Segoe UI" pitchFamily="34" charset="0"/>
              </a:rPr>
              <a:t>3</a:t>
            </a:r>
            <a:endPar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sp>
        <p:nvSpPr>
          <p:cNvPr id="78" name="Oval 77">
            <a:extLst>
              <a:ext uri="{FF2B5EF4-FFF2-40B4-BE49-F238E27FC236}">
                <a16:creationId xmlns:a16="http://schemas.microsoft.com/office/drawing/2014/main" id="{26F00DEE-97A7-4276-92AD-D12E5BC5A4E7}"/>
              </a:ext>
            </a:extLst>
          </p:cNvPr>
          <p:cNvSpPr/>
          <p:nvPr/>
        </p:nvSpPr>
        <p:spPr bwMode="auto">
          <a:xfrm>
            <a:off x="5291087" y="4758547"/>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dirty="0">
                <a:solidFill>
                  <a:srgbClr val="FFFFFF"/>
                </a:solidFill>
                <a:latin typeface="Segoe UI Semibold"/>
                <a:ea typeface="Segoe UI Black" panose="020B0A02040204020203" pitchFamily="34" charset="0"/>
                <a:cs typeface="Segoe UI" pitchFamily="34" charset="0"/>
              </a:rPr>
              <a:t>4</a:t>
            </a:r>
            <a:endPar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sp>
        <p:nvSpPr>
          <p:cNvPr id="12" name="Rectangle 11">
            <a:extLst>
              <a:ext uri="{FF2B5EF4-FFF2-40B4-BE49-F238E27FC236}">
                <a16:creationId xmlns:a16="http://schemas.microsoft.com/office/drawing/2014/main" id="{2F25A08C-D66A-3A8F-1E23-80D4FFCC6BE1}"/>
              </a:ext>
            </a:extLst>
          </p:cNvPr>
          <p:cNvSpPr/>
          <p:nvPr/>
        </p:nvSpPr>
        <p:spPr bwMode="auto">
          <a:xfrm>
            <a:off x="13072767" y="2528789"/>
            <a:ext cx="160947" cy="54132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14" name="Picture 13">
            <a:extLst>
              <a:ext uri="{FF2B5EF4-FFF2-40B4-BE49-F238E27FC236}">
                <a16:creationId xmlns:a16="http://schemas.microsoft.com/office/drawing/2014/main" id="{02FB63CE-61E3-C066-C287-6D855E3B4ECA}"/>
              </a:ext>
            </a:extLst>
          </p:cNvPr>
          <p:cNvPicPr>
            <a:picLocks noChangeAspect="1"/>
          </p:cNvPicPr>
          <p:nvPr/>
        </p:nvPicPr>
        <p:blipFill rotWithShape="1">
          <a:blip r:embed="rId4"/>
          <a:srcRect t="833"/>
          <a:stretch/>
        </p:blipFill>
        <p:spPr>
          <a:xfrm>
            <a:off x="6399317" y="92559"/>
            <a:ext cx="5106988" cy="3146961"/>
          </a:xfrm>
          <a:prstGeom prst="rect">
            <a:avLst/>
          </a:prstGeom>
          <a:ln w="12700" cap="rnd">
            <a:solidFill>
              <a:srgbClr val="D2D2D2"/>
            </a:solidFill>
          </a:ln>
        </p:spPr>
      </p:pic>
      <p:sp>
        <p:nvSpPr>
          <p:cNvPr id="32" name="Rectangle 31">
            <a:extLst>
              <a:ext uri="{FF2B5EF4-FFF2-40B4-BE49-F238E27FC236}">
                <a16:creationId xmlns:a16="http://schemas.microsoft.com/office/drawing/2014/main" id="{C313A303-B1A5-415E-BFB8-2B3A639B5877}"/>
              </a:ext>
            </a:extLst>
          </p:cNvPr>
          <p:cNvSpPr/>
          <p:nvPr/>
        </p:nvSpPr>
        <p:spPr>
          <a:xfrm>
            <a:off x="6388763" y="3132881"/>
            <a:ext cx="842404" cy="118346"/>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
        <p:nvSpPr>
          <p:cNvPr id="28" name="Rectangle 27">
            <a:extLst>
              <a:ext uri="{FF2B5EF4-FFF2-40B4-BE49-F238E27FC236}">
                <a16:creationId xmlns:a16="http://schemas.microsoft.com/office/drawing/2014/main" id="{4B2ED1DF-9645-4E77-3E17-F9421A47CB20}"/>
              </a:ext>
            </a:extLst>
          </p:cNvPr>
          <p:cNvSpPr/>
          <p:nvPr/>
        </p:nvSpPr>
        <p:spPr>
          <a:xfrm>
            <a:off x="7231167" y="5094584"/>
            <a:ext cx="842404" cy="566794"/>
          </a:xfrm>
          <a:prstGeom prst="rect">
            <a:avLst/>
          </a:prstGeom>
          <a:noFill/>
          <a:ln w="19050" cap="rnd">
            <a:solidFill>
              <a:srgbClr val="D83B0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53535"/>
              </a:solidFill>
              <a:effectLst/>
              <a:uLnTx/>
              <a:uFillTx/>
              <a:latin typeface="Segoe UI Semilight"/>
              <a:ea typeface="+mn-ea"/>
              <a:cs typeface="+mn-cs"/>
            </a:endParaRPr>
          </a:p>
        </p:txBody>
      </p:sp>
    </p:spTree>
    <p:extLst>
      <p:ext uri="{BB962C8B-B14F-4D97-AF65-F5344CB8AC3E}">
        <p14:creationId xmlns:p14="http://schemas.microsoft.com/office/powerpoint/2010/main" val="4137843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10" presetClass="entr" presetSubtype="0" fill="hold" nodeType="withEffect">
                                  <p:stCondLst>
                                    <p:cond delay="25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2" presetClass="path" presetSubtype="0" decel="100000" fill="hold" nodeType="withEffect">
                                  <p:stCondLst>
                                    <p:cond delay="250"/>
                                  </p:stCondLst>
                                  <p:childTnLst>
                                    <p:animMotion origin="layout" path="M -1.25E-6 3.7037E-6 L -1.25E-6 0.02129 " pathEditMode="relative" rAng="0" ptsTypes="AA">
                                      <p:cBhvr>
                                        <p:cTn id="14" dur="500" spd="-100000" fill="hold"/>
                                        <p:tgtEl>
                                          <p:spTgt spid="26"/>
                                        </p:tgtEl>
                                        <p:attrNameLst>
                                          <p:attrName>ppt_x</p:attrName>
                                          <p:attrName>ppt_y</p:attrName>
                                        </p:attrNameLst>
                                      </p:cBhvr>
                                      <p:rCtr x="0" y="1065"/>
                                    </p:animMotion>
                                  </p:childTnLst>
                                </p:cTn>
                              </p:par>
                              <p:par>
                                <p:cTn id="15" presetID="22" presetClass="entr" presetSubtype="8" fill="hold" nodeType="withEffect">
                                  <p:stCondLst>
                                    <p:cond delay="25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78"/>
                                        </p:tgtEl>
                                        <p:attrNameLst>
                                          <p:attrName>style.visibility</p:attrName>
                                        </p:attrNameLst>
                                      </p:cBhvr>
                                      <p:to>
                                        <p:strVal val="visible"/>
                                      </p:to>
                                    </p:set>
                                    <p:anim calcmode="lin" valueType="num">
                                      <p:cBhvr>
                                        <p:cTn id="20" dur="500" fill="hold"/>
                                        <p:tgtEl>
                                          <p:spTgt spid="78"/>
                                        </p:tgtEl>
                                        <p:attrNameLst>
                                          <p:attrName>ppt_w</p:attrName>
                                        </p:attrNameLst>
                                      </p:cBhvr>
                                      <p:tavLst>
                                        <p:tav tm="0">
                                          <p:val>
                                            <p:fltVal val="0"/>
                                          </p:val>
                                        </p:tav>
                                        <p:tav tm="100000">
                                          <p:val>
                                            <p:strVal val="#ppt_w"/>
                                          </p:val>
                                        </p:tav>
                                      </p:tavLst>
                                    </p:anim>
                                    <p:anim calcmode="lin" valueType="num">
                                      <p:cBhvr>
                                        <p:cTn id="21" dur="500" fill="hold"/>
                                        <p:tgtEl>
                                          <p:spTgt spid="78"/>
                                        </p:tgtEl>
                                        <p:attrNameLst>
                                          <p:attrName>ppt_h</p:attrName>
                                        </p:attrNameLst>
                                      </p:cBhvr>
                                      <p:tavLst>
                                        <p:tav tm="0">
                                          <p:val>
                                            <p:fltVal val="0"/>
                                          </p:val>
                                        </p:tav>
                                        <p:tav tm="100000">
                                          <p:val>
                                            <p:strVal val="#ppt_h"/>
                                          </p:val>
                                        </p:tav>
                                      </p:tavLst>
                                    </p:anim>
                                    <p:animEffect transition="in" filter="fade">
                                      <p:cBhvr>
                                        <p:cTn id="22" dur="500"/>
                                        <p:tgtEl>
                                          <p:spTgt spid="78"/>
                                        </p:tgtEl>
                                      </p:cBhvr>
                                    </p:animEffect>
                                  </p:childTnLst>
                                </p:cTn>
                              </p:par>
                              <p:par>
                                <p:cTn id="23" presetID="22" presetClass="entr" presetSubtype="8" fill="hold" nodeType="withEffect">
                                  <p:stCondLst>
                                    <p:cond delay="750"/>
                                  </p:stCondLst>
                                  <p:childTnLst>
                                    <p:set>
                                      <p:cBhvr>
                                        <p:cTn id="24" dur="1" fill="hold">
                                          <p:stCondLst>
                                            <p:cond delay="0"/>
                                          </p:stCondLst>
                                        </p:cTn>
                                        <p:tgtEl>
                                          <p:spTgt spid="77"/>
                                        </p:tgtEl>
                                        <p:attrNameLst>
                                          <p:attrName>style.visibility</p:attrName>
                                        </p:attrNameLst>
                                      </p:cBhvr>
                                      <p:to>
                                        <p:strVal val="visible"/>
                                      </p:to>
                                    </p:set>
                                    <p:animEffect transition="in" filter="wipe(left)">
                                      <p:cBhvr>
                                        <p:cTn id="25" dur="500"/>
                                        <p:tgtEl>
                                          <p:spTgt spid="77"/>
                                        </p:tgtEl>
                                      </p:cBhvr>
                                    </p:animEffect>
                                  </p:childTnLst>
                                </p:cTn>
                              </p:par>
                              <p:par>
                                <p:cTn id="26" presetID="10" presetClass="entr" presetSubtype="0"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42" presetClass="path" presetSubtype="0" decel="100000" fill="hold" nodeType="withEffect">
                                  <p:stCondLst>
                                    <p:cond delay="750"/>
                                  </p:stCondLst>
                                  <p:childTnLst>
                                    <p:animMotion origin="layout" path="M 2.08333E-6 2.96296E-6 L 2.08333E-6 0.02129 " pathEditMode="relative" rAng="0" ptsTypes="AA">
                                      <p:cBhvr>
                                        <p:cTn id="30" dur="500" spd="-100000" fill="hold"/>
                                        <p:tgtEl>
                                          <p:spTgt spid="30"/>
                                        </p:tgtEl>
                                        <p:attrNameLst>
                                          <p:attrName>ppt_x</p:attrName>
                                          <p:attrName>ppt_y</p:attrName>
                                        </p:attrNameLst>
                                      </p:cBhvr>
                                      <p:rCtr x="0"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3D3784C2-AFD7-4487-97F1-9D21765F355F}"/>
              </a:ext>
              <a:ext uri="{C183D7F6-B498-43B3-948B-1728B52AA6E4}">
                <adec:decorative xmlns:adec="http://schemas.microsoft.com/office/drawing/2017/decorative" val="1"/>
              </a:ext>
            </a:extLst>
          </p:cNvPr>
          <p:cNvCxnSpPr>
            <a:cxnSpLocks/>
          </p:cNvCxnSpPr>
          <p:nvPr/>
        </p:nvCxnSpPr>
        <p:spPr>
          <a:xfrm flipH="1">
            <a:off x="5389045" y="2127092"/>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02A8224-0FFD-48D9-B3AC-8C9F2CFB564F}"/>
              </a:ext>
              <a:ext uri="{C183D7F6-B498-43B3-948B-1728B52AA6E4}">
                <adec:decorative xmlns:adec="http://schemas.microsoft.com/office/drawing/2017/decorative" val="1"/>
              </a:ext>
            </a:extLst>
          </p:cNvPr>
          <p:cNvCxnSpPr>
            <a:cxnSpLocks/>
          </p:cNvCxnSpPr>
          <p:nvPr/>
        </p:nvCxnSpPr>
        <p:spPr>
          <a:xfrm flipH="1">
            <a:off x="5478265" y="5110631"/>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lstStyle/>
          <a:p>
            <a:r>
              <a:rPr lang="en-US" sz="2700"/>
              <a:t>Propensity reports</a:t>
            </a:r>
          </a:p>
        </p:txBody>
      </p:sp>
      <p:grpSp>
        <p:nvGrpSpPr>
          <p:cNvPr id="26" name="Group 25">
            <a:extLst>
              <a:ext uri="{FF2B5EF4-FFF2-40B4-BE49-F238E27FC236}">
                <a16:creationId xmlns:a16="http://schemas.microsoft.com/office/drawing/2014/main" id="{9BCAD221-57A4-4962-A756-B700B6F5E9EB}"/>
              </a:ext>
              <a:ext uri="{C183D7F6-B498-43B3-948B-1728B52AA6E4}">
                <adec:decorative xmlns:adec="http://schemas.microsoft.com/office/drawing/2017/decorative" val="1"/>
              </a:ext>
            </a:extLst>
          </p:cNvPr>
          <p:cNvGrpSpPr/>
          <p:nvPr/>
        </p:nvGrpSpPr>
        <p:grpSpPr>
          <a:xfrm>
            <a:off x="588263" y="1207241"/>
            <a:ext cx="4048243" cy="1369606"/>
            <a:chOff x="588263" y="1497520"/>
            <a:chExt cx="4048243" cy="1369606"/>
          </a:xfrm>
        </p:grpSpPr>
        <p:sp>
          <p:nvSpPr>
            <p:cNvPr id="85" name="TextBox 84">
              <a:extLst>
                <a:ext uri="{FF2B5EF4-FFF2-40B4-BE49-F238E27FC236}">
                  <a16:creationId xmlns:a16="http://schemas.microsoft.com/office/drawing/2014/main" id="{02A2E994-ED2A-4028-BDAC-031CA4922878}"/>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dirty="0">
                  <a:solidFill>
                    <a:srgbClr val="0078D4"/>
                  </a:solidFill>
                  <a:latin typeface="Segoe UI Semibold"/>
                </a:rPr>
                <a:t>5</a:t>
              </a:r>
              <a:endParaRPr kumimoji="0" lang="en-US" sz="2800" b="0" i="0" u="none" strike="noStrike" kern="1200" cap="none" spc="0" normalizeH="0" baseline="0" noProof="0" dirty="0">
                <a:ln>
                  <a:noFill/>
                </a:ln>
                <a:solidFill>
                  <a:srgbClr val="0078D4"/>
                </a:solidFill>
                <a:effectLst/>
                <a:uLnTx/>
                <a:uFillTx/>
                <a:latin typeface="Segoe UI Semibold"/>
                <a:ea typeface="+mn-ea"/>
                <a:cs typeface="+mn-cs"/>
              </a:endParaRPr>
            </a:p>
          </p:txBody>
        </p:sp>
        <p:sp>
          <p:nvSpPr>
            <p:cNvPr id="86" name="TextBox 85">
              <a:extLst>
                <a:ext uri="{FF2B5EF4-FFF2-40B4-BE49-F238E27FC236}">
                  <a16:creationId xmlns:a16="http://schemas.microsoft.com/office/drawing/2014/main" id="{292F5BEE-74DC-4EAE-B0BC-54421F2F0498}"/>
                </a:ext>
              </a:extLst>
            </p:cNvPr>
            <p:cNvSpPr txBox="1"/>
            <p:nvPr/>
          </p:nvSpPr>
          <p:spPr>
            <a:xfrm>
              <a:off x="1094959" y="1497520"/>
              <a:ext cx="3541547" cy="1369606"/>
            </a:xfrm>
            <a:prstGeom prst="rect">
              <a:avLst/>
            </a:prstGeom>
            <a:noFill/>
          </p:spPr>
          <p:txBody>
            <a:bodyPr wrap="non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Once open, each file starts with your own</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Partner ID/Name, followed by your customer</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firmographics data, and propensity</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recommendations. </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Target the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act now </a:t>
              </a:r>
              <a:r>
                <a:rPr kumimoji="0" lang="en-US" sz="1400" b="0" i="0" u="none" strike="noStrike" kern="1200" cap="none" spc="0" normalizeH="0" baseline="0" noProof="0" dirty="0">
                  <a:ln>
                    <a:noFill/>
                  </a:ln>
                  <a:solidFill>
                    <a:srgbClr val="000000"/>
                  </a:solidFill>
                  <a:effectLst/>
                  <a:uLnTx/>
                  <a:uFillTx/>
                  <a:latin typeface="Segoe UI"/>
                  <a:ea typeface="+mn-ea"/>
                  <a:cs typeface="+mn-cs"/>
                </a:rPr>
                <a:t>and </a:t>
              </a:r>
              <a:r>
                <a:rPr kumimoji="0" lang="en-US" sz="1400" b="0" i="0" u="none" strike="noStrike" kern="1200" cap="none" spc="0" normalizeH="0" baseline="0" noProof="0" dirty="0">
                  <a:ln>
                    <a:noFill/>
                  </a:ln>
                  <a:solidFill>
                    <a:srgbClr val="0078D4"/>
                  </a:solidFill>
                  <a:effectLst/>
                  <a:uLnTx/>
                  <a:uFillTx/>
                  <a:latin typeface="Segoe UI Semibold"/>
                  <a:ea typeface="+mn-ea"/>
                  <a:cs typeface="+mn-cs"/>
                </a:rPr>
                <a:t>evaluate</a:t>
              </a:r>
              <a:r>
                <a:rPr kumimoji="0" lang="en-US" sz="1400" b="0" i="0" u="none" strike="noStrike" kern="1200" cap="none" spc="0" normalizeH="0" baseline="0" noProof="0" dirty="0">
                  <a:ln>
                    <a:noFill/>
                  </a:ln>
                  <a:solidFill>
                    <a:srgbClr val="000000"/>
                  </a:solidFill>
                  <a:effectLst/>
                  <a:uLnTx/>
                  <a:uFillTx/>
                  <a:latin typeface="Segoe UI"/>
                  <a:ea typeface="+mn-ea"/>
                  <a:cs typeface="+mn-cs"/>
                </a:rPr>
                <a:t> propensity</a:t>
              </a:r>
              <a:br>
                <a:rPr kumimoji="0" lang="en-US" sz="1400" b="0" i="0" u="none" strike="noStrike" kern="1200" cap="none" spc="0" normalizeH="0" baseline="0" noProof="0" dirty="0">
                  <a:ln>
                    <a:noFill/>
                  </a:ln>
                  <a:solidFill>
                    <a:srgbClr val="000000"/>
                  </a:solidFill>
                  <a:effectLst/>
                  <a:uLnTx/>
                  <a:uFillTx/>
                  <a:latin typeface="Segoe UI"/>
                  <a:ea typeface="+mn-ea"/>
                  <a:cs typeface="+mn-cs"/>
                </a:rPr>
              </a:br>
              <a:r>
                <a:rPr kumimoji="0" lang="en-US" sz="1400" b="0" i="0" u="none" strike="noStrike" kern="1200" cap="none" spc="0" normalizeH="0" baseline="0" noProof="0" dirty="0">
                  <a:ln>
                    <a:noFill/>
                  </a:ln>
                  <a:solidFill>
                    <a:srgbClr val="000000"/>
                  </a:solidFill>
                  <a:effectLst/>
                  <a:uLnTx/>
                  <a:uFillTx/>
                  <a:latin typeface="Segoe UI"/>
                  <a:ea typeface="+mn-ea"/>
                  <a:cs typeface="+mn-cs"/>
                </a:rPr>
                <a:t>clusters for the highest yield customers. </a:t>
              </a:r>
            </a:p>
          </p:txBody>
        </p:sp>
        <p:cxnSp>
          <p:nvCxnSpPr>
            <p:cNvPr id="90" name="Straight Connector 89">
              <a:extLst>
                <a:ext uri="{FF2B5EF4-FFF2-40B4-BE49-F238E27FC236}">
                  <a16:creationId xmlns:a16="http://schemas.microsoft.com/office/drawing/2014/main" id="{188EA52E-0E8A-469C-87B0-B1CE441B8D63}"/>
                </a:ext>
              </a:extLst>
            </p:cNvPr>
            <p:cNvCxnSpPr>
              <a:cxnSpLocks/>
            </p:cNvCxnSpPr>
            <p:nvPr/>
          </p:nvCxnSpPr>
          <p:spPr>
            <a:xfrm rot="16200000">
              <a:off x="722102" y="1689164"/>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46BC033-A3ED-45F3-83B4-92C0EFA48257}"/>
              </a:ext>
              <a:ext uri="{C183D7F6-B498-43B3-948B-1728B52AA6E4}">
                <adec:decorative xmlns:adec="http://schemas.microsoft.com/office/drawing/2017/decorative" val="1"/>
              </a:ext>
            </a:extLst>
          </p:cNvPr>
          <p:cNvGrpSpPr/>
          <p:nvPr/>
        </p:nvGrpSpPr>
        <p:grpSpPr>
          <a:xfrm>
            <a:off x="588263" y="4305913"/>
            <a:ext cx="506761" cy="430887"/>
            <a:chOff x="588263" y="2367848"/>
            <a:chExt cx="506761" cy="430887"/>
          </a:xfrm>
        </p:grpSpPr>
        <p:sp>
          <p:nvSpPr>
            <p:cNvPr id="92" name="TextBox 91">
              <a:extLst>
                <a:ext uri="{FF2B5EF4-FFF2-40B4-BE49-F238E27FC236}">
                  <a16:creationId xmlns:a16="http://schemas.microsoft.com/office/drawing/2014/main" id="{11434242-C7DC-4B84-A228-512F8514D40A}"/>
                </a:ext>
              </a:extLst>
            </p:cNvPr>
            <p:cNvSpPr txBox="1"/>
            <p:nvPr/>
          </p:nvSpPr>
          <p:spPr>
            <a:xfrm>
              <a:off x="588263" y="2367848"/>
              <a:ext cx="200376"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dirty="0">
                  <a:solidFill>
                    <a:srgbClr val="0078D4"/>
                  </a:solidFill>
                  <a:latin typeface="Segoe UI Semibold"/>
                </a:rPr>
                <a:t>6</a:t>
              </a:r>
              <a:endParaRPr kumimoji="0" lang="en-US" sz="2800" b="0" i="0" u="none" strike="noStrike" kern="1200" cap="none" spc="0" normalizeH="0" baseline="0" noProof="0" dirty="0">
                <a:ln>
                  <a:noFill/>
                </a:ln>
                <a:solidFill>
                  <a:srgbClr val="0078D4"/>
                </a:solidFill>
                <a:effectLst/>
                <a:uLnTx/>
                <a:uFillTx/>
                <a:latin typeface="Segoe UI Semibold"/>
                <a:ea typeface="+mn-ea"/>
                <a:cs typeface="+mn-cs"/>
              </a:endParaRPr>
            </a:p>
          </p:txBody>
        </p:sp>
        <p:grpSp>
          <p:nvGrpSpPr>
            <p:cNvPr id="29" name="Group 28">
              <a:extLst>
                <a:ext uri="{FF2B5EF4-FFF2-40B4-BE49-F238E27FC236}">
                  <a16:creationId xmlns:a16="http://schemas.microsoft.com/office/drawing/2014/main" id="{C8F827AC-7338-4F3D-AD83-91A1D2C092B8}"/>
                </a:ext>
              </a:extLst>
            </p:cNvPr>
            <p:cNvGrpSpPr/>
            <p:nvPr/>
          </p:nvGrpSpPr>
          <p:grpSpPr>
            <a:xfrm>
              <a:off x="913746" y="2367848"/>
              <a:ext cx="181278" cy="383287"/>
              <a:chOff x="913746" y="2367848"/>
              <a:chExt cx="181278" cy="383287"/>
            </a:xfrm>
          </p:grpSpPr>
          <p:sp>
            <p:nvSpPr>
              <p:cNvPr id="93" name="TextBox 92">
                <a:extLst>
                  <a:ext uri="{FF2B5EF4-FFF2-40B4-BE49-F238E27FC236}">
                    <a16:creationId xmlns:a16="http://schemas.microsoft.com/office/drawing/2014/main" id="{18242C0C-7861-4126-A4FD-3B2248D9FBC4}"/>
                  </a:ext>
                </a:extLst>
              </p:cNvPr>
              <p:cNvSpPr txBox="1"/>
              <p:nvPr/>
            </p:nvSpPr>
            <p:spPr>
              <a:xfrm>
                <a:off x="1094959" y="2367848"/>
                <a:ext cx="65" cy="215444"/>
              </a:xfrm>
              <a:prstGeom prst="rect">
                <a:avLst/>
              </a:prstGeom>
              <a:noFill/>
            </p:spPr>
            <p:txBody>
              <a:bodyPr wrap="non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cxnSp>
            <p:nvCxnSpPr>
              <p:cNvPr id="94" name="Straight Connector 93">
                <a:extLst>
                  <a:ext uri="{FF2B5EF4-FFF2-40B4-BE49-F238E27FC236}">
                    <a16:creationId xmlns:a16="http://schemas.microsoft.com/office/drawing/2014/main" id="{86DED115-C652-4872-ACBD-1FF6D5BBEB28}"/>
                  </a:ext>
                </a:extLst>
              </p:cNvPr>
              <p:cNvCxnSpPr>
                <a:cxnSpLocks/>
              </p:cNvCxnSpPr>
              <p:nvPr/>
            </p:nvCxnSpPr>
            <p:spPr>
              <a:xfrm rot="16200000">
                <a:off x="722102" y="2559492"/>
                <a:ext cx="383287" cy="0"/>
              </a:xfrm>
              <a:prstGeom prst="line">
                <a:avLst/>
              </a:prstGeom>
              <a:ln w="15875" cap="rnd">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sp>
        <p:nvSpPr>
          <p:cNvPr id="44" name="Oval 43">
            <a:extLst>
              <a:ext uri="{FF2B5EF4-FFF2-40B4-BE49-F238E27FC236}">
                <a16:creationId xmlns:a16="http://schemas.microsoft.com/office/drawing/2014/main" id="{6478CDF6-C130-42FE-B405-6318489D6E0A}"/>
              </a:ext>
            </a:extLst>
          </p:cNvPr>
          <p:cNvSpPr/>
          <p:nvPr/>
        </p:nvSpPr>
        <p:spPr bwMode="auto">
          <a:xfrm>
            <a:off x="5308231" y="1939914"/>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dirty="0">
                <a:solidFill>
                  <a:srgbClr val="FFFFFF"/>
                </a:solidFill>
                <a:latin typeface="Segoe UI Semibold"/>
                <a:ea typeface="Segoe UI Black" panose="020B0A02040204020203" pitchFamily="34" charset="0"/>
                <a:cs typeface="Segoe UI" pitchFamily="34" charset="0"/>
              </a:rPr>
              <a:t>5</a:t>
            </a:r>
            <a:endPar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sp>
        <p:nvSpPr>
          <p:cNvPr id="45" name="Oval 44">
            <a:extLst>
              <a:ext uri="{FF2B5EF4-FFF2-40B4-BE49-F238E27FC236}">
                <a16:creationId xmlns:a16="http://schemas.microsoft.com/office/drawing/2014/main" id="{F8406F2C-A4EB-4B96-9329-1F562602303B}"/>
              </a:ext>
            </a:extLst>
          </p:cNvPr>
          <p:cNvSpPr/>
          <p:nvPr/>
        </p:nvSpPr>
        <p:spPr bwMode="auto">
          <a:xfrm>
            <a:off x="5291087" y="4923453"/>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dirty="0">
                <a:solidFill>
                  <a:srgbClr val="FFFFFF"/>
                </a:solidFill>
                <a:latin typeface="Segoe UI Semibold"/>
                <a:ea typeface="Segoe UI Black" panose="020B0A02040204020203" pitchFamily="34" charset="0"/>
                <a:cs typeface="Segoe UI" pitchFamily="34" charset="0"/>
              </a:rPr>
              <a:t>6</a:t>
            </a:r>
            <a:endPar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grpSp>
        <p:nvGrpSpPr>
          <p:cNvPr id="37" name="Group 36">
            <a:extLst>
              <a:ext uri="{FF2B5EF4-FFF2-40B4-BE49-F238E27FC236}">
                <a16:creationId xmlns:a16="http://schemas.microsoft.com/office/drawing/2014/main" id="{9AFF7D80-F044-443A-BE70-AE76832C7486}"/>
              </a:ext>
              <a:ext uri="{C183D7F6-B498-43B3-948B-1728B52AA6E4}">
                <adec:decorative xmlns:adec="http://schemas.microsoft.com/office/drawing/2017/decorative" val="1"/>
              </a:ext>
            </a:extLst>
          </p:cNvPr>
          <p:cNvGrpSpPr/>
          <p:nvPr/>
        </p:nvGrpSpPr>
        <p:grpSpPr>
          <a:xfrm>
            <a:off x="5858746" y="1059876"/>
            <a:ext cx="6333253" cy="1912532"/>
            <a:chOff x="5467987" y="4485187"/>
            <a:chExt cx="6400800" cy="1938929"/>
          </a:xfrm>
        </p:grpSpPr>
        <p:pic>
          <p:nvPicPr>
            <p:cNvPr id="38" name="Picture 37">
              <a:extLst>
                <a:ext uri="{FF2B5EF4-FFF2-40B4-BE49-F238E27FC236}">
                  <a16:creationId xmlns:a16="http://schemas.microsoft.com/office/drawing/2014/main" id="{44974AA1-90A9-4B72-BCC4-830A73AE5AD0}"/>
                </a:ext>
              </a:extLst>
            </p:cNvPr>
            <p:cNvPicPr>
              <a:picLocks noChangeAspect="1"/>
            </p:cNvPicPr>
            <p:nvPr/>
          </p:nvPicPr>
          <p:blipFill>
            <a:blip r:embed="rId3"/>
            <a:stretch>
              <a:fillRect/>
            </a:stretch>
          </p:blipFill>
          <p:spPr>
            <a:xfrm>
              <a:off x="5467987" y="4485187"/>
              <a:ext cx="6400800" cy="1938929"/>
            </a:xfrm>
            <a:prstGeom prst="rect">
              <a:avLst/>
            </a:prstGeom>
            <a:ln w="12700" cap="rnd">
              <a:solidFill>
                <a:srgbClr val="D2D2D2"/>
              </a:solidFill>
            </a:ln>
          </p:spPr>
        </p:pic>
        <p:sp>
          <p:nvSpPr>
            <p:cNvPr id="39" name="Rectangle 38">
              <a:extLst>
                <a:ext uri="{FF2B5EF4-FFF2-40B4-BE49-F238E27FC236}">
                  <a16:creationId xmlns:a16="http://schemas.microsoft.com/office/drawing/2014/main" id="{79B2D4FA-CB2E-4EA8-81DF-13F8238D7CDC}"/>
                </a:ext>
              </a:extLst>
            </p:cNvPr>
            <p:cNvSpPr/>
            <p:nvPr/>
          </p:nvSpPr>
          <p:spPr bwMode="auto">
            <a:xfrm>
              <a:off x="5633499" y="4706311"/>
              <a:ext cx="6103582" cy="1618952"/>
            </a:xfrm>
            <a:prstGeom prst="rect">
              <a:avLst/>
            </a:prstGeom>
            <a:solidFill>
              <a:schemeClr val="bg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353535"/>
                </a:solidFill>
                <a:effectLst/>
                <a:uLnTx/>
                <a:uFillTx/>
                <a:latin typeface="Segoe UI Semilight"/>
                <a:ea typeface="Segoe UI" pitchFamily="34" charset="0"/>
                <a:cs typeface="Segoe UI" pitchFamily="34" charset="0"/>
              </a:endParaRPr>
            </a:p>
          </p:txBody>
        </p:sp>
      </p:grpSp>
      <p:pic>
        <p:nvPicPr>
          <p:cNvPr id="3" name="Picture 2">
            <a:extLst>
              <a:ext uri="{FF2B5EF4-FFF2-40B4-BE49-F238E27FC236}">
                <a16:creationId xmlns:a16="http://schemas.microsoft.com/office/drawing/2014/main" id="{719A600F-AA4C-71AE-09AD-3CEEF9107FE9}"/>
              </a:ext>
            </a:extLst>
          </p:cNvPr>
          <p:cNvPicPr>
            <a:picLocks noChangeAspect="1"/>
          </p:cNvPicPr>
          <p:nvPr/>
        </p:nvPicPr>
        <p:blipFill>
          <a:blip r:embed="rId4"/>
          <a:stretch>
            <a:fillRect/>
          </a:stretch>
        </p:blipFill>
        <p:spPr>
          <a:xfrm>
            <a:off x="5947967" y="4398795"/>
            <a:ext cx="2615008" cy="2062210"/>
          </a:xfrm>
          <a:prstGeom prst="rect">
            <a:avLst/>
          </a:prstGeom>
          <a:ln w="12700" cap="rnd">
            <a:solidFill>
              <a:srgbClr val="D2D2D2"/>
            </a:solidFill>
          </a:ln>
        </p:spPr>
      </p:pic>
      <p:sp>
        <p:nvSpPr>
          <p:cNvPr id="4" name="TextBox 3">
            <a:extLst>
              <a:ext uri="{FF2B5EF4-FFF2-40B4-BE49-F238E27FC236}">
                <a16:creationId xmlns:a16="http://schemas.microsoft.com/office/drawing/2014/main" id="{32DAA6D6-1491-95F4-7E03-2FB75DC7FCBC}"/>
              </a:ext>
            </a:extLst>
          </p:cNvPr>
          <p:cNvSpPr txBox="1"/>
          <p:nvPr/>
        </p:nvSpPr>
        <p:spPr>
          <a:xfrm>
            <a:off x="1065150" y="4389835"/>
            <a:ext cx="3692999" cy="215444"/>
          </a:xfrm>
          <a:prstGeom prst="rect">
            <a:avLst/>
          </a:prstGeom>
          <a:noFill/>
        </p:spPr>
        <p:txBody>
          <a:bodyPr wrap="non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Set up to receive reports on a recurring bases. </a:t>
            </a:r>
          </a:p>
        </p:txBody>
      </p:sp>
    </p:spTree>
    <p:extLst>
      <p:ext uri="{BB962C8B-B14F-4D97-AF65-F5344CB8AC3E}">
        <p14:creationId xmlns:p14="http://schemas.microsoft.com/office/powerpoint/2010/main" val="227618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8" fill="hold" nodeType="withEffect">
                                  <p:stCondLst>
                                    <p:cond delay="25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par>
                                <p:cTn id="13" presetID="10" presetClass="entr" presetSubtype="0" fill="hold" nodeType="withEffect">
                                  <p:stCondLst>
                                    <p:cond delay="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42" presetClass="path" presetSubtype="0" decel="100000" fill="hold" nodeType="withEffect">
                                  <p:stCondLst>
                                    <p:cond delay="250"/>
                                  </p:stCondLst>
                                  <p:childTnLst>
                                    <p:animMotion origin="layout" path="M -2.91667E-6 -4.44444E-6 L -2.91667E-6 0.0213 " pathEditMode="relative" rAng="0" ptsTypes="AA">
                                      <p:cBhvr>
                                        <p:cTn id="17" dur="500" spd="-100000" fill="hold"/>
                                        <p:tgtEl>
                                          <p:spTgt spid="26"/>
                                        </p:tgtEl>
                                        <p:attrNameLst>
                                          <p:attrName>ppt_x</p:attrName>
                                          <p:attrName>ppt_y</p:attrName>
                                        </p:attrNameLst>
                                      </p:cBhvr>
                                      <p:rCtr x="0" y="1065"/>
                                    </p:animMotion>
                                  </p:childTnLst>
                                </p:cTn>
                              </p:par>
                              <p:par>
                                <p:cTn id="18" presetID="10" presetClass="entr" presetSubtype="0" fill="hold"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42" presetClass="path" presetSubtype="0" decel="100000" fill="hold" nodeType="withEffect">
                                  <p:stCondLst>
                                    <p:cond delay="500"/>
                                  </p:stCondLst>
                                  <p:childTnLst>
                                    <p:animMotion origin="layout" path="M -4.375E-6 -1.48148E-6 L 0.02461 -1.48148E-6 " pathEditMode="relative" rAng="0" ptsTypes="AA">
                                      <p:cBhvr>
                                        <p:cTn id="22" dur="500" spd="-100000" fill="hold"/>
                                        <p:tgtEl>
                                          <p:spTgt spid="37"/>
                                        </p:tgtEl>
                                        <p:attrNameLst>
                                          <p:attrName>ppt_x</p:attrName>
                                          <p:attrName>ppt_y</p:attrName>
                                        </p:attrNameLst>
                                      </p:cBhvr>
                                      <p:rCtr x="1224" y="0"/>
                                    </p:animMotion>
                                  </p:childTnLst>
                                </p:cTn>
                              </p:par>
                              <p:par>
                                <p:cTn id="23" presetID="53" presetClass="entr" presetSubtype="16" fill="hold" grpId="0" nodeType="withEffect">
                                  <p:stCondLst>
                                    <p:cond delay="5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22" presetClass="entr" presetSubtype="8" fill="hold" nodeType="withEffect">
                                  <p:stCondLst>
                                    <p:cond delay="75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par>
                                <p:cTn id="31" presetID="10" presetClass="entr" presetSubtype="0" fill="hold" nodeType="withEffect">
                                  <p:stCondLst>
                                    <p:cond delay="75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2" presetClass="path" presetSubtype="0" decel="100000" fill="hold" nodeType="withEffect">
                                  <p:stCondLst>
                                    <p:cond delay="750"/>
                                  </p:stCondLst>
                                  <p:childTnLst>
                                    <p:animMotion origin="layout" path="M -4.16667E-7 7.40741E-7 L -4.16667E-7 0.0213 " pathEditMode="relative" rAng="0" ptsTypes="AA">
                                      <p:cBhvr>
                                        <p:cTn id="35" dur="500" spd="-100000" fill="hold"/>
                                        <p:tgtEl>
                                          <p:spTgt spid="30"/>
                                        </p:tgtEl>
                                        <p:attrNameLst>
                                          <p:attrName>ppt_x</p:attrName>
                                          <p:attrName>ppt_y</p:attrName>
                                        </p:attrNameLst>
                                      </p:cBhvr>
                                      <p:rCtr x="0"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3E869B83-8F26-D26A-30B7-D6F62A59DB50}"/>
              </a:ext>
            </a:extLst>
          </p:cNvPr>
          <p:cNvGrpSpPr/>
          <p:nvPr/>
        </p:nvGrpSpPr>
        <p:grpSpPr>
          <a:xfrm>
            <a:off x="1506430" y="4187199"/>
            <a:ext cx="374356" cy="1236443"/>
            <a:chOff x="1506430" y="4187199"/>
            <a:chExt cx="374356" cy="1236443"/>
          </a:xfrm>
        </p:grpSpPr>
        <p:cxnSp>
          <p:nvCxnSpPr>
            <p:cNvPr id="22" name="Straight Connector 21">
              <a:extLst>
                <a:ext uri="{FF2B5EF4-FFF2-40B4-BE49-F238E27FC236}">
                  <a16:creationId xmlns:a16="http://schemas.microsoft.com/office/drawing/2014/main" id="{4004C398-F16E-E053-4466-8E3B8DE68939}"/>
                </a:ext>
                <a:ext uri="{C183D7F6-B498-43B3-948B-1728B52AA6E4}">
                  <adec:decorative xmlns:adec="http://schemas.microsoft.com/office/drawing/2017/decorative" val="1"/>
                </a:ext>
              </a:extLst>
            </p:cNvPr>
            <p:cNvCxnSpPr>
              <a:cxnSpLocks/>
            </p:cNvCxnSpPr>
            <p:nvPr/>
          </p:nvCxnSpPr>
          <p:spPr>
            <a:xfrm flipH="1" flipV="1">
              <a:off x="1693607" y="4187199"/>
              <a:ext cx="1" cy="1236443"/>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6AE0619-697F-6E7F-B34B-96A01F92F423}"/>
                </a:ext>
              </a:extLst>
            </p:cNvPr>
            <p:cNvSpPr/>
            <p:nvPr/>
          </p:nvSpPr>
          <p:spPr bwMode="auto">
            <a:xfrm>
              <a:off x="1506430" y="4187199"/>
              <a:ext cx="374356" cy="37435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kern="0" dirty="0">
                  <a:solidFill>
                    <a:srgbClr val="FFFFFF"/>
                  </a:solidFill>
                  <a:latin typeface="Segoe UI Semibold"/>
                  <a:ea typeface="Segoe UI Black" panose="020B0A02040204020203" pitchFamily="34" charset="0"/>
                  <a:cs typeface="Segoe UI" pitchFamily="34" charset="0"/>
                </a:rPr>
                <a:t>2</a:t>
              </a:r>
              <a:endParaRPr kumimoji="0" lang="en-US" sz="1400" b="0" i="0" u="none" strike="noStrike" kern="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grpSp>
      <p:grpSp>
        <p:nvGrpSpPr>
          <p:cNvPr id="73" name="Group 72">
            <a:extLst>
              <a:ext uri="{FF2B5EF4-FFF2-40B4-BE49-F238E27FC236}">
                <a16:creationId xmlns:a16="http://schemas.microsoft.com/office/drawing/2014/main" id="{F716A21F-7E65-BF5C-18EA-054F073035D5}"/>
              </a:ext>
            </a:extLst>
          </p:cNvPr>
          <p:cNvGrpSpPr/>
          <p:nvPr/>
        </p:nvGrpSpPr>
        <p:grpSpPr>
          <a:xfrm>
            <a:off x="3701505" y="4187199"/>
            <a:ext cx="374356" cy="1527955"/>
            <a:chOff x="5947331" y="4187199"/>
            <a:chExt cx="374356" cy="1527955"/>
          </a:xfrm>
        </p:grpSpPr>
        <p:cxnSp>
          <p:nvCxnSpPr>
            <p:cNvPr id="30" name="Straight Connector 29">
              <a:extLst>
                <a:ext uri="{FF2B5EF4-FFF2-40B4-BE49-F238E27FC236}">
                  <a16:creationId xmlns:a16="http://schemas.microsoft.com/office/drawing/2014/main" id="{DD92B137-236C-2336-E6CA-2E479EDD0492}"/>
                </a:ext>
                <a:ext uri="{C183D7F6-B498-43B3-948B-1728B52AA6E4}">
                  <adec:decorative xmlns:adec="http://schemas.microsoft.com/office/drawing/2017/decorative" val="1"/>
                </a:ext>
              </a:extLst>
            </p:cNvPr>
            <p:cNvCxnSpPr>
              <a:cxnSpLocks/>
            </p:cNvCxnSpPr>
            <p:nvPr/>
          </p:nvCxnSpPr>
          <p:spPr>
            <a:xfrm flipH="1" flipV="1">
              <a:off x="6125913" y="4478711"/>
              <a:ext cx="1" cy="1236443"/>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BB2DF6E-3807-873E-E83F-2F695409A271}"/>
                </a:ext>
                <a:ext uri="{C183D7F6-B498-43B3-948B-1728B52AA6E4}">
                  <adec:decorative xmlns:adec="http://schemas.microsoft.com/office/drawing/2017/decorative" val="1"/>
                </a:ext>
              </a:extLst>
            </p:cNvPr>
            <p:cNvSpPr/>
            <p:nvPr/>
          </p:nvSpPr>
          <p:spPr bwMode="auto">
            <a:xfrm>
              <a:off x="5947331" y="4187199"/>
              <a:ext cx="374356" cy="37435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kern="0" dirty="0">
                  <a:solidFill>
                    <a:srgbClr val="FFFFFF"/>
                  </a:solidFill>
                  <a:latin typeface="Segoe UI Semibold"/>
                  <a:ea typeface="Segoe UI Black" panose="020B0A02040204020203" pitchFamily="34" charset="0"/>
                  <a:cs typeface="Segoe UI" pitchFamily="34" charset="0"/>
                </a:rPr>
                <a:t>3</a:t>
              </a:r>
              <a:endParaRPr kumimoji="0" lang="en-US" sz="1400" b="0" i="0" u="none" strike="noStrike" kern="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grpSp>
      <p:grpSp>
        <p:nvGrpSpPr>
          <p:cNvPr id="75" name="Group 74">
            <a:extLst>
              <a:ext uri="{FF2B5EF4-FFF2-40B4-BE49-F238E27FC236}">
                <a16:creationId xmlns:a16="http://schemas.microsoft.com/office/drawing/2014/main" id="{42EDD32C-9E34-C62D-AC2C-93E08C767517}"/>
              </a:ext>
            </a:extLst>
          </p:cNvPr>
          <p:cNvGrpSpPr/>
          <p:nvPr/>
        </p:nvGrpSpPr>
        <p:grpSpPr>
          <a:xfrm>
            <a:off x="6964841" y="4187199"/>
            <a:ext cx="374356" cy="1432688"/>
            <a:chOff x="9751270" y="4187199"/>
            <a:chExt cx="374356" cy="1432688"/>
          </a:xfrm>
        </p:grpSpPr>
        <p:cxnSp>
          <p:nvCxnSpPr>
            <p:cNvPr id="31" name="Straight Connector 30">
              <a:extLst>
                <a:ext uri="{FF2B5EF4-FFF2-40B4-BE49-F238E27FC236}">
                  <a16:creationId xmlns:a16="http://schemas.microsoft.com/office/drawing/2014/main" id="{024120CD-FF8E-A7BB-2D85-4565357BBCF8}"/>
                </a:ext>
                <a:ext uri="{C183D7F6-B498-43B3-948B-1728B52AA6E4}">
                  <adec:decorative xmlns:adec="http://schemas.microsoft.com/office/drawing/2017/decorative" val="1"/>
                </a:ext>
              </a:extLst>
            </p:cNvPr>
            <p:cNvCxnSpPr>
              <a:cxnSpLocks/>
            </p:cNvCxnSpPr>
            <p:nvPr/>
          </p:nvCxnSpPr>
          <p:spPr>
            <a:xfrm flipH="1" flipV="1">
              <a:off x="9938447" y="4383444"/>
              <a:ext cx="1" cy="1236443"/>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C7E82F9-4A6E-CC7C-B753-573BD5BB683A}"/>
                </a:ext>
                <a:ext uri="{C183D7F6-B498-43B3-948B-1728B52AA6E4}">
                  <adec:decorative xmlns:adec="http://schemas.microsoft.com/office/drawing/2017/decorative" val="1"/>
                </a:ext>
              </a:extLst>
            </p:cNvPr>
            <p:cNvSpPr/>
            <p:nvPr/>
          </p:nvSpPr>
          <p:spPr bwMode="auto">
            <a:xfrm>
              <a:off x="9751270" y="4187199"/>
              <a:ext cx="374356" cy="37435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kern="0" dirty="0">
                  <a:solidFill>
                    <a:srgbClr val="FFFFFF"/>
                  </a:solidFill>
                  <a:latin typeface="Segoe UI Semibold"/>
                  <a:ea typeface="Segoe UI Black" panose="020B0A02040204020203" pitchFamily="34" charset="0"/>
                  <a:cs typeface="Segoe UI" pitchFamily="34" charset="0"/>
                </a:rPr>
                <a:t>4</a:t>
              </a:r>
              <a:endParaRPr kumimoji="0" lang="en-US" sz="1400" b="0" i="0" u="none" strike="noStrike" kern="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grpSp>
      <p:grpSp>
        <p:nvGrpSpPr>
          <p:cNvPr id="76" name="Group 75">
            <a:extLst>
              <a:ext uri="{FF2B5EF4-FFF2-40B4-BE49-F238E27FC236}">
                <a16:creationId xmlns:a16="http://schemas.microsoft.com/office/drawing/2014/main" id="{9195B299-7792-72FA-308F-2C06B5A619FD}"/>
              </a:ext>
            </a:extLst>
          </p:cNvPr>
          <p:cNvGrpSpPr/>
          <p:nvPr/>
        </p:nvGrpSpPr>
        <p:grpSpPr>
          <a:xfrm>
            <a:off x="10555543" y="4232053"/>
            <a:ext cx="374356" cy="1527954"/>
            <a:chOff x="11281728" y="4187199"/>
            <a:chExt cx="374356" cy="1527954"/>
          </a:xfrm>
        </p:grpSpPr>
        <p:cxnSp>
          <p:nvCxnSpPr>
            <p:cNvPr id="32" name="Straight Connector 31">
              <a:extLst>
                <a:ext uri="{FF2B5EF4-FFF2-40B4-BE49-F238E27FC236}">
                  <a16:creationId xmlns:a16="http://schemas.microsoft.com/office/drawing/2014/main" id="{019075CE-CEC3-BE61-8604-078A84B13DC6}"/>
                </a:ext>
                <a:ext uri="{C183D7F6-B498-43B3-948B-1728B52AA6E4}">
                  <adec:decorative xmlns:adec="http://schemas.microsoft.com/office/drawing/2017/decorative" val="1"/>
                </a:ext>
              </a:extLst>
            </p:cNvPr>
            <p:cNvCxnSpPr>
              <a:cxnSpLocks/>
            </p:cNvCxnSpPr>
            <p:nvPr/>
          </p:nvCxnSpPr>
          <p:spPr>
            <a:xfrm flipH="1" flipV="1">
              <a:off x="11468905" y="4478710"/>
              <a:ext cx="1" cy="1236443"/>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4A139BE-FB48-58A8-652A-9C645FEF32CB}"/>
                </a:ext>
              </a:extLst>
            </p:cNvPr>
            <p:cNvSpPr/>
            <p:nvPr/>
          </p:nvSpPr>
          <p:spPr bwMode="auto">
            <a:xfrm>
              <a:off x="11281728" y="4187199"/>
              <a:ext cx="374356" cy="37435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lang="en-US" sz="1400" kern="0" dirty="0">
                  <a:solidFill>
                    <a:srgbClr val="FFFFFF"/>
                  </a:solidFill>
                  <a:latin typeface="Segoe UI Semibold"/>
                  <a:ea typeface="Segoe UI Black" panose="020B0A02040204020203" pitchFamily="34" charset="0"/>
                  <a:cs typeface="Segoe UI" pitchFamily="34" charset="0"/>
                </a:rPr>
                <a:t>5</a:t>
              </a:r>
              <a:endParaRPr kumimoji="0" lang="en-US" sz="1400" b="0" i="0" u="none" strike="noStrike" kern="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endParaRPr>
            </a:p>
          </p:txBody>
        </p:sp>
      </p:grpSp>
      <p:sp>
        <p:nvSpPr>
          <p:cNvPr id="6" name="Rectangle 5">
            <a:extLst>
              <a:ext uri="{FF2B5EF4-FFF2-40B4-BE49-F238E27FC236}">
                <a16:creationId xmlns:a16="http://schemas.microsoft.com/office/drawing/2014/main" id="{94EADAB1-BA80-A6E4-9DDD-ED332C84C848}"/>
              </a:ext>
              <a:ext uri="{C183D7F6-B498-43B3-948B-1728B52AA6E4}">
                <adec:decorative xmlns:adec="http://schemas.microsoft.com/office/drawing/2017/decorative" val="1"/>
              </a:ext>
            </a:extLst>
          </p:cNvPr>
          <p:cNvSpPr/>
          <p:nvPr/>
        </p:nvSpPr>
        <p:spPr bwMode="auto">
          <a:xfrm>
            <a:off x="0" y="0"/>
            <a:ext cx="12202175" cy="4038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38" name="Title 1">
            <a:extLst>
              <a:ext uri="{FF2B5EF4-FFF2-40B4-BE49-F238E27FC236}">
                <a16:creationId xmlns:a16="http://schemas.microsoft.com/office/drawing/2014/main" id="{61405B5E-FE81-559D-0F61-DEF44196567D}"/>
              </a:ext>
            </a:extLst>
          </p:cNvPr>
          <p:cNvSpPr txBox="1">
            <a:spLocks/>
          </p:cNvSpPr>
          <p:nvPr/>
        </p:nvSpPr>
        <p:spPr>
          <a:xfrm>
            <a:off x="588263" y="457200"/>
            <a:ext cx="4326635" cy="4154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50" normalizeH="0" baseline="0" noProof="0" dirty="0">
                <a:ln w="3175">
                  <a:noFill/>
                </a:ln>
                <a:solidFill>
                  <a:srgbClr val="000000"/>
                </a:solidFill>
                <a:effectLst/>
                <a:uLnTx/>
                <a:uFillTx/>
                <a:latin typeface="Segoe UI Semibold"/>
                <a:ea typeface="+mn-ea"/>
                <a:cs typeface="Segoe UI" pitchFamily="34" charset="0"/>
              </a:rPr>
              <a:t>Download Highlights</a:t>
            </a:r>
          </a:p>
        </p:txBody>
      </p:sp>
      <p:grpSp>
        <p:nvGrpSpPr>
          <p:cNvPr id="39" name="Group 38">
            <a:extLst>
              <a:ext uri="{FF2B5EF4-FFF2-40B4-BE49-F238E27FC236}">
                <a16:creationId xmlns:a16="http://schemas.microsoft.com/office/drawing/2014/main" id="{3BFA178E-69ED-A54F-0F28-096DB215CD71}"/>
              </a:ext>
              <a:ext uri="{C183D7F6-B498-43B3-948B-1728B52AA6E4}">
                <adec:decorative xmlns:adec="http://schemas.microsoft.com/office/drawing/2017/decorative" val="1"/>
              </a:ext>
            </a:extLst>
          </p:cNvPr>
          <p:cNvGrpSpPr/>
          <p:nvPr/>
        </p:nvGrpSpPr>
        <p:grpSpPr>
          <a:xfrm>
            <a:off x="588263" y="1998978"/>
            <a:ext cx="4025573" cy="1308050"/>
            <a:chOff x="588263" y="2289257"/>
            <a:chExt cx="4025573" cy="1308050"/>
          </a:xfrm>
        </p:grpSpPr>
        <p:sp>
          <p:nvSpPr>
            <p:cNvPr id="40" name="TextBox 39">
              <a:extLst>
                <a:ext uri="{FF2B5EF4-FFF2-40B4-BE49-F238E27FC236}">
                  <a16:creationId xmlns:a16="http://schemas.microsoft.com/office/drawing/2014/main" id="{DA2A4AC7-7951-5D60-3F21-9566B09CAADF}"/>
                </a:ext>
              </a:extLst>
            </p:cNvPr>
            <p:cNvSpPr txBox="1"/>
            <p:nvPr/>
          </p:nvSpPr>
          <p:spPr>
            <a:xfrm>
              <a:off x="588263" y="2289257"/>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kern="0" dirty="0">
                  <a:solidFill>
                    <a:srgbClr val="0078D4"/>
                  </a:solidFill>
                  <a:latin typeface="Segoe UI Semibold"/>
                </a:rPr>
                <a:t>2</a:t>
              </a:r>
              <a:endParaRPr kumimoji="0" lang="en-US" sz="2800" b="0" i="0" u="none" strike="noStrike" kern="0" cap="none" spc="0" normalizeH="0" baseline="0" noProof="0" dirty="0">
                <a:ln>
                  <a:noFill/>
                </a:ln>
                <a:solidFill>
                  <a:srgbClr val="0078D4"/>
                </a:solidFill>
                <a:effectLst/>
                <a:uLnTx/>
                <a:uFillTx/>
                <a:latin typeface="Segoe UI Semibold"/>
                <a:ea typeface="+mn-ea"/>
                <a:cs typeface="+mn-cs"/>
              </a:endParaRPr>
            </a:p>
          </p:txBody>
        </p:sp>
        <p:sp>
          <p:nvSpPr>
            <p:cNvPr id="41" name="TextBox 40">
              <a:extLst>
                <a:ext uri="{FF2B5EF4-FFF2-40B4-BE49-F238E27FC236}">
                  <a16:creationId xmlns:a16="http://schemas.microsoft.com/office/drawing/2014/main" id="{5DB7A262-8FDC-4C7D-D904-0180DF72DF25}"/>
                </a:ext>
              </a:extLst>
            </p:cNvPr>
            <p:cNvSpPr txBox="1"/>
            <p:nvPr/>
          </p:nvSpPr>
          <p:spPr>
            <a:xfrm>
              <a:off x="1094960" y="2289257"/>
              <a:ext cx="3518876" cy="1308050"/>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Key Customer Firmographic Attributes: Customer Name, Domain, Org Size, City, State, Postal Code, Industry, Vertical, Segment, Sub Segment</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42" name="Straight Connector 41">
              <a:extLst>
                <a:ext uri="{FF2B5EF4-FFF2-40B4-BE49-F238E27FC236}">
                  <a16:creationId xmlns:a16="http://schemas.microsoft.com/office/drawing/2014/main" id="{5D07A838-673C-278C-FC04-D172CAD36A3E}"/>
                </a:ext>
              </a:extLst>
            </p:cNvPr>
            <p:cNvCxnSpPr>
              <a:cxnSpLocks/>
            </p:cNvCxnSpPr>
            <p:nvPr/>
          </p:nvCxnSpPr>
          <p:spPr>
            <a:xfrm rot="16200000">
              <a:off x="722102" y="2480901"/>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45" name="Group 44">
            <a:extLst>
              <a:ext uri="{FF2B5EF4-FFF2-40B4-BE49-F238E27FC236}">
                <a16:creationId xmlns:a16="http://schemas.microsoft.com/office/drawing/2014/main" id="{9B822B78-BFAF-05B5-30F9-9A9B7A87D27E}"/>
              </a:ext>
              <a:ext uri="{C183D7F6-B498-43B3-948B-1728B52AA6E4}">
                <adec:decorative xmlns:adec="http://schemas.microsoft.com/office/drawing/2017/decorative" val="1"/>
              </a:ext>
            </a:extLst>
          </p:cNvPr>
          <p:cNvGrpSpPr/>
          <p:nvPr/>
        </p:nvGrpSpPr>
        <p:grpSpPr>
          <a:xfrm>
            <a:off x="588263" y="3049034"/>
            <a:ext cx="4025573" cy="1308050"/>
            <a:chOff x="588263" y="1910115"/>
            <a:chExt cx="4025573" cy="1308050"/>
          </a:xfrm>
        </p:grpSpPr>
        <p:sp>
          <p:nvSpPr>
            <p:cNvPr id="46" name="TextBox 45">
              <a:extLst>
                <a:ext uri="{FF2B5EF4-FFF2-40B4-BE49-F238E27FC236}">
                  <a16:creationId xmlns:a16="http://schemas.microsoft.com/office/drawing/2014/main" id="{E46093B8-AD8D-86B7-B297-03C5D32D2927}"/>
                </a:ext>
              </a:extLst>
            </p:cNvPr>
            <p:cNvSpPr txBox="1"/>
            <p:nvPr/>
          </p:nvSpPr>
          <p:spPr>
            <a:xfrm>
              <a:off x="588263" y="1910115"/>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kern="0" dirty="0">
                  <a:solidFill>
                    <a:srgbClr val="0078D4"/>
                  </a:solidFill>
                  <a:latin typeface="Segoe UI Semibold"/>
                </a:rPr>
                <a:t>3</a:t>
              </a:r>
              <a:endParaRPr kumimoji="0" lang="en-US" sz="2800" b="0" i="0" u="none" strike="noStrike" kern="0" cap="none" spc="0" normalizeH="0" baseline="0" noProof="0" dirty="0">
                <a:ln>
                  <a:noFill/>
                </a:ln>
                <a:solidFill>
                  <a:srgbClr val="0078D4"/>
                </a:solidFill>
                <a:effectLst/>
                <a:uLnTx/>
                <a:uFillTx/>
                <a:latin typeface="Segoe UI Semibold"/>
                <a:ea typeface="+mn-ea"/>
                <a:cs typeface="+mn-cs"/>
              </a:endParaRPr>
            </a:p>
          </p:txBody>
        </p:sp>
        <p:sp>
          <p:nvSpPr>
            <p:cNvPr id="47" name="TextBox 46">
              <a:extLst>
                <a:ext uri="{FF2B5EF4-FFF2-40B4-BE49-F238E27FC236}">
                  <a16:creationId xmlns:a16="http://schemas.microsoft.com/office/drawing/2014/main" id="{12B41F3A-4554-3E3F-2A9A-EDA51A682776}"/>
                </a:ext>
              </a:extLst>
            </p:cNvPr>
            <p:cNvSpPr txBox="1"/>
            <p:nvPr/>
          </p:nvSpPr>
          <p:spPr>
            <a:xfrm>
              <a:off x="1094960" y="1910115"/>
              <a:ext cx="3518876" cy="1308050"/>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SMC Type Summary: Customer Segmentation into </a:t>
              </a:r>
              <a:r>
                <a:rPr kumimoji="0" lang="en-US" sz="1400" b="0" i="0" u="none" strike="noStrike" kern="0" cap="none" spc="0" normalizeH="0" baseline="0" noProof="0" dirty="0">
                  <a:ln>
                    <a:noFill/>
                  </a:ln>
                  <a:solidFill>
                    <a:srgbClr val="0078D4"/>
                  </a:solidFill>
                  <a:effectLst/>
                  <a:uLnTx/>
                  <a:uFillTx/>
                  <a:latin typeface="Segoe UI"/>
                  <a:ea typeface="+mn-ea"/>
                  <a:cs typeface="+mn-cs"/>
                </a:rPr>
                <a:t>Upper Medium</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r>
                <a:rPr kumimoji="0" lang="en-US" sz="1400" b="0" i="0" u="none" strike="noStrike" kern="0" cap="none" spc="0" normalizeH="0" baseline="0" noProof="0" dirty="0">
                  <a:ln>
                    <a:noFill/>
                  </a:ln>
                  <a:solidFill>
                    <a:srgbClr val="0078D4"/>
                  </a:solidFill>
                  <a:effectLst/>
                  <a:uLnTx/>
                  <a:uFillTx/>
                  <a:latin typeface="Segoe UI"/>
                  <a:ea typeface="+mn-ea"/>
                  <a:cs typeface="+mn-cs"/>
                </a:rPr>
                <a:t>Medium</a:t>
              </a:r>
              <a:r>
                <a:rPr kumimoji="0" lang="en-US" sz="1400" b="0" i="0" u="none" strike="noStrike" kern="0" cap="none" spc="0" normalizeH="0" baseline="0" noProof="0" dirty="0">
                  <a:ln>
                    <a:noFill/>
                  </a:ln>
                  <a:solidFill>
                    <a:srgbClr val="000000"/>
                  </a:solidFill>
                  <a:effectLst/>
                  <a:uLnTx/>
                  <a:uFillTx/>
                  <a:latin typeface="Segoe UI"/>
                  <a:ea typeface="+mn-ea"/>
                  <a:cs typeface="+mn-cs"/>
                </a:rPr>
                <a:t>, and </a:t>
              </a:r>
              <a:r>
                <a:rPr kumimoji="0" lang="en-US" sz="1400" b="0" i="0" u="none" strike="noStrike" kern="0" cap="none" spc="0" normalizeH="0" baseline="0" noProof="0" dirty="0">
                  <a:ln>
                    <a:noFill/>
                  </a:ln>
                  <a:solidFill>
                    <a:srgbClr val="0078D4"/>
                  </a:solidFill>
                  <a:effectLst/>
                  <a:uLnTx/>
                  <a:uFillTx/>
                  <a:latin typeface="Segoe UI"/>
                  <a:ea typeface="+mn-ea"/>
                  <a:cs typeface="+mn-cs"/>
                </a:rPr>
                <a:t>Small Business </a:t>
              </a:r>
              <a:r>
                <a:rPr kumimoji="0" lang="en-US" sz="1400" b="0" i="0" u="none" strike="noStrike" kern="0" cap="none" spc="0" normalizeH="0" baseline="0" noProof="0" dirty="0">
                  <a:ln>
                    <a:noFill/>
                  </a:ln>
                  <a:solidFill>
                    <a:srgbClr val="000000"/>
                  </a:solidFill>
                  <a:effectLst/>
                  <a:uLnTx/>
                  <a:uFillTx/>
                  <a:latin typeface="Segoe UI"/>
                  <a:ea typeface="+mn-ea"/>
                  <a:cs typeface="+mn-cs"/>
                </a:rPr>
                <a:t>to define customer size and potential</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48" name="Straight Connector 47">
              <a:extLst>
                <a:ext uri="{FF2B5EF4-FFF2-40B4-BE49-F238E27FC236}">
                  <a16:creationId xmlns:a16="http://schemas.microsoft.com/office/drawing/2014/main" id="{DE1E7C7D-39D0-094E-44B2-EF17247FDDCF}"/>
                </a:ext>
              </a:extLst>
            </p:cNvPr>
            <p:cNvCxnSpPr>
              <a:cxnSpLocks/>
            </p:cNvCxnSpPr>
            <p:nvPr/>
          </p:nvCxnSpPr>
          <p:spPr>
            <a:xfrm rot="16200000">
              <a:off x="722102" y="2101759"/>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57" name="Group 56">
            <a:extLst>
              <a:ext uri="{FF2B5EF4-FFF2-40B4-BE49-F238E27FC236}">
                <a16:creationId xmlns:a16="http://schemas.microsoft.com/office/drawing/2014/main" id="{1A0F6F8D-DDB8-F959-8E52-48105F7D9C1F}"/>
              </a:ext>
              <a:ext uri="{C183D7F6-B498-43B3-948B-1728B52AA6E4}">
                <adec:decorative xmlns:adec="http://schemas.microsoft.com/office/drawing/2017/decorative" val="1"/>
              </a:ext>
            </a:extLst>
          </p:cNvPr>
          <p:cNvGrpSpPr/>
          <p:nvPr/>
        </p:nvGrpSpPr>
        <p:grpSpPr>
          <a:xfrm>
            <a:off x="6945231" y="1933297"/>
            <a:ext cx="4658505" cy="1523494"/>
            <a:chOff x="588263" y="1497520"/>
            <a:chExt cx="4658505" cy="1523494"/>
          </a:xfrm>
        </p:grpSpPr>
        <p:sp>
          <p:nvSpPr>
            <p:cNvPr id="58" name="TextBox 57">
              <a:extLst>
                <a:ext uri="{FF2B5EF4-FFF2-40B4-BE49-F238E27FC236}">
                  <a16:creationId xmlns:a16="http://schemas.microsoft.com/office/drawing/2014/main" id="{A57B7A74-7AF9-A152-6590-1D3350A62D47}"/>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5</a:t>
              </a:r>
            </a:p>
          </p:txBody>
        </p:sp>
        <p:sp>
          <p:nvSpPr>
            <p:cNvPr id="59" name="TextBox 58">
              <a:extLst>
                <a:ext uri="{FF2B5EF4-FFF2-40B4-BE49-F238E27FC236}">
                  <a16:creationId xmlns:a16="http://schemas.microsoft.com/office/drawing/2014/main" id="{7A37D42F-797B-6477-8BD7-A5A0D8DE3BA5}"/>
                </a:ext>
              </a:extLst>
            </p:cNvPr>
            <p:cNvSpPr txBox="1"/>
            <p:nvPr/>
          </p:nvSpPr>
          <p:spPr>
            <a:xfrm>
              <a:off x="1094959" y="1497520"/>
              <a:ext cx="4151809" cy="152349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Propensity: </a:t>
              </a:r>
            </a:p>
            <a:p>
              <a:pPr marL="457200" marR="0" lvl="1"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78D4"/>
                  </a:solidFill>
                  <a:effectLst/>
                  <a:uLnTx/>
                  <a:uFillTx/>
                  <a:latin typeface="Segoe UI"/>
                  <a:ea typeface="+mn-ea"/>
                  <a:cs typeface="+mn-cs"/>
                </a:rPr>
                <a:t>M365</a:t>
              </a:r>
              <a:r>
                <a:rPr kumimoji="0" lang="en-US" sz="1400" b="0" i="0" u="none" strike="noStrike" kern="0" cap="none" spc="0" normalizeH="0" baseline="0" noProof="0" dirty="0">
                  <a:ln>
                    <a:noFill/>
                  </a:ln>
                  <a:solidFill>
                    <a:srgbClr val="000000"/>
                  </a:solidFill>
                  <a:effectLst/>
                  <a:uLnTx/>
                  <a:uFillTx/>
                  <a:latin typeface="Segoe UI"/>
                  <a:ea typeface="+mn-ea"/>
                  <a:cs typeface="+mn-cs"/>
                </a:rPr>
                <a:t> – M365, Surface, and M365 upsell potential</a:t>
              </a:r>
            </a:p>
            <a:p>
              <a:pPr marL="457200" marR="0" lvl="1"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78D4"/>
                  </a:solidFill>
                  <a:effectLst/>
                  <a:uLnTx/>
                  <a:uFillTx/>
                  <a:latin typeface="Segoe UI"/>
                  <a:ea typeface="+mn-ea"/>
                  <a:cs typeface="+mn-cs"/>
                </a:rPr>
                <a:t>D365</a:t>
              </a:r>
              <a:r>
                <a:rPr kumimoji="0" lang="en-US" sz="1400" b="0" i="0" u="none" strike="noStrike" kern="0" cap="none" spc="0" normalizeH="0" baseline="0" noProof="0" dirty="0">
                  <a:ln>
                    <a:noFill/>
                  </a:ln>
                  <a:solidFill>
                    <a:srgbClr val="000000"/>
                  </a:solidFill>
                  <a:effectLst/>
                  <a:uLnTx/>
                  <a:uFillTx/>
                  <a:latin typeface="Segoe UI"/>
                  <a:ea typeface="+mn-ea"/>
                  <a:cs typeface="+mn-cs"/>
                </a:rPr>
                <a:t> - D365 Business Essentials, D365 Sales Pro, and Power Apps </a:t>
              </a:r>
            </a:p>
            <a:p>
              <a:pPr marL="457200" marR="0" lvl="1"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78D4"/>
                  </a:solidFill>
                  <a:effectLst/>
                  <a:uLnTx/>
                  <a:uFillTx/>
                  <a:latin typeface="Segoe UI"/>
                  <a:ea typeface="+mn-ea"/>
                  <a:cs typeface="+mn-cs"/>
                </a:rPr>
                <a:t>Azure</a:t>
              </a:r>
              <a:r>
                <a:rPr kumimoji="0" lang="en-US" sz="1400" b="0" i="0" u="none" strike="noStrike" kern="0" cap="none" spc="0" normalizeH="0" baseline="0" noProof="0" dirty="0">
                  <a:ln>
                    <a:noFill/>
                  </a:ln>
                  <a:solidFill>
                    <a:srgbClr val="000000"/>
                  </a:solidFill>
                  <a:effectLst/>
                  <a:uLnTx/>
                  <a:uFillTx/>
                  <a:latin typeface="Segoe UI"/>
                  <a:ea typeface="+mn-ea"/>
                  <a:cs typeface="+mn-cs"/>
                </a:rPr>
                <a:t> – Azure, &amp; Azure next logical workload</a:t>
              </a:r>
            </a:p>
          </p:txBody>
        </p:sp>
        <p:cxnSp>
          <p:nvCxnSpPr>
            <p:cNvPr id="60" name="Straight Connector 59">
              <a:extLst>
                <a:ext uri="{FF2B5EF4-FFF2-40B4-BE49-F238E27FC236}">
                  <a16:creationId xmlns:a16="http://schemas.microsoft.com/office/drawing/2014/main" id="{FDD17162-982B-58B0-B41F-394A5A724772}"/>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69" name="Group 68">
            <a:extLst>
              <a:ext uri="{FF2B5EF4-FFF2-40B4-BE49-F238E27FC236}">
                <a16:creationId xmlns:a16="http://schemas.microsoft.com/office/drawing/2014/main" id="{8B24BF29-47D5-0A4B-F9F0-3DE9F4E98D47}"/>
              </a:ext>
              <a:ext uri="{C183D7F6-B498-43B3-948B-1728B52AA6E4}">
                <adec:decorative xmlns:adec="http://schemas.microsoft.com/office/drawing/2017/decorative" val="1"/>
              </a:ext>
            </a:extLst>
          </p:cNvPr>
          <p:cNvGrpSpPr/>
          <p:nvPr/>
        </p:nvGrpSpPr>
        <p:grpSpPr>
          <a:xfrm>
            <a:off x="6945231" y="685204"/>
            <a:ext cx="4673371" cy="1077218"/>
            <a:chOff x="588263" y="1776295"/>
            <a:chExt cx="4673371" cy="1077218"/>
          </a:xfrm>
        </p:grpSpPr>
        <p:sp>
          <p:nvSpPr>
            <p:cNvPr id="70" name="TextBox 69">
              <a:extLst>
                <a:ext uri="{FF2B5EF4-FFF2-40B4-BE49-F238E27FC236}">
                  <a16:creationId xmlns:a16="http://schemas.microsoft.com/office/drawing/2014/main" id="{391A901B-3236-1D60-FA6F-2794A893A4ED}"/>
                </a:ext>
              </a:extLst>
            </p:cNvPr>
            <p:cNvSpPr txBox="1"/>
            <p:nvPr/>
          </p:nvSpPr>
          <p:spPr>
            <a:xfrm>
              <a:off x="588263" y="1776295"/>
              <a:ext cx="20678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kern="0" dirty="0">
                  <a:solidFill>
                    <a:srgbClr val="0078D4"/>
                  </a:solidFill>
                  <a:latin typeface="Segoe UI Semibold"/>
                </a:rPr>
                <a:t>4</a:t>
              </a:r>
              <a:endParaRPr kumimoji="0" lang="en-US" sz="2800" b="0" i="0" u="none" strike="noStrike" kern="0" cap="none" spc="0" normalizeH="0" baseline="0" noProof="0" dirty="0">
                <a:ln>
                  <a:noFill/>
                </a:ln>
                <a:solidFill>
                  <a:srgbClr val="0078D4"/>
                </a:solidFill>
                <a:effectLst/>
                <a:uLnTx/>
                <a:uFillTx/>
                <a:latin typeface="Segoe UI Semibold"/>
                <a:ea typeface="+mn-ea"/>
                <a:cs typeface="+mn-cs"/>
              </a:endParaRPr>
            </a:p>
          </p:txBody>
        </p:sp>
        <p:sp>
          <p:nvSpPr>
            <p:cNvPr id="71" name="TextBox 70">
              <a:extLst>
                <a:ext uri="{FF2B5EF4-FFF2-40B4-BE49-F238E27FC236}">
                  <a16:creationId xmlns:a16="http://schemas.microsoft.com/office/drawing/2014/main" id="{69880171-D91C-7D45-5DE9-68F74DE03691}"/>
                </a:ext>
              </a:extLst>
            </p:cNvPr>
            <p:cNvSpPr txBox="1"/>
            <p:nvPr/>
          </p:nvSpPr>
          <p:spPr>
            <a:xfrm>
              <a:off x="1094960" y="1776295"/>
              <a:ext cx="4166674" cy="107721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Solution Plays/Cohorts: For </a:t>
              </a:r>
              <a:r>
                <a:rPr lang="en-US" sz="1400" kern="0" dirty="0">
                  <a:solidFill>
                    <a:srgbClr val="000000"/>
                  </a:solidFill>
                  <a:latin typeface="Segoe UI"/>
                </a:rPr>
                <a:t>Azure, D365 and Security: use the </a:t>
              </a:r>
              <a:r>
                <a:rPr kumimoji="0" lang="en-US" sz="1400" b="0" i="0" u="none" strike="noStrike" kern="0" cap="none" spc="0" normalizeH="0" baseline="0" noProof="0" dirty="0">
                  <a:ln>
                    <a:noFill/>
                  </a:ln>
                  <a:solidFill>
                    <a:srgbClr val="000000"/>
                  </a:solidFill>
                  <a:effectLst/>
                  <a:uLnTx/>
                  <a:uFillTx/>
                  <a:latin typeface="Segoe UI"/>
                  <a:ea typeface="+mn-ea"/>
                  <a:cs typeface="+mn-cs"/>
                </a:rPr>
                <a:t>yes/no indicator to determine if the customer is part of the Solution Play. For M365 and Surface, the data shows the cohort name. Use </a:t>
              </a:r>
              <a:r>
                <a:rPr kumimoji="0" lang="en-US" sz="1400" b="0" i="0" u="none" strike="noStrike" kern="1200" cap="none" spc="0" normalizeH="0" baseline="0" noProof="0" dirty="0">
                  <a:ln>
                    <a:noFill/>
                  </a:ln>
                  <a:solidFill>
                    <a:srgbClr val="0078D4"/>
                  </a:solidFill>
                  <a:effectLst/>
                  <a:uLnTx/>
                  <a:uFillTx/>
                  <a:latin typeface="Segoe UI"/>
                  <a:ea typeface="+mn-ea"/>
                  <a:cs typeface="+mn-cs"/>
                  <a:hlinkClick r:id="rId2">
                    <a:extLst>
                      <a:ext uri="{A12FA001-AC4F-418D-AE19-62706E023703}">
                        <ahyp:hlinkClr xmlns:ahyp="http://schemas.microsoft.com/office/drawing/2018/hyperlinkcolor" val="tx"/>
                      </a:ext>
                    </a:extLst>
                  </a:hlinkClick>
                </a:rPr>
                <a:t>Microsoft Learn</a:t>
              </a:r>
              <a:r>
                <a:rPr kumimoji="0" lang="en-US" sz="1400" b="0" i="0" u="none" strike="noStrike" kern="0" cap="none" spc="0" normalizeH="0" baseline="0" noProof="0" dirty="0">
                  <a:ln>
                    <a:noFill/>
                  </a:ln>
                  <a:solidFill>
                    <a:srgbClr val="000000"/>
                  </a:solidFill>
                  <a:effectLst/>
                  <a:uLnTx/>
                  <a:uFillTx/>
                  <a:latin typeface="Segoe UI"/>
                  <a:ea typeface="+mn-ea"/>
                  <a:cs typeface="+mn-cs"/>
                </a:rPr>
                <a:t> to get the </a:t>
              </a:r>
              <a:r>
                <a:rPr lang="en-US" sz="1400" kern="0" dirty="0">
                  <a:solidFill>
                    <a:srgbClr val="000000"/>
                  </a:solidFill>
                  <a:latin typeface="Segoe UI"/>
                </a:rPr>
                <a:t>cohort definitions</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72" name="Straight Connector 71">
              <a:extLst>
                <a:ext uri="{FF2B5EF4-FFF2-40B4-BE49-F238E27FC236}">
                  <a16:creationId xmlns:a16="http://schemas.microsoft.com/office/drawing/2014/main" id="{EB00BAE3-BCDC-D9CA-DC0E-5522430E40D9}"/>
                </a:ext>
              </a:extLst>
            </p:cNvPr>
            <p:cNvCxnSpPr>
              <a:cxnSpLocks/>
            </p:cNvCxnSpPr>
            <p:nvPr/>
          </p:nvCxnSpPr>
          <p:spPr>
            <a:xfrm rot="16200000">
              <a:off x="722102" y="1967939"/>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80" name="Group 79">
            <a:extLst>
              <a:ext uri="{FF2B5EF4-FFF2-40B4-BE49-F238E27FC236}">
                <a16:creationId xmlns:a16="http://schemas.microsoft.com/office/drawing/2014/main" id="{C55D9118-4E26-3147-A1CD-02ADCC8C605B}"/>
              </a:ext>
            </a:extLst>
          </p:cNvPr>
          <p:cNvGrpSpPr/>
          <p:nvPr/>
        </p:nvGrpSpPr>
        <p:grpSpPr>
          <a:xfrm>
            <a:off x="69850" y="4795278"/>
            <a:ext cx="12098438" cy="1453494"/>
            <a:chOff x="0" y="4795278"/>
            <a:chExt cx="12098438" cy="1453494"/>
          </a:xfrm>
        </p:grpSpPr>
        <p:pic>
          <p:nvPicPr>
            <p:cNvPr id="78" name="Picture 77" descr="A screen shot of a computer&#10;&#10;Description automatically generated">
              <a:extLst>
                <a:ext uri="{FF2B5EF4-FFF2-40B4-BE49-F238E27FC236}">
                  <a16:creationId xmlns:a16="http://schemas.microsoft.com/office/drawing/2014/main" id="{0E70FDE4-FE85-76B4-528D-3E11777A95A3}"/>
                </a:ext>
              </a:extLst>
            </p:cNvPr>
            <p:cNvPicPr>
              <a:picLocks noChangeAspect="1"/>
            </p:cNvPicPr>
            <p:nvPr/>
          </p:nvPicPr>
          <p:blipFill rotWithShape="1">
            <a:blip r:embed="rId3">
              <a:extLst>
                <a:ext uri="{28A0092B-C50C-407E-A947-70E740481C1C}">
                  <a14:useLocalDpi xmlns:a14="http://schemas.microsoft.com/office/drawing/2010/main" val="0"/>
                </a:ext>
              </a:extLst>
            </a:blip>
            <a:srcRect b="75481"/>
            <a:stretch/>
          </p:blipFill>
          <p:spPr>
            <a:xfrm>
              <a:off x="0" y="4795278"/>
              <a:ext cx="12098438" cy="1308050"/>
            </a:xfrm>
            <a:prstGeom prst="rect">
              <a:avLst/>
            </a:prstGeom>
          </p:spPr>
        </p:pic>
        <p:pic>
          <p:nvPicPr>
            <p:cNvPr id="79" name="Picture 78" descr="A screen shot of a computer&#10;&#10;Description automatically generated">
              <a:extLst>
                <a:ext uri="{FF2B5EF4-FFF2-40B4-BE49-F238E27FC236}">
                  <a16:creationId xmlns:a16="http://schemas.microsoft.com/office/drawing/2014/main" id="{69F3151F-158B-6E7E-2DF8-648944296921}"/>
                </a:ext>
              </a:extLst>
            </p:cNvPr>
            <p:cNvPicPr>
              <a:picLocks noChangeAspect="1"/>
            </p:cNvPicPr>
            <p:nvPr/>
          </p:nvPicPr>
          <p:blipFill rotWithShape="1">
            <a:blip r:embed="rId3">
              <a:extLst>
                <a:ext uri="{28A0092B-C50C-407E-A947-70E740481C1C}">
                  <a14:useLocalDpi xmlns:a14="http://schemas.microsoft.com/office/drawing/2010/main" val="0"/>
                </a:ext>
              </a:extLst>
            </a:blip>
            <a:srcRect t="97143"/>
            <a:stretch/>
          </p:blipFill>
          <p:spPr>
            <a:xfrm>
              <a:off x="0" y="6096372"/>
              <a:ext cx="12098438" cy="152400"/>
            </a:xfrm>
            <a:prstGeom prst="rect">
              <a:avLst/>
            </a:prstGeom>
          </p:spPr>
        </p:pic>
      </p:grpSp>
      <p:cxnSp>
        <p:nvCxnSpPr>
          <p:cNvPr id="3" name="Straight Connector 2">
            <a:extLst>
              <a:ext uri="{FF2B5EF4-FFF2-40B4-BE49-F238E27FC236}">
                <a16:creationId xmlns:a16="http://schemas.microsoft.com/office/drawing/2014/main" id="{1DE546CD-8211-62BA-06BA-D61AE1A97A1B}"/>
              </a:ext>
              <a:ext uri="{C183D7F6-B498-43B3-948B-1728B52AA6E4}">
                <adec:decorative xmlns:adec="http://schemas.microsoft.com/office/drawing/2017/decorative" val="1"/>
              </a:ext>
            </a:extLst>
          </p:cNvPr>
          <p:cNvCxnSpPr>
            <a:cxnSpLocks/>
          </p:cNvCxnSpPr>
          <p:nvPr/>
        </p:nvCxnSpPr>
        <p:spPr>
          <a:xfrm flipH="1" flipV="1">
            <a:off x="319601" y="4187199"/>
            <a:ext cx="1" cy="1236443"/>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CD2C046-841C-E030-38F4-684B62AA2AE0}"/>
              </a:ext>
            </a:extLst>
          </p:cNvPr>
          <p:cNvSpPr/>
          <p:nvPr/>
        </p:nvSpPr>
        <p:spPr bwMode="auto">
          <a:xfrm>
            <a:off x="132424" y="4187199"/>
            <a:ext cx="374356" cy="374356"/>
          </a:xfrm>
          <a:prstGeom prst="ellipse">
            <a:avLst/>
          </a:prstGeom>
          <a:solidFill>
            <a:srgbClr val="0078D4"/>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1</a:t>
            </a:r>
          </a:p>
        </p:txBody>
      </p:sp>
      <p:sp>
        <p:nvSpPr>
          <p:cNvPr id="5" name="TextBox 4">
            <a:extLst>
              <a:ext uri="{FF2B5EF4-FFF2-40B4-BE49-F238E27FC236}">
                <a16:creationId xmlns:a16="http://schemas.microsoft.com/office/drawing/2014/main" id="{D87866B7-0A30-F149-7849-49DB1CCF7B69}"/>
              </a:ext>
            </a:extLst>
          </p:cNvPr>
          <p:cNvSpPr txBox="1"/>
          <p:nvPr/>
        </p:nvSpPr>
        <p:spPr>
          <a:xfrm>
            <a:off x="573398" y="1315039"/>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lang="en-US" sz="2800" kern="0" dirty="0">
                <a:solidFill>
                  <a:srgbClr val="0078D4"/>
                </a:solidFill>
                <a:latin typeface="Segoe UI Semibold"/>
              </a:rPr>
              <a:t>1</a:t>
            </a:r>
            <a:endParaRPr kumimoji="0" lang="en-US" sz="2800" b="0" i="0" u="none" strike="noStrike" kern="0" cap="none" spc="0" normalizeH="0" baseline="0" noProof="0" dirty="0">
              <a:ln>
                <a:noFill/>
              </a:ln>
              <a:solidFill>
                <a:srgbClr val="0078D4"/>
              </a:solidFill>
              <a:effectLst/>
              <a:uLnTx/>
              <a:uFillTx/>
              <a:latin typeface="Segoe UI Semibold"/>
              <a:ea typeface="+mn-ea"/>
              <a:cs typeface="+mn-cs"/>
            </a:endParaRPr>
          </a:p>
        </p:txBody>
      </p:sp>
      <p:sp>
        <p:nvSpPr>
          <p:cNvPr id="7" name="TextBox 6">
            <a:extLst>
              <a:ext uri="{FF2B5EF4-FFF2-40B4-BE49-F238E27FC236}">
                <a16:creationId xmlns:a16="http://schemas.microsoft.com/office/drawing/2014/main" id="{B4AD0E36-918E-75FF-3205-7CDD708D1F57}"/>
              </a:ext>
            </a:extLst>
          </p:cNvPr>
          <p:cNvSpPr txBox="1"/>
          <p:nvPr/>
        </p:nvSpPr>
        <p:spPr>
          <a:xfrm>
            <a:off x="1080095" y="1315039"/>
            <a:ext cx="3518876" cy="430887"/>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Your own partner information: Global ID, </a:t>
            </a:r>
            <a:r>
              <a:rPr lang="en-US" sz="1400" kern="0" dirty="0" err="1">
                <a:solidFill>
                  <a:srgbClr val="000000"/>
                </a:solidFill>
                <a:latin typeface="Segoe UI"/>
              </a:rPr>
              <a:t>PartnerName</a:t>
            </a:r>
            <a:endParaRPr lang="en-US" sz="1400" kern="0" dirty="0">
              <a:solidFill>
                <a:srgbClr val="000000"/>
              </a:solidFill>
              <a:latin typeface="Segoe UI"/>
            </a:endParaRPr>
          </a:p>
        </p:txBody>
      </p:sp>
      <p:cxnSp>
        <p:nvCxnSpPr>
          <p:cNvPr id="8" name="Straight Connector 7">
            <a:extLst>
              <a:ext uri="{FF2B5EF4-FFF2-40B4-BE49-F238E27FC236}">
                <a16:creationId xmlns:a16="http://schemas.microsoft.com/office/drawing/2014/main" id="{B23A6BB6-C0FE-3CAA-9738-7F25971A48F4}"/>
              </a:ext>
            </a:extLst>
          </p:cNvPr>
          <p:cNvCxnSpPr>
            <a:cxnSpLocks/>
          </p:cNvCxnSpPr>
          <p:nvPr/>
        </p:nvCxnSpPr>
        <p:spPr>
          <a:xfrm rot="16200000">
            <a:off x="707237" y="1506683"/>
            <a:ext cx="383287" cy="0"/>
          </a:xfrm>
          <a:prstGeom prst="line">
            <a:avLst/>
          </a:prstGeom>
          <a:noFill/>
          <a:ln w="15875" cap="rnd" cmpd="sng" algn="ctr">
            <a:solidFill>
              <a:srgbClr val="FFFFFF">
                <a:lumMod val="75000"/>
              </a:srgbClr>
            </a:solidFill>
            <a:prstDash val="solid"/>
            <a:headEnd type="none" w="lg" len="med"/>
            <a:tailEnd type="none" w="lg" len="med"/>
          </a:ln>
          <a:effectLst/>
        </p:spPr>
      </p:cxnSp>
    </p:spTree>
    <p:extLst>
      <p:ext uri="{BB962C8B-B14F-4D97-AF65-F5344CB8AC3E}">
        <p14:creationId xmlns:p14="http://schemas.microsoft.com/office/powerpoint/2010/main" val="37378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000"/>
                                        <p:tgtEl>
                                          <p:spTgt spid="69"/>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EADAB1-BA80-A6E4-9DDD-ED332C84C848}"/>
              </a:ext>
              <a:ext uri="{C183D7F6-B498-43B3-948B-1728B52AA6E4}">
                <adec:decorative xmlns:adec="http://schemas.microsoft.com/office/drawing/2017/decorative" val="1"/>
              </a:ext>
            </a:extLst>
          </p:cNvPr>
          <p:cNvSpPr/>
          <p:nvPr/>
        </p:nvSpPr>
        <p:spPr bwMode="auto">
          <a:xfrm>
            <a:off x="0" y="1554082"/>
            <a:ext cx="12202175" cy="40386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Aptos" panose="02110004020202020204"/>
              <a:ea typeface="Segoe UI" pitchFamily="34" charset="0"/>
              <a:cs typeface="Segoe UI" pitchFamily="34" charset="0"/>
            </a:endParaRPr>
          </a:p>
        </p:txBody>
      </p:sp>
      <p:sp>
        <p:nvSpPr>
          <p:cNvPr id="38" name="Title 1">
            <a:extLst>
              <a:ext uri="{FF2B5EF4-FFF2-40B4-BE49-F238E27FC236}">
                <a16:creationId xmlns:a16="http://schemas.microsoft.com/office/drawing/2014/main" id="{61405B5E-FE81-559D-0F61-DEF44196567D}"/>
              </a:ext>
            </a:extLst>
          </p:cNvPr>
          <p:cNvSpPr txBox="1">
            <a:spLocks/>
          </p:cNvSpPr>
          <p:nvPr/>
        </p:nvSpPr>
        <p:spPr>
          <a:xfrm>
            <a:off x="588262" y="457200"/>
            <a:ext cx="5847041" cy="4154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defRPr/>
            </a:pPr>
            <a:r>
              <a:rPr lang="en-US" sz="2700" dirty="0">
                <a:solidFill>
                  <a:srgbClr val="000000"/>
                </a:solidFill>
                <a:latin typeface="Segoe UI Semibold"/>
              </a:rPr>
              <a:t>General report usage guidelines</a:t>
            </a:r>
            <a:endParaRPr kumimoji="0" lang="en-US" sz="2700" b="0" i="0" u="none" strike="noStrike" kern="1200" cap="none" spc="-50" normalizeH="0" baseline="0" noProof="0" dirty="0">
              <a:ln w="3175">
                <a:noFill/>
              </a:ln>
              <a:solidFill>
                <a:srgbClr val="000000"/>
              </a:solidFill>
              <a:effectLst/>
              <a:uLnTx/>
              <a:uFillTx/>
              <a:latin typeface="Segoe UI Semibold"/>
              <a:ea typeface="+mn-ea"/>
              <a:cs typeface="Segoe UI" pitchFamily="34" charset="0"/>
            </a:endParaRPr>
          </a:p>
        </p:txBody>
      </p:sp>
      <p:grpSp>
        <p:nvGrpSpPr>
          <p:cNvPr id="39" name="Group 38">
            <a:extLst>
              <a:ext uri="{FF2B5EF4-FFF2-40B4-BE49-F238E27FC236}">
                <a16:creationId xmlns:a16="http://schemas.microsoft.com/office/drawing/2014/main" id="{3BFA178E-69ED-A54F-0F28-096DB215CD71}"/>
              </a:ext>
              <a:ext uri="{C183D7F6-B498-43B3-948B-1728B52AA6E4}">
                <adec:decorative xmlns:adec="http://schemas.microsoft.com/office/drawing/2017/decorative" val="1"/>
              </a:ext>
            </a:extLst>
          </p:cNvPr>
          <p:cNvGrpSpPr/>
          <p:nvPr/>
        </p:nvGrpSpPr>
        <p:grpSpPr>
          <a:xfrm>
            <a:off x="588263" y="2156512"/>
            <a:ext cx="4025573" cy="1308050"/>
            <a:chOff x="588263" y="1497520"/>
            <a:chExt cx="4025573" cy="1308050"/>
          </a:xfrm>
        </p:grpSpPr>
        <p:sp>
          <p:nvSpPr>
            <p:cNvPr id="40" name="TextBox 39">
              <a:extLst>
                <a:ext uri="{FF2B5EF4-FFF2-40B4-BE49-F238E27FC236}">
                  <a16:creationId xmlns:a16="http://schemas.microsoft.com/office/drawing/2014/main" id="{DA2A4AC7-7951-5D60-3F21-9566B09CAADF}"/>
                </a:ext>
              </a:extLst>
            </p:cNvPr>
            <p:cNvSpPr txBox="1"/>
            <p:nvPr/>
          </p:nvSpPr>
          <p:spPr>
            <a:xfrm>
              <a:off x="588263" y="1497520"/>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1</a:t>
              </a:r>
            </a:p>
          </p:txBody>
        </p:sp>
        <p:sp>
          <p:nvSpPr>
            <p:cNvPr id="41" name="TextBox 40">
              <a:extLst>
                <a:ext uri="{FF2B5EF4-FFF2-40B4-BE49-F238E27FC236}">
                  <a16:creationId xmlns:a16="http://schemas.microsoft.com/office/drawing/2014/main" id="{5DB7A262-8FDC-4C7D-D904-0180DF72DF25}"/>
                </a:ext>
              </a:extLst>
            </p:cNvPr>
            <p:cNvSpPr txBox="1"/>
            <p:nvPr/>
          </p:nvSpPr>
          <p:spPr>
            <a:xfrm>
              <a:off x="1094960" y="1497520"/>
              <a:ext cx="3518876" cy="1308050"/>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Scroll to the section on propensity (Example: Azure Cluster, M365 Cluster,…</a:t>
              </a:r>
              <a:r>
                <a:rPr kumimoji="0" lang="en-US" sz="1400" b="0" i="0" u="none" strike="noStrike" kern="0" cap="none" spc="0" normalizeH="0" baseline="0" noProof="0" dirty="0" err="1">
                  <a:ln>
                    <a:noFill/>
                  </a:ln>
                  <a:solidFill>
                    <a:srgbClr val="000000"/>
                  </a:solidFill>
                  <a:effectLst/>
                  <a:uLnTx/>
                  <a:uFillTx/>
                  <a:latin typeface="Segoe UI"/>
                  <a:ea typeface="+mn-ea"/>
                  <a:cs typeface="+mn-cs"/>
                </a:rPr>
                <a:t>etc</a:t>
              </a:r>
              <a:r>
                <a:rPr kumimoji="0" lang="en-US" sz="1400" b="0" i="0" u="none" strike="noStrike" kern="0" cap="none" spc="0" normalizeH="0" baseline="0" noProof="0" dirty="0">
                  <a:ln>
                    <a:noFill/>
                  </a:ln>
                  <a:solidFill>
                    <a:srgbClr val="000000"/>
                  </a:solidFill>
                  <a:effectLst/>
                  <a:uLnTx/>
                  <a:uFillTx/>
                  <a:latin typeface="Segoe UI"/>
                  <a:ea typeface="+mn-ea"/>
                  <a:cs typeface="+mn-cs"/>
                </a:rPr>
                <a:t>), Filter on </a:t>
              </a:r>
              <a:r>
                <a:rPr kumimoji="0" lang="en-US" sz="1400" b="0" i="0" u="none" strike="noStrike" kern="0" cap="none" spc="0" normalizeH="0" baseline="0" noProof="0" dirty="0">
                  <a:ln>
                    <a:noFill/>
                  </a:ln>
                  <a:solidFill>
                    <a:srgbClr val="0070C0"/>
                  </a:solidFill>
                  <a:effectLst/>
                  <a:uLnTx/>
                  <a:uFillTx/>
                  <a:latin typeface="Segoe UI"/>
                  <a:ea typeface="+mn-ea"/>
                  <a:cs typeface="+mn-cs"/>
                </a:rPr>
                <a:t>Act Now, Evaluate </a:t>
              </a:r>
              <a:r>
                <a:rPr kumimoji="0" lang="en-US" sz="1400" b="0" i="0" u="none" strike="noStrike" kern="0" cap="none" spc="0" normalizeH="0" baseline="0" noProof="0" dirty="0">
                  <a:ln>
                    <a:noFill/>
                  </a:ln>
                  <a:solidFill>
                    <a:srgbClr val="000000"/>
                  </a:solidFill>
                  <a:effectLst/>
                  <a:uLnTx/>
                  <a:uFillTx/>
                  <a:latin typeface="Segoe UI"/>
                  <a:ea typeface="+mn-ea"/>
                  <a:cs typeface="+mn-cs"/>
                </a:rPr>
                <a:t>to get the high propensity customers</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42" name="Straight Connector 41">
              <a:extLst>
                <a:ext uri="{FF2B5EF4-FFF2-40B4-BE49-F238E27FC236}">
                  <a16:creationId xmlns:a16="http://schemas.microsoft.com/office/drawing/2014/main" id="{5D07A838-673C-278C-FC04-D172CAD36A3E}"/>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45" name="Group 44">
            <a:extLst>
              <a:ext uri="{FF2B5EF4-FFF2-40B4-BE49-F238E27FC236}">
                <a16:creationId xmlns:a16="http://schemas.microsoft.com/office/drawing/2014/main" id="{9B822B78-BFAF-05B5-30F9-9A9B7A87D27E}"/>
              </a:ext>
              <a:ext uri="{C183D7F6-B498-43B3-948B-1728B52AA6E4}">
                <adec:decorative xmlns:adec="http://schemas.microsoft.com/office/drawing/2017/decorative" val="1"/>
              </a:ext>
            </a:extLst>
          </p:cNvPr>
          <p:cNvGrpSpPr/>
          <p:nvPr/>
        </p:nvGrpSpPr>
        <p:grpSpPr>
          <a:xfrm>
            <a:off x="588263" y="3786636"/>
            <a:ext cx="4025573" cy="1092607"/>
            <a:chOff x="588263" y="1497520"/>
            <a:chExt cx="4025573" cy="1092607"/>
          </a:xfrm>
        </p:grpSpPr>
        <p:sp>
          <p:nvSpPr>
            <p:cNvPr id="46" name="TextBox 45">
              <a:extLst>
                <a:ext uri="{FF2B5EF4-FFF2-40B4-BE49-F238E27FC236}">
                  <a16:creationId xmlns:a16="http://schemas.microsoft.com/office/drawing/2014/main" id="{E46093B8-AD8D-86B7-B297-03C5D32D2927}"/>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2</a:t>
              </a:r>
            </a:p>
          </p:txBody>
        </p:sp>
        <p:sp>
          <p:nvSpPr>
            <p:cNvPr id="47" name="TextBox 46">
              <a:extLst>
                <a:ext uri="{FF2B5EF4-FFF2-40B4-BE49-F238E27FC236}">
                  <a16:creationId xmlns:a16="http://schemas.microsoft.com/office/drawing/2014/main" id="{12B41F3A-4554-3E3F-2A9A-EDA51A682776}"/>
                </a:ext>
              </a:extLst>
            </p:cNvPr>
            <p:cNvSpPr txBox="1"/>
            <p:nvPr/>
          </p:nvSpPr>
          <p:spPr>
            <a:xfrm>
              <a:off x="1094960" y="1497520"/>
              <a:ext cx="3518876" cy="1092607"/>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Leverage the Solution Plays/Cohorts to determine which customers are in which campaign</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48" name="Straight Connector 47">
              <a:extLst>
                <a:ext uri="{FF2B5EF4-FFF2-40B4-BE49-F238E27FC236}">
                  <a16:creationId xmlns:a16="http://schemas.microsoft.com/office/drawing/2014/main" id="{DE1E7C7D-39D0-094E-44B2-EF17247FDDCF}"/>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57" name="Group 56">
            <a:extLst>
              <a:ext uri="{FF2B5EF4-FFF2-40B4-BE49-F238E27FC236}">
                <a16:creationId xmlns:a16="http://schemas.microsoft.com/office/drawing/2014/main" id="{1A0F6F8D-DDB8-F959-8E52-48105F7D9C1F}"/>
              </a:ext>
              <a:ext uri="{C183D7F6-B498-43B3-948B-1728B52AA6E4}">
                <adec:decorative xmlns:adec="http://schemas.microsoft.com/office/drawing/2017/decorative" val="1"/>
              </a:ext>
            </a:extLst>
          </p:cNvPr>
          <p:cNvGrpSpPr/>
          <p:nvPr/>
        </p:nvGrpSpPr>
        <p:grpSpPr>
          <a:xfrm>
            <a:off x="6945231" y="3192326"/>
            <a:ext cx="4658505" cy="646331"/>
            <a:chOff x="588263" y="1497520"/>
            <a:chExt cx="4658505" cy="646331"/>
          </a:xfrm>
        </p:grpSpPr>
        <p:sp>
          <p:nvSpPr>
            <p:cNvPr id="58" name="TextBox 57">
              <a:extLst>
                <a:ext uri="{FF2B5EF4-FFF2-40B4-BE49-F238E27FC236}">
                  <a16:creationId xmlns:a16="http://schemas.microsoft.com/office/drawing/2014/main" id="{A57B7A74-7AF9-A152-6590-1D3350A62D47}"/>
                </a:ext>
              </a:extLst>
            </p:cNvPr>
            <p:cNvSpPr txBox="1"/>
            <p:nvPr/>
          </p:nvSpPr>
          <p:spPr>
            <a:xfrm>
              <a:off x="588263" y="1497520"/>
              <a:ext cx="206788"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78D4"/>
                  </a:solidFill>
                  <a:effectLst/>
                  <a:uLnTx/>
                  <a:uFillTx/>
                  <a:latin typeface="Segoe UI Semibold"/>
                  <a:ea typeface="+mn-ea"/>
                  <a:cs typeface="+mn-cs"/>
                </a:rPr>
                <a:t>4</a:t>
              </a:r>
            </a:p>
          </p:txBody>
        </p:sp>
        <p:sp>
          <p:nvSpPr>
            <p:cNvPr id="59" name="TextBox 58">
              <a:extLst>
                <a:ext uri="{FF2B5EF4-FFF2-40B4-BE49-F238E27FC236}">
                  <a16:creationId xmlns:a16="http://schemas.microsoft.com/office/drawing/2014/main" id="{7A37D42F-797B-6477-8BD7-A5A0D8DE3BA5}"/>
                </a:ext>
              </a:extLst>
            </p:cNvPr>
            <p:cNvSpPr txBox="1"/>
            <p:nvPr/>
          </p:nvSpPr>
          <p:spPr>
            <a:xfrm>
              <a:off x="1094959" y="1497520"/>
              <a:ext cx="4151809" cy="64633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Match the list of Customers to your internal CRM system to align </a:t>
              </a:r>
              <a:r>
                <a:rPr kumimoji="0" lang="en-US" sz="1400" b="0" i="0" u="none" strike="noStrike" kern="0" cap="none" spc="0" normalizeH="0" baseline="0" noProof="0" dirty="0" err="1">
                  <a:ln>
                    <a:noFill/>
                  </a:ln>
                  <a:solidFill>
                    <a:srgbClr val="000000"/>
                  </a:solidFill>
                  <a:effectLst/>
                  <a:uLnTx/>
                  <a:uFillTx/>
                  <a:latin typeface="Segoe UI"/>
                  <a:ea typeface="+mn-ea"/>
                  <a:cs typeface="+mn-cs"/>
                </a:rPr>
                <a:t>contactability</a:t>
              </a:r>
              <a:r>
                <a:rPr kumimoji="0" lang="en-US" sz="1400" b="0" i="0" u="none" strike="noStrike" kern="0" cap="none" spc="0" normalizeH="0" baseline="0" noProof="0" dirty="0">
                  <a:ln>
                    <a:noFill/>
                  </a:ln>
                  <a:solidFill>
                    <a:srgbClr val="000000"/>
                  </a:solidFill>
                  <a:effectLst/>
                  <a:uLnTx/>
                  <a:uFillTx/>
                  <a:latin typeface="Segoe UI"/>
                  <a:ea typeface="+mn-ea"/>
                  <a:cs typeface="+mn-cs"/>
                </a:rPr>
                <a:t> data, Use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2"/>
                </a:rPr>
                <a:t>http://aka.ms/smbgtm</a:t>
              </a:r>
              <a:r>
                <a:rPr kumimoji="0" lang="en-US" sz="1400" b="0" i="0" u="none" strike="noStrike" kern="0" cap="none" spc="0" normalizeH="0" baseline="0" noProof="0" dirty="0">
                  <a:ln>
                    <a:noFill/>
                  </a:ln>
                  <a:solidFill>
                    <a:srgbClr val="000000"/>
                  </a:solidFill>
                  <a:effectLst/>
                  <a:uLnTx/>
                  <a:uFillTx/>
                  <a:latin typeface="Segoe UI"/>
                  <a:ea typeface="+mn-ea"/>
                  <a:cs typeface="+mn-cs"/>
                </a:rPr>
                <a:t> to align cohorts and content</a:t>
              </a:r>
            </a:p>
          </p:txBody>
        </p:sp>
        <p:cxnSp>
          <p:nvCxnSpPr>
            <p:cNvPr id="60" name="Straight Connector 59">
              <a:extLst>
                <a:ext uri="{FF2B5EF4-FFF2-40B4-BE49-F238E27FC236}">
                  <a16:creationId xmlns:a16="http://schemas.microsoft.com/office/drawing/2014/main" id="{FDD17162-982B-58B0-B41F-394A5A724772}"/>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69" name="Group 68">
            <a:extLst>
              <a:ext uri="{FF2B5EF4-FFF2-40B4-BE49-F238E27FC236}">
                <a16:creationId xmlns:a16="http://schemas.microsoft.com/office/drawing/2014/main" id="{8B24BF29-47D5-0A4B-F9F0-3DE9F4E98D47}"/>
              </a:ext>
              <a:ext uri="{C183D7F6-B498-43B3-948B-1728B52AA6E4}">
                <adec:decorative xmlns:adec="http://schemas.microsoft.com/office/drawing/2017/decorative" val="1"/>
              </a:ext>
            </a:extLst>
          </p:cNvPr>
          <p:cNvGrpSpPr/>
          <p:nvPr/>
        </p:nvGrpSpPr>
        <p:grpSpPr>
          <a:xfrm>
            <a:off x="6945231" y="2156512"/>
            <a:ext cx="4025573" cy="646331"/>
            <a:chOff x="588263" y="1497520"/>
            <a:chExt cx="4025573" cy="646331"/>
          </a:xfrm>
        </p:grpSpPr>
        <p:sp>
          <p:nvSpPr>
            <p:cNvPr id="70" name="TextBox 69">
              <a:extLst>
                <a:ext uri="{FF2B5EF4-FFF2-40B4-BE49-F238E27FC236}">
                  <a16:creationId xmlns:a16="http://schemas.microsoft.com/office/drawing/2014/main" id="{391A901B-3236-1D60-FA6F-2794A893A4ED}"/>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3</a:t>
              </a:r>
            </a:p>
          </p:txBody>
        </p:sp>
        <p:sp>
          <p:nvSpPr>
            <p:cNvPr id="71" name="TextBox 70">
              <a:extLst>
                <a:ext uri="{FF2B5EF4-FFF2-40B4-BE49-F238E27FC236}">
                  <a16:creationId xmlns:a16="http://schemas.microsoft.com/office/drawing/2014/main" id="{69880171-D91C-7D45-5DE9-68F74DE03691}"/>
                </a:ext>
              </a:extLst>
            </p:cNvPr>
            <p:cNvSpPr txBox="1"/>
            <p:nvPr/>
          </p:nvSpPr>
          <p:spPr>
            <a:xfrm>
              <a:off x="1094960" y="1497520"/>
              <a:ext cx="3518876" cy="646331"/>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Apply additional filters that may be applicable to your business case.  Example: Org Size, Industry, Vertical, Country</a:t>
              </a:r>
            </a:p>
          </p:txBody>
        </p:sp>
        <p:cxnSp>
          <p:nvCxnSpPr>
            <p:cNvPr id="72" name="Straight Connector 71">
              <a:extLst>
                <a:ext uri="{FF2B5EF4-FFF2-40B4-BE49-F238E27FC236}">
                  <a16:creationId xmlns:a16="http://schemas.microsoft.com/office/drawing/2014/main" id="{EB00BAE3-BCDC-D9CA-DC0E-5522430E40D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grpSp>
        <p:nvGrpSpPr>
          <p:cNvPr id="2" name="Group 1">
            <a:extLst>
              <a:ext uri="{FF2B5EF4-FFF2-40B4-BE49-F238E27FC236}">
                <a16:creationId xmlns:a16="http://schemas.microsoft.com/office/drawing/2014/main" id="{3FE102C7-C275-C67D-F138-52647248F0A3}"/>
              </a:ext>
              <a:ext uri="{C183D7F6-B498-43B3-948B-1728B52AA6E4}">
                <adec:decorative xmlns:adec="http://schemas.microsoft.com/office/drawing/2017/decorative" val="1"/>
              </a:ext>
            </a:extLst>
          </p:cNvPr>
          <p:cNvGrpSpPr/>
          <p:nvPr/>
        </p:nvGrpSpPr>
        <p:grpSpPr>
          <a:xfrm>
            <a:off x="6945231" y="4012696"/>
            <a:ext cx="4658505" cy="1077218"/>
            <a:chOff x="588263" y="1497520"/>
            <a:chExt cx="4658505" cy="1077218"/>
          </a:xfrm>
        </p:grpSpPr>
        <p:sp>
          <p:nvSpPr>
            <p:cNvPr id="3" name="TextBox 2">
              <a:extLst>
                <a:ext uri="{FF2B5EF4-FFF2-40B4-BE49-F238E27FC236}">
                  <a16:creationId xmlns:a16="http://schemas.microsoft.com/office/drawing/2014/main" id="{51BDCAC2-4762-7800-5F34-20DACBB1681C}"/>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5</a:t>
              </a:r>
            </a:p>
          </p:txBody>
        </p:sp>
        <p:sp>
          <p:nvSpPr>
            <p:cNvPr id="4" name="TextBox 3">
              <a:extLst>
                <a:ext uri="{FF2B5EF4-FFF2-40B4-BE49-F238E27FC236}">
                  <a16:creationId xmlns:a16="http://schemas.microsoft.com/office/drawing/2014/main" id="{2DA0265D-3805-62AF-44EB-6F7A2655F92C}"/>
                </a:ext>
              </a:extLst>
            </p:cNvPr>
            <p:cNvSpPr txBox="1"/>
            <p:nvPr/>
          </p:nvSpPr>
          <p:spPr>
            <a:xfrm>
              <a:off x="1094959" y="1497520"/>
              <a:ext cx="4151809" cy="107721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Login to </a:t>
              </a:r>
              <a:r>
                <a:rPr kumimoji="0" lang="en-US" sz="1400" b="0" i="0" u="none" strike="noStrike" kern="0" cap="none" spc="0" normalizeH="0" baseline="0" noProof="0" dirty="0">
                  <a:ln>
                    <a:noFill/>
                  </a:ln>
                  <a:solidFill>
                    <a:srgbClr val="000000"/>
                  </a:solidFill>
                  <a:effectLst/>
                  <a:uLnTx/>
                  <a:uFillTx/>
                  <a:latin typeface="Segoe UI"/>
                  <a:ea typeface="+mn-ea"/>
                  <a:cs typeface="+mn-cs"/>
                  <a:hlinkClick r:id="rId3"/>
                </a:rPr>
                <a:t>DMC</a:t>
              </a:r>
              <a:r>
                <a:rPr kumimoji="0" lang="en-US" sz="1400" b="0" i="0" u="none" strike="noStrike" kern="0" cap="none" spc="0" normalizeH="0" baseline="0" noProof="0" dirty="0">
                  <a:ln>
                    <a:noFill/>
                  </a:ln>
                  <a:solidFill>
                    <a:srgbClr val="000000"/>
                  </a:solidFill>
                  <a:effectLst/>
                  <a:uLnTx/>
                  <a:uFillTx/>
                  <a:latin typeface="Segoe UI"/>
                  <a:ea typeface="+mn-ea"/>
                  <a:cs typeface="+mn-cs"/>
                </a:rPr>
                <a:t> to use the existing campaign materials provided to partners free of cost from Microsoft.  </a:t>
              </a:r>
              <a:r>
                <a:rPr lang="en-US" sz="1400" kern="0" dirty="0">
                  <a:solidFill>
                    <a:srgbClr val="000000"/>
                  </a:solidFill>
                  <a:latin typeface="Segoe UI"/>
                </a:rPr>
                <a:t>Use the marketing material associated to the solution play/cohort that you filtered on and run a campaign with these customers.</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5" name="Straight Connector 4">
              <a:extLst>
                <a:ext uri="{FF2B5EF4-FFF2-40B4-BE49-F238E27FC236}">
                  <a16:creationId xmlns:a16="http://schemas.microsoft.com/office/drawing/2014/main" id="{292B5E17-5797-07A6-239B-661BE9E820A3}"/>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Tree>
    <p:extLst>
      <p:ext uri="{BB962C8B-B14F-4D97-AF65-F5344CB8AC3E}">
        <p14:creationId xmlns:p14="http://schemas.microsoft.com/office/powerpoint/2010/main" val="433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1000"/>
                                        <p:tgtEl>
                                          <p:spTgt spid="69"/>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CloudAscent </a:t>
            </a:r>
            <a:br>
              <a:rPr lang="en-US" sz="2700" dirty="0"/>
            </a:br>
            <a:r>
              <a:rPr lang="en-US" sz="2700" dirty="0"/>
              <a:t>Downloads</a:t>
            </a:r>
          </a:p>
        </p:txBody>
      </p:sp>
      <p:grpSp>
        <p:nvGrpSpPr>
          <p:cNvPr id="35" name="Group 34">
            <a:extLst>
              <a:ext uri="{FF2B5EF4-FFF2-40B4-BE49-F238E27FC236}">
                <a16:creationId xmlns:a16="http://schemas.microsoft.com/office/drawing/2014/main" id="{34D1FFAF-AF33-41F9-D832-E704C608E692}"/>
              </a:ext>
            </a:extLst>
          </p:cNvPr>
          <p:cNvGrpSpPr/>
          <p:nvPr/>
        </p:nvGrpSpPr>
        <p:grpSpPr>
          <a:xfrm>
            <a:off x="5132739" y="498342"/>
            <a:ext cx="602740" cy="374356"/>
            <a:chOff x="5201867" y="1939914"/>
            <a:chExt cx="602740" cy="374356"/>
          </a:xfrm>
        </p:grpSpPr>
        <p:cxnSp>
          <p:nvCxnSpPr>
            <p:cNvPr id="41" name="Straight Connector 40">
              <a:extLst>
                <a:ext uri="{FF2B5EF4-FFF2-40B4-BE49-F238E27FC236}">
                  <a16:creationId xmlns:a16="http://schemas.microsoft.com/office/drawing/2014/main" id="{3D3784C2-AFD7-4487-97F1-9D21765F355F}"/>
                </a:ext>
                <a:ext uri="{C183D7F6-B498-43B3-948B-1728B52AA6E4}">
                  <adec:decorative xmlns:adec="http://schemas.microsoft.com/office/drawing/2017/decorative" val="1"/>
                </a:ext>
              </a:extLst>
            </p:cNvPr>
            <p:cNvCxnSpPr>
              <a:cxnSpLocks/>
            </p:cNvCxnSpPr>
            <p:nvPr/>
          </p:nvCxnSpPr>
          <p:spPr>
            <a:xfrm flipH="1">
              <a:off x="5389045" y="2127092"/>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478CDF6-C130-42FE-B405-6318489D6E0A}"/>
                </a:ext>
              </a:extLst>
            </p:cNvPr>
            <p:cNvSpPr/>
            <p:nvPr/>
          </p:nvSpPr>
          <p:spPr bwMode="auto">
            <a:xfrm>
              <a:off x="5201867" y="1939914"/>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1</a:t>
              </a:r>
            </a:p>
          </p:txBody>
        </p:sp>
      </p:gr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2351681"/>
            <a:ext cx="4025573" cy="3277820"/>
            <a:chOff x="588263" y="1497520"/>
            <a:chExt cx="4025573" cy="3277820"/>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44270"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1</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3277820"/>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Scroll to the section on propensity (Example: Azure Cluster, M365 Cluster,…</a:t>
              </a:r>
              <a:r>
                <a:rPr kumimoji="0" lang="en-US" sz="1400" b="0" i="0" u="none" strike="noStrike" kern="0" cap="none" spc="0" normalizeH="0" baseline="0" noProof="0" dirty="0" err="1">
                  <a:ln>
                    <a:noFill/>
                  </a:ln>
                  <a:solidFill>
                    <a:srgbClr val="000000"/>
                  </a:solidFill>
                  <a:effectLst/>
                  <a:uLnTx/>
                  <a:uFillTx/>
                  <a:latin typeface="Segoe UI"/>
                  <a:ea typeface="+mn-ea"/>
                  <a:cs typeface="+mn-cs"/>
                </a:rPr>
                <a:t>etc</a:t>
              </a:r>
              <a:r>
                <a:rPr kumimoji="0" lang="en-US" sz="1400" b="0" i="0" u="none" strike="noStrike" kern="0" cap="none" spc="0" normalizeH="0" baseline="0" noProof="0" dirty="0">
                  <a:ln>
                    <a:noFill/>
                  </a:ln>
                  <a:solidFill>
                    <a:srgbClr val="000000"/>
                  </a:solidFill>
                  <a:effectLst/>
                  <a:uLnTx/>
                  <a:uFillTx/>
                  <a:latin typeface="Segoe UI"/>
                  <a:ea typeface="+mn-ea"/>
                  <a:cs typeface="+mn-cs"/>
                </a:rPr>
                <a:t>), Filter on </a:t>
              </a:r>
              <a:r>
                <a:rPr lang="en-US" sz="1400" kern="0" dirty="0">
                  <a:solidFill>
                    <a:srgbClr val="0078D4"/>
                  </a:solidFill>
                  <a:latin typeface="Segoe UI"/>
                </a:rPr>
                <a:t>Act Now, Evaluate </a:t>
              </a:r>
              <a:r>
                <a:rPr kumimoji="0" lang="en-US" sz="1400" b="0" i="0" u="none" strike="noStrike" kern="0" cap="none" spc="0" normalizeH="0" baseline="0" noProof="0" dirty="0">
                  <a:ln>
                    <a:noFill/>
                  </a:ln>
                  <a:solidFill>
                    <a:srgbClr val="000000"/>
                  </a:solidFill>
                  <a:effectLst/>
                  <a:uLnTx/>
                  <a:uFillTx/>
                  <a:latin typeface="Segoe UI"/>
                  <a:ea typeface="+mn-ea"/>
                  <a:cs typeface="+mn-cs"/>
                </a:rPr>
                <a:t>to get the high propensity customers</a:t>
              </a:r>
            </a:p>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noProof="0" dirty="0">
                  <a:solidFill>
                    <a:srgbClr val="000000"/>
                  </a:solidFill>
                  <a:latin typeface="Segoe UI"/>
                </a:rPr>
                <a:t>Product propensity that is selected depends on the associated Solution Play/Cohort that you pair this with.</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1" u="none" strike="noStrike" kern="0" cap="none" spc="0" normalizeH="0" baseline="0" dirty="0">
                  <a:ln>
                    <a:noFill/>
                  </a:ln>
                  <a:solidFill>
                    <a:srgbClr val="000000"/>
                  </a:solidFill>
                  <a:effectLst/>
                  <a:uLnTx/>
                  <a:uFillTx/>
                  <a:latin typeface="Segoe UI"/>
                  <a:ea typeface="+mn-ea"/>
                  <a:cs typeface="+mn-cs"/>
                </a:rPr>
                <a:t>For example, D365 has 3 models and the Solution Plays/Cohorts should be used with the model noted in the solution play/cohort title.</a:t>
              </a:r>
              <a:endParaRPr kumimoji="0" lang="en-US" sz="1400" b="0" i="1" u="none" strike="noStrike" kern="0" cap="none" spc="0" normalizeH="0" baseline="0" noProof="0" dirty="0">
                <a:ln>
                  <a:noFill/>
                </a:ln>
                <a:solidFill>
                  <a:srgbClr val="000000"/>
                </a:solidFill>
                <a:effectLst/>
                <a:uLnTx/>
                <a:uFillTx/>
                <a:latin typeface="Segoe UI"/>
                <a:ea typeface="+mn-ea"/>
                <a:cs typeface="+mn-cs"/>
              </a:endParaRP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15" name="TextBox 14">
            <a:extLst>
              <a:ext uri="{FF2B5EF4-FFF2-40B4-BE49-F238E27FC236}">
                <a16:creationId xmlns:a16="http://schemas.microsoft.com/office/drawing/2014/main" id="{E15785B4-1AB5-AE94-8CBA-6A312E812B01}"/>
              </a:ext>
            </a:extLst>
          </p:cNvPr>
          <p:cNvSpPr txBox="1"/>
          <p:nvPr/>
        </p:nvSpPr>
        <p:spPr>
          <a:xfrm>
            <a:off x="5878029" y="577798"/>
            <a:ext cx="3248717" cy="2154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Propensity Columns in each download:</a:t>
            </a:r>
          </a:p>
        </p:txBody>
      </p:sp>
      <p:sp>
        <p:nvSpPr>
          <p:cNvPr id="19" name="TextBox 18">
            <a:extLst>
              <a:ext uri="{FF2B5EF4-FFF2-40B4-BE49-F238E27FC236}">
                <a16:creationId xmlns:a16="http://schemas.microsoft.com/office/drawing/2014/main" id="{FF0B6BCD-F64E-E7A4-0CB4-5162EB15465B}"/>
              </a:ext>
            </a:extLst>
          </p:cNvPr>
          <p:cNvSpPr txBox="1"/>
          <p:nvPr/>
        </p:nvSpPr>
        <p:spPr>
          <a:xfrm>
            <a:off x="9407505" y="942645"/>
            <a:ext cx="1655693"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M365 Download</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endParaRPr lang="en-US" dirty="0"/>
          </a:p>
        </p:txBody>
      </p:sp>
      <p:sp>
        <p:nvSpPr>
          <p:cNvPr id="23" name="TextBox 22">
            <a:extLst>
              <a:ext uri="{FF2B5EF4-FFF2-40B4-BE49-F238E27FC236}">
                <a16:creationId xmlns:a16="http://schemas.microsoft.com/office/drawing/2014/main" id="{B158813B-20B7-BC7F-70CB-528126491FB9}"/>
              </a:ext>
            </a:extLst>
          </p:cNvPr>
          <p:cNvSpPr txBox="1"/>
          <p:nvPr/>
        </p:nvSpPr>
        <p:spPr>
          <a:xfrm>
            <a:off x="7927650" y="3221215"/>
            <a:ext cx="1572876"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D365 Download</a:t>
            </a:r>
            <a:endParaRPr lang="en-US" dirty="0"/>
          </a:p>
        </p:txBody>
      </p:sp>
      <p:sp>
        <p:nvSpPr>
          <p:cNvPr id="28" name="TextBox 27">
            <a:extLst>
              <a:ext uri="{FF2B5EF4-FFF2-40B4-BE49-F238E27FC236}">
                <a16:creationId xmlns:a16="http://schemas.microsoft.com/office/drawing/2014/main" id="{BAD3B140-60A1-6E68-78E7-DF73D090C731}"/>
              </a:ext>
            </a:extLst>
          </p:cNvPr>
          <p:cNvSpPr txBox="1"/>
          <p:nvPr/>
        </p:nvSpPr>
        <p:spPr>
          <a:xfrm>
            <a:off x="5819062" y="950174"/>
            <a:ext cx="1572875"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Azure Download</a:t>
            </a:r>
            <a:endParaRPr lang="en-US" dirty="0"/>
          </a:p>
        </p:txBody>
      </p:sp>
      <p:grpSp>
        <p:nvGrpSpPr>
          <p:cNvPr id="51" name="Group 50">
            <a:extLst>
              <a:ext uri="{FF2B5EF4-FFF2-40B4-BE49-F238E27FC236}">
                <a16:creationId xmlns:a16="http://schemas.microsoft.com/office/drawing/2014/main" id="{4E24091D-4E7B-BB0D-3BAB-DA02E30C2B85}"/>
              </a:ext>
            </a:extLst>
          </p:cNvPr>
          <p:cNvGrpSpPr/>
          <p:nvPr/>
        </p:nvGrpSpPr>
        <p:grpSpPr>
          <a:xfrm>
            <a:off x="5955199" y="1367774"/>
            <a:ext cx="1300600" cy="1531674"/>
            <a:chOff x="5900092" y="2074166"/>
            <a:chExt cx="1300600" cy="1531674"/>
          </a:xfrm>
        </p:grpSpPr>
        <p:pic>
          <p:nvPicPr>
            <p:cNvPr id="14" name="Picture 13">
              <a:extLst>
                <a:ext uri="{FF2B5EF4-FFF2-40B4-BE49-F238E27FC236}">
                  <a16:creationId xmlns:a16="http://schemas.microsoft.com/office/drawing/2014/main" id="{04610C66-2F81-A4D4-B0DE-A123EC3CB7CF}"/>
                </a:ext>
              </a:extLst>
            </p:cNvPr>
            <p:cNvPicPr>
              <a:picLocks noChangeAspect="1"/>
            </p:cNvPicPr>
            <p:nvPr/>
          </p:nvPicPr>
          <p:blipFill rotWithShape="1">
            <a:blip r:embed="rId3"/>
            <a:srcRect t="1552" b="51058"/>
            <a:stretch/>
          </p:blipFill>
          <p:spPr>
            <a:xfrm>
              <a:off x="5900092" y="2089039"/>
              <a:ext cx="1297808" cy="1496490"/>
            </a:xfrm>
            <a:prstGeom prst="rect">
              <a:avLst/>
            </a:prstGeom>
            <a:ln>
              <a:solidFill>
                <a:srgbClr val="D2D2D2"/>
              </a:solidFill>
            </a:ln>
          </p:spPr>
        </p:pic>
        <p:sp>
          <p:nvSpPr>
            <p:cNvPr id="36" name="Rectangle 35">
              <a:extLst>
                <a:ext uri="{FF2B5EF4-FFF2-40B4-BE49-F238E27FC236}">
                  <a16:creationId xmlns:a16="http://schemas.microsoft.com/office/drawing/2014/main" id="{45444CB2-AC12-E562-56F3-2B5B0C25FFBD}"/>
                </a:ext>
              </a:extLst>
            </p:cNvPr>
            <p:cNvSpPr/>
            <p:nvPr/>
          </p:nvSpPr>
          <p:spPr>
            <a:xfrm>
              <a:off x="6694098" y="2074166"/>
              <a:ext cx="506594" cy="1531674"/>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0D497676-E30A-F344-A1E2-C4BB5F4C1188}"/>
              </a:ext>
            </a:extLst>
          </p:cNvPr>
          <p:cNvGrpSpPr/>
          <p:nvPr/>
        </p:nvGrpSpPr>
        <p:grpSpPr>
          <a:xfrm>
            <a:off x="8970687" y="1357575"/>
            <a:ext cx="2644101" cy="1541873"/>
            <a:chOff x="8950420" y="1613321"/>
            <a:chExt cx="2644101" cy="1541873"/>
          </a:xfrm>
        </p:grpSpPr>
        <p:pic>
          <p:nvPicPr>
            <p:cNvPr id="32" name="Picture 31">
              <a:extLst>
                <a:ext uri="{FF2B5EF4-FFF2-40B4-BE49-F238E27FC236}">
                  <a16:creationId xmlns:a16="http://schemas.microsoft.com/office/drawing/2014/main" id="{5DDAF79E-DC6D-2E27-466F-1F25CBF334CB}"/>
                </a:ext>
              </a:extLst>
            </p:cNvPr>
            <p:cNvPicPr>
              <a:picLocks noChangeAspect="1"/>
            </p:cNvPicPr>
            <p:nvPr/>
          </p:nvPicPr>
          <p:blipFill rotWithShape="1">
            <a:blip r:embed="rId4"/>
            <a:srcRect b="42794"/>
            <a:stretch/>
          </p:blipFill>
          <p:spPr>
            <a:xfrm>
              <a:off x="8953212" y="1623520"/>
              <a:ext cx="2641309" cy="1531674"/>
            </a:xfrm>
            <a:prstGeom prst="rect">
              <a:avLst/>
            </a:prstGeom>
            <a:ln>
              <a:solidFill>
                <a:srgbClr val="D2D2D2"/>
              </a:solidFill>
            </a:ln>
          </p:spPr>
        </p:pic>
        <p:sp>
          <p:nvSpPr>
            <p:cNvPr id="40" name="Rectangle 39">
              <a:extLst>
                <a:ext uri="{FF2B5EF4-FFF2-40B4-BE49-F238E27FC236}">
                  <a16:creationId xmlns:a16="http://schemas.microsoft.com/office/drawing/2014/main" id="{7E2B114E-6C5C-9834-7D73-47ADE3EDA0B0}"/>
                </a:ext>
              </a:extLst>
            </p:cNvPr>
            <p:cNvSpPr/>
            <p:nvPr/>
          </p:nvSpPr>
          <p:spPr>
            <a:xfrm>
              <a:off x="10174537" y="1623520"/>
              <a:ext cx="671742" cy="1531674"/>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2044F71-C0C0-60BA-B893-71A3D7B7B735}"/>
                </a:ext>
              </a:extLst>
            </p:cNvPr>
            <p:cNvSpPr/>
            <p:nvPr/>
          </p:nvSpPr>
          <p:spPr>
            <a:xfrm>
              <a:off x="8950420" y="1613321"/>
              <a:ext cx="570452" cy="1531674"/>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905CA3FC-046D-556E-F75E-10AFA76CA114}"/>
              </a:ext>
            </a:extLst>
          </p:cNvPr>
          <p:cNvSpPr txBox="1"/>
          <p:nvPr/>
        </p:nvSpPr>
        <p:spPr>
          <a:xfrm>
            <a:off x="5282313" y="5099912"/>
            <a:ext cx="1806202" cy="1615827"/>
          </a:xfrm>
          <a:prstGeom prst="rect">
            <a:avLst/>
          </a:prstGeom>
          <a:noFill/>
        </p:spPr>
        <p:txBody>
          <a:bodyPr wrap="square">
            <a:spAutoFit/>
          </a:bodyPr>
          <a:lstStyle>
            <a:defPPr>
              <a:defRPr lang="en-US"/>
            </a:defPPr>
            <a:lvl1pPr>
              <a:defRPr sz="1100"/>
            </a:lvl1pPr>
          </a:lstStyle>
          <a:p>
            <a:r>
              <a:rPr lang="en-US" dirty="0"/>
              <a:t>The Business Central model is defined to support customers with less than 300 employees.  This provides a comprehensive business management solution designed for small to medium-sized businesses</a:t>
            </a:r>
          </a:p>
        </p:txBody>
      </p:sp>
      <p:sp>
        <p:nvSpPr>
          <p:cNvPr id="65" name="TextBox 64">
            <a:extLst>
              <a:ext uri="{FF2B5EF4-FFF2-40B4-BE49-F238E27FC236}">
                <a16:creationId xmlns:a16="http://schemas.microsoft.com/office/drawing/2014/main" id="{668962D7-7751-7CBF-B79F-3FE47EB7EFC8}"/>
              </a:ext>
            </a:extLst>
          </p:cNvPr>
          <p:cNvSpPr txBox="1"/>
          <p:nvPr/>
        </p:nvSpPr>
        <p:spPr>
          <a:xfrm>
            <a:off x="7454841" y="5099912"/>
            <a:ext cx="1640362" cy="769441"/>
          </a:xfrm>
          <a:prstGeom prst="rect">
            <a:avLst/>
          </a:prstGeom>
          <a:noFill/>
        </p:spPr>
        <p:txBody>
          <a:bodyPr wrap="square">
            <a:spAutoFit/>
          </a:bodyPr>
          <a:lstStyle>
            <a:defPPr>
              <a:defRPr lang="en-US"/>
            </a:defPPr>
            <a:lvl1pPr>
              <a:defRPr sz="1100"/>
            </a:lvl1pPr>
          </a:lstStyle>
          <a:p>
            <a:r>
              <a:rPr lang="en-US" dirty="0"/>
              <a:t>The Sales Pro model is defined to support CRM for all customer employee levels. </a:t>
            </a:r>
          </a:p>
        </p:txBody>
      </p:sp>
      <p:sp>
        <p:nvSpPr>
          <p:cNvPr id="67" name="TextBox 66">
            <a:extLst>
              <a:ext uri="{FF2B5EF4-FFF2-40B4-BE49-F238E27FC236}">
                <a16:creationId xmlns:a16="http://schemas.microsoft.com/office/drawing/2014/main" id="{31657FEB-4AFB-B0D6-7C9B-8F77E3359EC3}"/>
              </a:ext>
            </a:extLst>
          </p:cNvPr>
          <p:cNvSpPr txBox="1"/>
          <p:nvPr/>
        </p:nvSpPr>
        <p:spPr>
          <a:xfrm>
            <a:off x="9541139" y="5099912"/>
            <a:ext cx="1743862" cy="769441"/>
          </a:xfrm>
          <a:prstGeom prst="rect">
            <a:avLst/>
          </a:prstGeom>
          <a:noFill/>
        </p:spPr>
        <p:txBody>
          <a:bodyPr wrap="square">
            <a:spAutoFit/>
          </a:bodyPr>
          <a:lstStyle>
            <a:defPPr>
              <a:defRPr lang="en-US"/>
            </a:defPPr>
            <a:lvl1pPr>
              <a:defRPr sz="1100"/>
            </a:lvl1pPr>
          </a:lstStyle>
          <a:p>
            <a:r>
              <a:rPr lang="en-US" dirty="0"/>
              <a:t>The Power Apps Model is applied to customers with competitors in equivalent systems</a:t>
            </a:r>
          </a:p>
        </p:txBody>
      </p:sp>
      <p:pic>
        <p:nvPicPr>
          <p:cNvPr id="4" name="Picture 3">
            <a:extLst>
              <a:ext uri="{FF2B5EF4-FFF2-40B4-BE49-F238E27FC236}">
                <a16:creationId xmlns:a16="http://schemas.microsoft.com/office/drawing/2014/main" id="{37E8DC26-BAEE-BFA2-00EB-FC006FB28B1C}"/>
              </a:ext>
            </a:extLst>
          </p:cNvPr>
          <p:cNvPicPr>
            <a:picLocks noChangeAspect="1"/>
          </p:cNvPicPr>
          <p:nvPr/>
        </p:nvPicPr>
        <p:blipFill>
          <a:blip r:embed="rId5"/>
          <a:stretch>
            <a:fillRect/>
          </a:stretch>
        </p:blipFill>
        <p:spPr>
          <a:xfrm>
            <a:off x="5370990" y="3512464"/>
            <a:ext cx="6766943" cy="1456562"/>
          </a:xfrm>
          <a:prstGeom prst="rect">
            <a:avLst/>
          </a:prstGeom>
          <a:ln>
            <a:solidFill>
              <a:srgbClr val="D2D2D2"/>
            </a:solidFill>
          </a:ln>
        </p:spPr>
      </p:pic>
      <p:grpSp>
        <p:nvGrpSpPr>
          <p:cNvPr id="53" name="Group 52">
            <a:extLst>
              <a:ext uri="{FF2B5EF4-FFF2-40B4-BE49-F238E27FC236}">
                <a16:creationId xmlns:a16="http://schemas.microsoft.com/office/drawing/2014/main" id="{B8D06EEF-29A5-E55E-77EC-8184D74C5C43}"/>
              </a:ext>
            </a:extLst>
          </p:cNvPr>
          <p:cNvGrpSpPr/>
          <p:nvPr/>
        </p:nvGrpSpPr>
        <p:grpSpPr>
          <a:xfrm>
            <a:off x="5370990" y="3514822"/>
            <a:ext cx="4823813" cy="1463898"/>
            <a:chOff x="5490683" y="4291180"/>
            <a:chExt cx="4725778" cy="1331053"/>
          </a:xfrm>
        </p:grpSpPr>
        <p:sp>
          <p:nvSpPr>
            <p:cNvPr id="47" name="Rectangle 46">
              <a:extLst>
                <a:ext uri="{FF2B5EF4-FFF2-40B4-BE49-F238E27FC236}">
                  <a16:creationId xmlns:a16="http://schemas.microsoft.com/office/drawing/2014/main" id="{D30EE322-7C67-0FE4-8860-A57843C5D066}"/>
                </a:ext>
              </a:extLst>
            </p:cNvPr>
            <p:cNvSpPr/>
            <p:nvPr/>
          </p:nvSpPr>
          <p:spPr>
            <a:xfrm>
              <a:off x="5490683" y="4291180"/>
              <a:ext cx="496734" cy="1322243"/>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B5A78BD0-C3D8-AB10-5585-6DD069FB2FD3}"/>
                </a:ext>
              </a:extLst>
            </p:cNvPr>
            <p:cNvSpPr/>
            <p:nvPr/>
          </p:nvSpPr>
          <p:spPr>
            <a:xfrm flipH="1">
              <a:off x="7591634" y="4299989"/>
              <a:ext cx="496735" cy="1322244"/>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B89B30F-4817-91A5-2544-B1AE1945C499}"/>
                </a:ext>
              </a:extLst>
            </p:cNvPr>
            <p:cNvSpPr/>
            <p:nvPr/>
          </p:nvSpPr>
          <p:spPr>
            <a:xfrm>
              <a:off x="9637738" y="4291180"/>
              <a:ext cx="578723" cy="1322239"/>
            </a:xfrm>
            <a:prstGeom prst="rect">
              <a:avLst/>
            </a:prstGeom>
            <a:noFill/>
            <a:ln w="9525">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0065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239D-27FD-4E7A-BA12-ECA16AB664F8}"/>
              </a:ext>
            </a:extLst>
          </p:cNvPr>
          <p:cNvSpPr>
            <a:spLocks noGrp="1"/>
          </p:cNvSpPr>
          <p:nvPr>
            <p:ph type="title"/>
          </p:nvPr>
        </p:nvSpPr>
        <p:spPr/>
        <p:txBody>
          <a:bodyPr>
            <a:normAutofit fontScale="90000"/>
          </a:bodyPr>
          <a:lstStyle/>
          <a:p>
            <a:r>
              <a:rPr lang="en-US" sz="2700" dirty="0"/>
              <a:t>How to Use CloudAscent </a:t>
            </a:r>
            <a:br>
              <a:rPr lang="en-US" sz="2700" dirty="0"/>
            </a:br>
            <a:r>
              <a:rPr lang="en-US" sz="2700" dirty="0"/>
              <a:t>Downloads</a:t>
            </a:r>
          </a:p>
        </p:txBody>
      </p:sp>
      <p:grpSp>
        <p:nvGrpSpPr>
          <p:cNvPr id="5" name="Group 4">
            <a:extLst>
              <a:ext uri="{FF2B5EF4-FFF2-40B4-BE49-F238E27FC236}">
                <a16:creationId xmlns:a16="http://schemas.microsoft.com/office/drawing/2014/main" id="{4C8E31BB-A190-A2A5-D387-4ECBF9D5C05D}"/>
              </a:ext>
              <a:ext uri="{C183D7F6-B498-43B3-948B-1728B52AA6E4}">
                <adec:decorative xmlns:adec="http://schemas.microsoft.com/office/drawing/2017/decorative" val="1"/>
              </a:ext>
            </a:extLst>
          </p:cNvPr>
          <p:cNvGrpSpPr/>
          <p:nvPr/>
        </p:nvGrpSpPr>
        <p:grpSpPr>
          <a:xfrm>
            <a:off x="588263" y="1851353"/>
            <a:ext cx="4025573" cy="3708708"/>
            <a:chOff x="588263" y="1497520"/>
            <a:chExt cx="4025573" cy="3708708"/>
          </a:xfrm>
        </p:grpSpPr>
        <p:sp>
          <p:nvSpPr>
            <p:cNvPr id="6" name="TextBox 5">
              <a:extLst>
                <a:ext uri="{FF2B5EF4-FFF2-40B4-BE49-F238E27FC236}">
                  <a16:creationId xmlns:a16="http://schemas.microsoft.com/office/drawing/2014/main" id="{08C738A2-8924-5A2F-87AE-3890F1D51F1B}"/>
                </a:ext>
              </a:extLst>
            </p:cNvPr>
            <p:cNvSpPr txBox="1"/>
            <p:nvPr/>
          </p:nvSpPr>
          <p:spPr>
            <a:xfrm>
              <a:off x="588263" y="1497520"/>
              <a:ext cx="198772" cy="430887"/>
            </a:xfrm>
            <a:prstGeom prst="rect">
              <a:avLst/>
            </a:prstGeom>
            <a:noFill/>
          </p:spPr>
          <p:txBody>
            <a:bodyPr wrap="none" lIns="0" tIns="0" rIns="0" bIns="0" anchor="ctr" anchorCtr="0">
              <a:spAutoFit/>
            </a:bodyPr>
            <a:lstStyle/>
            <a:p>
              <a:pPr marL="0" marR="0" lvl="0" indent="0" algn="l" defTabSz="850575"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78D4"/>
                  </a:solidFill>
                  <a:effectLst/>
                  <a:uLnTx/>
                  <a:uFillTx/>
                  <a:latin typeface="Segoe UI Semibold"/>
                  <a:ea typeface="+mn-ea"/>
                  <a:cs typeface="+mn-cs"/>
                </a:rPr>
                <a:t>2</a:t>
              </a:r>
            </a:p>
          </p:txBody>
        </p:sp>
        <p:sp>
          <p:nvSpPr>
            <p:cNvPr id="7" name="TextBox 6">
              <a:extLst>
                <a:ext uri="{FF2B5EF4-FFF2-40B4-BE49-F238E27FC236}">
                  <a16:creationId xmlns:a16="http://schemas.microsoft.com/office/drawing/2014/main" id="{F093B8C0-F723-C77E-CD41-B799564324B5}"/>
                </a:ext>
              </a:extLst>
            </p:cNvPr>
            <p:cNvSpPr txBox="1"/>
            <p:nvPr/>
          </p:nvSpPr>
          <p:spPr>
            <a:xfrm>
              <a:off x="1094960" y="1497520"/>
              <a:ext cx="3518876" cy="3708708"/>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1800"/>
                </a:spcAft>
                <a:buClrTx/>
                <a:buSzTx/>
                <a:buFontTx/>
                <a:buNone/>
                <a:tabLst/>
                <a:defRPr/>
              </a:pPr>
              <a:r>
                <a:rPr lang="en-US" sz="1400" kern="0" dirty="0">
                  <a:solidFill>
                    <a:srgbClr val="000000"/>
                  </a:solidFill>
                  <a:latin typeface="Segoe UI"/>
                </a:rPr>
                <a:t>Leverage the Solution Plays/Cohorts to determine which customers are in which campaign</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As </a:t>
              </a:r>
              <a:r>
                <a:rPr lang="en-US" sz="1400" kern="0" dirty="0">
                  <a:solidFill>
                    <a:srgbClr val="000000"/>
                  </a:solidFill>
                  <a:latin typeface="Segoe UI"/>
                </a:rPr>
                <a:t>an example, I’ve selected a Solution Play/Cohort from each download.  Filter this to </a:t>
              </a:r>
              <a:r>
                <a:rPr lang="en-US" sz="1400" kern="0" dirty="0">
                  <a:solidFill>
                    <a:srgbClr val="0078D4"/>
                  </a:solidFill>
                  <a:latin typeface="Segoe UI"/>
                </a:rPr>
                <a:t>yes</a:t>
              </a:r>
              <a:r>
                <a:rPr lang="en-US" sz="1400" kern="0" dirty="0">
                  <a:solidFill>
                    <a:srgbClr val="000000"/>
                  </a:solidFill>
                  <a:latin typeface="Segoe UI"/>
                </a:rPr>
                <a:t> for Azure or D365 to select the customers who meet the criteria for this Solution Play/Cohort. For MW and Surface the name of the Cohort is included in the column, filter on the </a:t>
              </a:r>
              <a:r>
                <a:rPr lang="en-US" sz="1400" kern="0" dirty="0">
                  <a:solidFill>
                    <a:srgbClr val="0078D4"/>
                  </a:solidFill>
                  <a:latin typeface="Segoe UI"/>
                </a:rPr>
                <a:t>cohort name</a:t>
              </a:r>
              <a:r>
                <a:rPr lang="en-US" sz="1400" kern="0" dirty="0">
                  <a:solidFill>
                    <a:srgbClr val="000000"/>
                  </a:solidFill>
                  <a:latin typeface="Segoe UI"/>
                </a:rPr>
                <a:t>.</a:t>
              </a:r>
            </a:p>
            <a:p>
              <a:pPr marL="0" marR="0" lvl="0" indent="0" algn="l" defTabSz="850575" rtl="0" eaLnBrk="1" fontAlgn="auto" latinLnBrk="0" hangingPunct="1">
                <a:lnSpc>
                  <a:spcPct val="100000"/>
                </a:lnSpc>
                <a:spcBef>
                  <a:spcPts val="0"/>
                </a:spcBef>
                <a:spcAft>
                  <a:spcPts val="1800"/>
                </a:spcAft>
                <a:buClrTx/>
                <a:buSzTx/>
                <a:buFontTx/>
                <a:buNone/>
                <a:tabLst/>
                <a:defRPr/>
              </a:pPr>
              <a:r>
                <a:rPr kumimoji="0" lang="en-US" sz="1400" b="0" i="1" u="none" strike="noStrike" kern="0" cap="none" spc="0" normalizeH="0" baseline="0" noProof="0" dirty="0">
                  <a:ln>
                    <a:noFill/>
                  </a:ln>
                  <a:solidFill>
                    <a:srgbClr val="000000"/>
                  </a:solidFill>
                  <a:effectLst/>
                  <a:uLnTx/>
                  <a:uFillTx/>
                  <a:latin typeface="Segoe UI"/>
                  <a:ea typeface="+mn-ea"/>
                  <a:cs typeface="+mn-cs"/>
                </a:rPr>
                <a:t>The solution play/Cohort Name is sharing the details of the targeting scenario and what model should be leveraged.  </a:t>
              </a:r>
            </a:p>
            <a:p>
              <a:pPr marL="0" marR="0" lvl="0" indent="0" algn="l" defTabSz="850575" rtl="0" eaLnBrk="1" fontAlgn="auto" latinLnBrk="0" hangingPunct="1">
                <a:lnSpc>
                  <a:spcPct val="100000"/>
                </a:lnSpc>
                <a:spcBef>
                  <a:spcPts val="0"/>
                </a:spcBef>
                <a:spcAft>
                  <a:spcPts val="180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8" name="Straight Connector 7">
              <a:extLst>
                <a:ext uri="{FF2B5EF4-FFF2-40B4-BE49-F238E27FC236}">
                  <a16:creationId xmlns:a16="http://schemas.microsoft.com/office/drawing/2014/main" id="{0FF4A546-BD19-E37B-8C2D-B9FB675E1D89}"/>
                </a:ext>
              </a:extLst>
            </p:cNvPr>
            <p:cNvCxnSpPr>
              <a:cxnSpLocks/>
            </p:cNvCxnSpPr>
            <p:nvPr/>
          </p:nvCxnSpPr>
          <p:spPr>
            <a:xfrm rot="16200000">
              <a:off x="722102" y="1689164"/>
              <a:ext cx="383287" cy="0"/>
            </a:xfrm>
            <a:prstGeom prst="line">
              <a:avLst/>
            </a:prstGeom>
            <a:noFill/>
            <a:ln w="15875" cap="rnd" cmpd="sng" algn="ctr">
              <a:solidFill>
                <a:srgbClr val="FFFFFF">
                  <a:lumMod val="75000"/>
                </a:srgbClr>
              </a:solidFill>
              <a:prstDash val="solid"/>
              <a:headEnd type="none" w="lg" len="med"/>
              <a:tailEnd type="none" w="lg" len="med"/>
            </a:ln>
            <a:effectLst/>
          </p:spPr>
        </p:cxnSp>
      </p:grpSp>
      <p:sp>
        <p:nvSpPr>
          <p:cNvPr id="22" name="TextBox 21">
            <a:extLst>
              <a:ext uri="{FF2B5EF4-FFF2-40B4-BE49-F238E27FC236}">
                <a16:creationId xmlns:a16="http://schemas.microsoft.com/office/drawing/2014/main" id="{D1B640C6-52BF-5747-10F8-76ECB656E2CC}"/>
              </a:ext>
            </a:extLst>
          </p:cNvPr>
          <p:cNvSpPr txBox="1"/>
          <p:nvPr/>
        </p:nvSpPr>
        <p:spPr>
          <a:xfrm>
            <a:off x="5878029" y="577798"/>
            <a:ext cx="4318394" cy="215444"/>
          </a:xfrm>
          <a:prstGeom prst="rect">
            <a:avLst/>
          </a:prstGeom>
          <a:noFill/>
        </p:spPr>
        <p:txBody>
          <a:bodyPr wrap="square" lIns="0" tIns="0" rIns="0" bIns="0" anchor="t" anchorCtr="0">
            <a:spAutoFit/>
          </a:bodyPr>
          <a:lstStyle/>
          <a:p>
            <a:pPr marL="0" marR="0" lvl="0" indent="0" algn="l" defTabSz="850575" rtl="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Segoe UI"/>
                <a:ea typeface="+mn-ea"/>
                <a:cs typeface="+mn-cs"/>
              </a:rPr>
              <a:t>Example Solution Play/Cohorts in each download:</a:t>
            </a:r>
          </a:p>
        </p:txBody>
      </p:sp>
      <p:grpSp>
        <p:nvGrpSpPr>
          <p:cNvPr id="24" name="Group 23">
            <a:extLst>
              <a:ext uri="{FF2B5EF4-FFF2-40B4-BE49-F238E27FC236}">
                <a16:creationId xmlns:a16="http://schemas.microsoft.com/office/drawing/2014/main" id="{15454001-437E-8B5C-10E3-D8118E30E6AB}"/>
              </a:ext>
            </a:extLst>
          </p:cNvPr>
          <p:cNvGrpSpPr/>
          <p:nvPr/>
        </p:nvGrpSpPr>
        <p:grpSpPr>
          <a:xfrm>
            <a:off x="5132739" y="498342"/>
            <a:ext cx="602740" cy="374356"/>
            <a:chOff x="5201867" y="1939914"/>
            <a:chExt cx="602740" cy="374356"/>
          </a:xfrm>
        </p:grpSpPr>
        <p:cxnSp>
          <p:nvCxnSpPr>
            <p:cNvPr id="25" name="Straight Connector 24">
              <a:extLst>
                <a:ext uri="{FF2B5EF4-FFF2-40B4-BE49-F238E27FC236}">
                  <a16:creationId xmlns:a16="http://schemas.microsoft.com/office/drawing/2014/main" id="{BA6DCE48-01BE-1131-021E-4A841A3F7055}"/>
                </a:ext>
                <a:ext uri="{C183D7F6-B498-43B3-948B-1728B52AA6E4}">
                  <adec:decorative xmlns:adec="http://schemas.microsoft.com/office/drawing/2017/decorative" val="1"/>
                </a:ext>
              </a:extLst>
            </p:cNvPr>
            <p:cNvCxnSpPr>
              <a:cxnSpLocks/>
            </p:cNvCxnSpPr>
            <p:nvPr/>
          </p:nvCxnSpPr>
          <p:spPr>
            <a:xfrm flipH="1">
              <a:off x="5389045" y="2127092"/>
              <a:ext cx="415562" cy="0"/>
            </a:xfrm>
            <a:prstGeom prst="line">
              <a:avLst/>
            </a:prstGeom>
            <a:ln w="22225" cap="rnd">
              <a:solidFill>
                <a:schemeClr val="accent1"/>
              </a:solidFill>
              <a:prstDash val="sysDot"/>
              <a:headEnd type="none" w="lg" len="med"/>
              <a:tailEnd type="none" w="sm"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9118F91-8DE6-CA47-7592-55B11E81C060}"/>
                </a:ext>
              </a:extLst>
            </p:cNvPr>
            <p:cNvSpPr/>
            <p:nvPr/>
          </p:nvSpPr>
          <p:spPr bwMode="auto">
            <a:xfrm>
              <a:off x="5201867" y="1939914"/>
              <a:ext cx="374356" cy="37435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a:ea typeface="Segoe UI Black" panose="020B0A02040204020203" pitchFamily="34" charset="0"/>
                  <a:cs typeface="Segoe UI" pitchFamily="34" charset="0"/>
                </a:rPr>
                <a:t>2</a:t>
              </a:r>
            </a:p>
          </p:txBody>
        </p:sp>
      </p:grpSp>
      <p:sp>
        <p:nvSpPr>
          <p:cNvPr id="35" name="TextBox 34">
            <a:extLst>
              <a:ext uri="{FF2B5EF4-FFF2-40B4-BE49-F238E27FC236}">
                <a16:creationId xmlns:a16="http://schemas.microsoft.com/office/drawing/2014/main" id="{AD315033-D59E-B104-02D1-340C6D66D31C}"/>
              </a:ext>
            </a:extLst>
          </p:cNvPr>
          <p:cNvSpPr txBox="1"/>
          <p:nvPr/>
        </p:nvSpPr>
        <p:spPr>
          <a:xfrm>
            <a:off x="6359506" y="929154"/>
            <a:ext cx="1572875"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Azure Download</a:t>
            </a:r>
            <a:endParaRPr lang="en-US" dirty="0"/>
          </a:p>
        </p:txBody>
      </p:sp>
      <p:sp>
        <p:nvSpPr>
          <p:cNvPr id="38" name="TextBox 37">
            <a:extLst>
              <a:ext uri="{FF2B5EF4-FFF2-40B4-BE49-F238E27FC236}">
                <a16:creationId xmlns:a16="http://schemas.microsoft.com/office/drawing/2014/main" id="{B08EE3BD-B479-F18D-0DFF-314BA246038E}"/>
              </a:ext>
            </a:extLst>
          </p:cNvPr>
          <p:cNvSpPr txBox="1"/>
          <p:nvPr/>
        </p:nvSpPr>
        <p:spPr>
          <a:xfrm>
            <a:off x="6208642" y="3944051"/>
            <a:ext cx="1572876"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D365 Download</a:t>
            </a:r>
            <a:endParaRPr lang="en-US" dirty="0"/>
          </a:p>
        </p:txBody>
      </p:sp>
      <p:sp>
        <p:nvSpPr>
          <p:cNvPr id="27" name="TextBox 26">
            <a:extLst>
              <a:ext uri="{FF2B5EF4-FFF2-40B4-BE49-F238E27FC236}">
                <a16:creationId xmlns:a16="http://schemas.microsoft.com/office/drawing/2014/main" id="{BBB0D7A6-B2FE-72A1-0234-62F72CF8477E}"/>
              </a:ext>
            </a:extLst>
          </p:cNvPr>
          <p:cNvSpPr txBox="1"/>
          <p:nvPr/>
        </p:nvSpPr>
        <p:spPr>
          <a:xfrm>
            <a:off x="9757565" y="3944051"/>
            <a:ext cx="1655693" cy="307777"/>
          </a:xfrm>
          <a:prstGeom prst="rect">
            <a:avLst/>
          </a:prstGeom>
          <a:noFill/>
        </p:spPr>
        <p:txBody>
          <a:bodyPr wrap="square">
            <a:spAutoFit/>
          </a:bodyPr>
          <a:lstStyle/>
          <a:p>
            <a:r>
              <a:rPr kumimoji="0" lang="en-US" sz="1400" b="0" i="0" u="none" strike="noStrike" kern="0" cap="none" spc="0" normalizeH="0" baseline="0" noProof="0" dirty="0">
                <a:ln>
                  <a:noFill/>
                </a:ln>
                <a:solidFill>
                  <a:srgbClr val="0078D4"/>
                </a:solidFill>
                <a:effectLst/>
                <a:uLnTx/>
                <a:uFillTx/>
                <a:latin typeface="Segoe UI"/>
                <a:ea typeface="+mn-ea"/>
                <a:cs typeface="+mn-cs"/>
              </a:rPr>
              <a:t>Surface Download</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endParaRPr lang="en-US" dirty="0"/>
          </a:p>
        </p:txBody>
      </p:sp>
      <p:pic>
        <p:nvPicPr>
          <p:cNvPr id="14" name="Picture 13">
            <a:extLst>
              <a:ext uri="{FF2B5EF4-FFF2-40B4-BE49-F238E27FC236}">
                <a16:creationId xmlns:a16="http://schemas.microsoft.com/office/drawing/2014/main" id="{FD741996-0BF3-FCEF-C9E8-F2388E696C9E}"/>
              </a:ext>
            </a:extLst>
          </p:cNvPr>
          <p:cNvPicPr>
            <a:picLocks noChangeAspect="1"/>
          </p:cNvPicPr>
          <p:nvPr/>
        </p:nvPicPr>
        <p:blipFill>
          <a:blip r:embed="rId3"/>
          <a:srcRect b="12140"/>
          <a:stretch/>
        </p:blipFill>
        <p:spPr>
          <a:xfrm>
            <a:off x="5464273" y="1306914"/>
            <a:ext cx="3363341" cy="2059754"/>
          </a:xfrm>
          <a:prstGeom prst="rect">
            <a:avLst/>
          </a:prstGeom>
          <a:ln>
            <a:solidFill>
              <a:srgbClr val="D2D2D2"/>
            </a:solidFill>
          </a:ln>
        </p:spPr>
      </p:pic>
      <p:pic>
        <p:nvPicPr>
          <p:cNvPr id="16" name="Picture 15">
            <a:extLst>
              <a:ext uri="{FF2B5EF4-FFF2-40B4-BE49-F238E27FC236}">
                <a16:creationId xmlns:a16="http://schemas.microsoft.com/office/drawing/2014/main" id="{CF7D6AEA-7DEB-6465-A9C8-21291B37E022}"/>
              </a:ext>
            </a:extLst>
          </p:cNvPr>
          <p:cNvPicPr>
            <a:picLocks noChangeAspect="1"/>
          </p:cNvPicPr>
          <p:nvPr/>
        </p:nvPicPr>
        <p:blipFill>
          <a:blip r:embed="rId4"/>
          <a:stretch>
            <a:fillRect/>
          </a:stretch>
        </p:blipFill>
        <p:spPr>
          <a:xfrm>
            <a:off x="9602229" y="1306915"/>
            <a:ext cx="1811029" cy="2059754"/>
          </a:xfrm>
          <a:prstGeom prst="rect">
            <a:avLst/>
          </a:prstGeom>
          <a:ln>
            <a:solidFill>
              <a:srgbClr val="D2D2D2"/>
            </a:solidFill>
          </a:ln>
        </p:spPr>
      </p:pic>
      <p:pic>
        <p:nvPicPr>
          <p:cNvPr id="18" name="Picture 17">
            <a:extLst>
              <a:ext uri="{FF2B5EF4-FFF2-40B4-BE49-F238E27FC236}">
                <a16:creationId xmlns:a16="http://schemas.microsoft.com/office/drawing/2014/main" id="{D66CD233-FB49-20A2-13C8-F2091C97F35D}"/>
              </a:ext>
            </a:extLst>
          </p:cNvPr>
          <p:cNvPicPr>
            <a:picLocks noChangeAspect="1"/>
          </p:cNvPicPr>
          <p:nvPr/>
        </p:nvPicPr>
        <p:blipFill>
          <a:blip r:embed="rId5"/>
          <a:stretch>
            <a:fillRect/>
          </a:stretch>
        </p:blipFill>
        <p:spPr>
          <a:xfrm>
            <a:off x="5464273" y="4294909"/>
            <a:ext cx="2926521" cy="2394426"/>
          </a:xfrm>
          <a:prstGeom prst="rect">
            <a:avLst/>
          </a:prstGeom>
          <a:ln>
            <a:solidFill>
              <a:srgbClr val="D2D2D2"/>
            </a:solidFill>
          </a:ln>
        </p:spPr>
      </p:pic>
      <p:sp>
        <p:nvSpPr>
          <p:cNvPr id="19" name="TextBox 18">
            <a:extLst>
              <a:ext uri="{FF2B5EF4-FFF2-40B4-BE49-F238E27FC236}">
                <a16:creationId xmlns:a16="http://schemas.microsoft.com/office/drawing/2014/main" id="{5CE65029-07D2-C342-1152-07BCC014A9AB}"/>
              </a:ext>
            </a:extLst>
          </p:cNvPr>
          <p:cNvSpPr txBox="1"/>
          <p:nvPr/>
        </p:nvSpPr>
        <p:spPr>
          <a:xfrm>
            <a:off x="9679897" y="929154"/>
            <a:ext cx="1655693" cy="307777"/>
          </a:xfrm>
          <a:prstGeom prst="rect">
            <a:avLst/>
          </a:prstGeom>
          <a:noFill/>
        </p:spPr>
        <p:txBody>
          <a:bodyPr wrap="square">
            <a:spAutoFit/>
          </a:bodyPr>
          <a:lstStyle/>
          <a:p>
            <a:pPr algn="ctr"/>
            <a:r>
              <a:rPr kumimoji="0" lang="en-US" sz="1400" b="0" i="0" u="none" strike="noStrike" kern="0" cap="none" spc="0" normalizeH="0" baseline="0" noProof="0" dirty="0">
                <a:ln>
                  <a:noFill/>
                </a:ln>
                <a:solidFill>
                  <a:srgbClr val="0078D4"/>
                </a:solidFill>
                <a:effectLst/>
                <a:uLnTx/>
                <a:uFillTx/>
                <a:latin typeface="Segoe UI"/>
                <a:ea typeface="+mn-ea"/>
                <a:cs typeface="+mn-cs"/>
              </a:rPr>
              <a:t>M365 Download</a:t>
            </a:r>
            <a:r>
              <a:rPr kumimoji="0" lang="en-US" sz="1400" b="0" i="0" u="none" strike="noStrike" kern="0" cap="none" spc="0" normalizeH="0" baseline="0" noProof="0" dirty="0">
                <a:ln>
                  <a:noFill/>
                </a:ln>
                <a:solidFill>
                  <a:srgbClr val="000000"/>
                </a:solidFill>
                <a:effectLst/>
                <a:uLnTx/>
                <a:uFillTx/>
                <a:latin typeface="Segoe UI"/>
                <a:ea typeface="+mn-ea"/>
                <a:cs typeface="+mn-cs"/>
              </a:rPr>
              <a:t> </a:t>
            </a:r>
            <a:endParaRPr lang="en-US" dirty="0"/>
          </a:p>
        </p:txBody>
      </p:sp>
      <p:pic>
        <p:nvPicPr>
          <p:cNvPr id="21" name="Picture 20">
            <a:extLst>
              <a:ext uri="{FF2B5EF4-FFF2-40B4-BE49-F238E27FC236}">
                <a16:creationId xmlns:a16="http://schemas.microsoft.com/office/drawing/2014/main" id="{ECA79558-6343-6FFF-69DA-832F16A509C2}"/>
              </a:ext>
            </a:extLst>
          </p:cNvPr>
          <p:cNvPicPr>
            <a:picLocks noChangeAspect="1"/>
          </p:cNvPicPr>
          <p:nvPr/>
        </p:nvPicPr>
        <p:blipFill>
          <a:blip r:embed="rId6"/>
          <a:stretch>
            <a:fillRect/>
          </a:stretch>
        </p:blipFill>
        <p:spPr>
          <a:xfrm>
            <a:off x="9706222" y="4294909"/>
            <a:ext cx="1758379" cy="2396439"/>
          </a:xfrm>
          <a:prstGeom prst="rect">
            <a:avLst/>
          </a:prstGeom>
          <a:ln>
            <a:solidFill>
              <a:srgbClr val="D2D2D2"/>
            </a:solidFill>
          </a:ln>
        </p:spPr>
      </p:pic>
    </p:spTree>
    <p:extLst>
      <p:ext uri="{BB962C8B-B14F-4D97-AF65-F5344CB8AC3E}">
        <p14:creationId xmlns:p14="http://schemas.microsoft.com/office/powerpoint/2010/main" val="3915112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3.xml><?xml version="1.0" encoding="utf-8"?>
<a:theme xmlns:a="http://schemas.openxmlformats.org/drawingml/2006/main" name="2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A996C54F88F147BCAB7CDAA5BF4618" ma:contentTypeVersion="20" ma:contentTypeDescription="Create a new document." ma:contentTypeScope="" ma:versionID="ba2aed9615b5a9260f77685932387507">
  <xsd:schema xmlns:xsd="http://www.w3.org/2001/XMLSchema" xmlns:xs="http://www.w3.org/2001/XMLSchema" xmlns:p="http://schemas.microsoft.com/office/2006/metadata/properties" xmlns:ns1="http://schemas.microsoft.com/sharepoint/v3" xmlns:ns2="add24d82-08ca-4a41-af83-d45d15593526" xmlns:ns3="77a4e78f-2d8e-4837-96e1-90ff69cff40e" xmlns:ns4="230e9df3-be65-4c73-a93b-d1236ebd677e" targetNamespace="http://schemas.microsoft.com/office/2006/metadata/properties" ma:root="true" ma:fieldsID="b5f4c1d97975142c35b12ba04940eaaa" ns1:_="" ns2:_="" ns3:_="" ns4:_="">
    <xsd:import namespace="http://schemas.microsoft.com/sharepoint/v3"/>
    <xsd:import namespace="add24d82-08ca-4a41-af83-d45d15593526"/>
    <xsd:import namespace="77a4e78f-2d8e-4837-96e1-90ff69cff40e"/>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KeyPoints" minOccurs="0"/>
                <xsd:element ref="ns2:MediaServiceKeyPoints" minOccurs="0"/>
                <xsd:element ref="ns2:MediaServiceSearchProperties" minOccurs="0"/>
                <xsd:element ref="ns2:MediaServiceDocTags" minOccurs="0"/>
                <xsd:element ref="ns2:MediaServiceObjectDetectorVersions" minOccurs="0"/>
                <xsd:element ref="ns2:MediaServiceGenerationTime" minOccurs="0"/>
                <xsd:element ref="ns2:MediaServiceEventHashCode"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24d82-08ca-4a41-af83-d45d15593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ocTags" ma:index="19" nillable="true" ma:displayName="MediaServiceDocTags" ma:hidden="true" ma:internalName="MediaServiceDocTag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a4e78f-2d8e-4837-96e1-90ff69cff4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662b4a1-bed3-4c48-bd11-b358825e0724}" ma:internalName="TaxCatchAll" ma:showField="CatchAllData" ma:web="77a4e78f-2d8e-4837-96e1-90ff69cff4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dd24d82-08ca-4a41-af83-d45d15593526">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339EB-6B5E-4984-B499-8805A2E4E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d24d82-08ca-4a41-af83-d45d15593526"/>
    <ds:schemaRef ds:uri="77a4e78f-2d8e-4837-96e1-90ff69cff40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99201D-BA9E-4097-8756-793D13F49C49}">
  <ds:schemaRefs>
    <ds:schemaRef ds:uri="230e9df3-be65-4c73-a93b-d1236ebd677e"/>
    <ds:schemaRef ds:uri="http://schemas.microsoft.com/office/infopath/2007/PartnerControls"/>
    <ds:schemaRef ds:uri="add24d82-08ca-4a41-af83-d45d15593526"/>
    <ds:schemaRef ds:uri="http://schemas.microsoft.com/office/2006/metadata/properties"/>
    <ds:schemaRef ds:uri="http://www.w3.org/XML/1998/namespace"/>
    <ds:schemaRef ds:uri="77a4e78f-2d8e-4837-96e1-90ff69cff40e"/>
    <ds:schemaRef ds:uri="http://schemas.microsoft.com/office/2006/documentManagement/types"/>
    <ds:schemaRef ds:uri="http://purl.org/dc/terms/"/>
    <ds:schemaRef ds:uri="http://purl.org/dc/dcmitype/"/>
    <ds:schemaRef ds:uri="http://schemas.openxmlformats.org/package/2006/metadata/core-properties"/>
    <ds:schemaRef ds:uri="http://schemas.microsoft.com/sharepoint/v3"/>
    <ds:schemaRef ds:uri="http://purl.org/dc/elements/1.1/"/>
  </ds:schemaRefs>
</ds:datastoreItem>
</file>

<file path=customXml/itemProps3.xml><?xml version="1.0" encoding="utf-8"?>
<ds:datastoreItem xmlns:ds="http://schemas.openxmlformats.org/officeDocument/2006/customXml" ds:itemID="{BCEEC8A9-08A4-43A1-8F77-E7650E4B753B}">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12653</TotalTime>
  <Words>1908</Words>
  <Application>Microsoft Office PowerPoint</Application>
  <PresentationFormat>Widescreen</PresentationFormat>
  <Paragraphs>186</Paragraphs>
  <Slides>19</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Aptos</vt:lpstr>
      <vt:lpstr>Aptos Display</vt:lpstr>
      <vt:lpstr>Arial</vt:lpstr>
      <vt:lpstr>Calibri</vt:lpstr>
      <vt:lpstr>Consolas</vt:lpstr>
      <vt:lpstr>Segoe UI</vt:lpstr>
      <vt:lpstr>Segoe UI Light</vt:lpstr>
      <vt:lpstr>Segoe UI Semibold</vt:lpstr>
      <vt:lpstr>Segoe UI Semilight</vt:lpstr>
      <vt:lpstr>Wingdings</vt:lpstr>
      <vt:lpstr>1_Office Theme</vt:lpstr>
      <vt:lpstr>White Template</vt:lpstr>
      <vt:lpstr>2_White Template</vt:lpstr>
      <vt:lpstr>CloudAscent</vt:lpstr>
      <vt:lpstr>PowerPoint Presentation</vt:lpstr>
      <vt:lpstr>Accessing through partner center</vt:lpstr>
      <vt:lpstr>Getting started</vt:lpstr>
      <vt:lpstr>Propensity reports</vt:lpstr>
      <vt:lpstr>PowerPoint Presentation</vt:lpstr>
      <vt:lpstr>PowerPoint Presentation</vt:lpstr>
      <vt:lpstr>How to use CloudAscent  Downloads</vt:lpstr>
      <vt:lpstr>How to Use CloudAscent  Downloads</vt:lpstr>
      <vt:lpstr>How to Use CloudAscent  Downloads</vt:lpstr>
      <vt:lpstr>How to Use CloudAscent  Downloads</vt:lpstr>
      <vt:lpstr>How to Use Campaigns with CloudAscent</vt:lpstr>
      <vt:lpstr>PowerPoint Presentation</vt:lpstr>
      <vt:lpstr>CloudAscent M365 Upsell</vt:lpstr>
      <vt:lpstr>CloudAscent Azure Next  Logical Workload</vt:lpstr>
      <vt:lpstr>How to Use CloudAscent  Upsell Models</vt:lpstr>
      <vt:lpstr>How to Use Campaigns with CloudAscent</vt:lpstr>
      <vt:lpstr>Support for accessing partner center </vt:lpstr>
      <vt:lpstr>Support for accessing partner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Fullmer</dc:creator>
  <cp:lastModifiedBy>Katie Fullmer</cp:lastModifiedBy>
  <cp:revision>9</cp:revision>
  <dcterms:created xsi:type="dcterms:W3CDTF">2024-04-24T20:45:42Z</dcterms:created>
  <dcterms:modified xsi:type="dcterms:W3CDTF">2024-08-08T23:14:36Z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0x0101009AA996C54F88F147BCAB7CDAA5BF4618</vt:lpwstr>
  </property>
  <property fmtid="{D5CDD505-2E9C-101B-9397-08002B2CF9AE}" pid="3" name="MediaServiceImageTags">
    <vt:lpwstr/>
  </property>
</Properties>
</file>