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0" r:id="rId3"/>
    <p:sldId id="432" r:id="rId4"/>
    <p:sldId id="459" r:id="rId5"/>
    <p:sldId id="462" r:id="rId6"/>
    <p:sldId id="431" r:id="rId7"/>
    <p:sldId id="429" r:id="rId8"/>
    <p:sldId id="430" r:id="rId9"/>
    <p:sldId id="463" r:id="rId10"/>
    <p:sldId id="374" r:id="rId11"/>
    <p:sldId id="392" r:id="rId12"/>
    <p:sldId id="393" r:id="rId13"/>
    <p:sldId id="389" r:id="rId14"/>
    <p:sldId id="394" r:id="rId15"/>
    <p:sldId id="377" r:id="rId16"/>
    <p:sldId id="395" r:id="rId17"/>
    <p:sldId id="464" r:id="rId18"/>
    <p:sldId id="465" r:id="rId19"/>
    <p:sldId id="443" r:id="rId20"/>
    <p:sldId id="451" r:id="rId21"/>
    <p:sldId id="460" r:id="rId22"/>
    <p:sldId id="461" r:id="rId23"/>
    <p:sldId id="466" r:id="rId24"/>
    <p:sldId id="397" r:id="rId25"/>
    <p:sldId id="378" r:id="rId26"/>
    <p:sldId id="398" r:id="rId27"/>
    <p:sldId id="399" r:id="rId28"/>
    <p:sldId id="390" r:id="rId29"/>
    <p:sldId id="400" r:id="rId30"/>
    <p:sldId id="457" r:id="rId31"/>
    <p:sldId id="458" r:id="rId32"/>
    <p:sldId id="379" r:id="rId33"/>
    <p:sldId id="401" r:id="rId34"/>
    <p:sldId id="402" r:id="rId35"/>
    <p:sldId id="433" r:id="rId36"/>
    <p:sldId id="445" r:id="rId37"/>
    <p:sldId id="403" r:id="rId38"/>
    <p:sldId id="380" r:id="rId39"/>
    <p:sldId id="404" r:id="rId40"/>
    <p:sldId id="434" r:id="rId41"/>
    <p:sldId id="406" r:id="rId42"/>
    <p:sldId id="467" r:id="rId43"/>
    <p:sldId id="468" r:id="rId44"/>
    <p:sldId id="469" r:id="rId45"/>
    <p:sldId id="381" r:id="rId46"/>
    <p:sldId id="407" r:id="rId47"/>
    <p:sldId id="436" r:id="rId48"/>
    <p:sldId id="409" r:id="rId49"/>
    <p:sldId id="382" r:id="rId50"/>
    <p:sldId id="410" r:id="rId51"/>
    <p:sldId id="446" r:id="rId52"/>
    <p:sldId id="447" r:id="rId53"/>
    <p:sldId id="448" r:id="rId54"/>
    <p:sldId id="449" r:id="rId55"/>
    <p:sldId id="412" r:id="rId56"/>
    <p:sldId id="452" r:id="rId57"/>
    <p:sldId id="453" r:id="rId58"/>
    <p:sldId id="454" r:id="rId59"/>
    <p:sldId id="456" r:id="rId60"/>
    <p:sldId id="455" r:id="rId61"/>
    <p:sldId id="428" r:id="rId62"/>
    <p:sldId id="373" r:id="rId63"/>
    <p:sldId id="351" r:id="rId64"/>
    <p:sldId id="328" r:id="rId65"/>
    <p:sldId id="470" r:id="rId6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7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3252" autoAdjust="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"/>
    </p:cViewPr>
  </p:sorterViewPr>
  <p:notesViewPr>
    <p:cSldViewPr>
      <p:cViewPr varScale="1">
        <p:scale>
          <a:sx n="81" d="100"/>
          <a:sy n="81" d="100"/>
        </p:scale>
        <p:origin x="-203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8/7/2011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8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8/7/2011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8/7/2011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6035040"/>
            <a:ext cx="1547812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0640" y="6493748"/>
            <a:ext cx="91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Irongeek.com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politics/security/news/2007/09/embassy_hack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intrepidusgroup.com/insight/2009/02/moxie-marlinspike-un-masks-tor-user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gif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webbug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6.gif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www.tenacitysolutions.com/" TargetMode="External"/><Relationship Id="rId5" Type="http://schemas.openxmlformats.org/officeDocument/2006/relationships/hyperlink" Target="http://www.isdpodcast.com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hal.inria.fr/docs/00/47/15/56/PDF/TorBT.pdf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cloak.ne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://panopticlick.eff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orproject.org/blog/tor-partially-blocked-chin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reless_mesh_networ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hyperlink" Target="http://www.nytimes.com/2011/06/12/world/12internet.html?_r=2&amp;pagewanted=all" TargetMode="External"/><Relationship Id="rId4" Type="http://schemas.openxmlformats.org/officeDocument/2006/relationships/hyperlink" Target="http://www.cuwin.net/node/325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haven.net/anonbib/cache/HotOrNo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hyperlink" Target="http://www.irongeek.com/i.php?page=security/darknets-i2p-identifying-hidden-serve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rchive.org/web/20090608214029/http:/encyclopediadramatica.com/User:Darkanaku/Nephew_chan" TargetMode="External"/><Relationship Id="rId5" Type="http://schemas.openxmlformats.org/officeDocument/2006/relationships/hyperlink" Target="http://encyclopediadramatica.com/User:Darkanaku/Nephew_chan" TargetMode="Externa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anti-forensics-occult-comput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hyperlink" Target="https://media.blackhat.com/bh-dc-11/Case/BlackHat_DC_2011_Case_De-Anonymizing_Live_CDs-wp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gif"/><Relationship Id="rId9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r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how_threatmodel.html" TargetMode="External"/><Relationship Id="rId2" Type="http://schemas.openxmlformats.org/officeDocument/2006/relationships/hyperlink" Target="http://www.freehaven.net/anonbi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geek.com/i.php?page=videos/identifying-the-true-ip-network-identity-of-i2p-service-hosts-talk-adrian-crenshaw-blackhat-dc-2011" TargetMode="External"/><Relationship Id="rId5" Type="http://schemas.openxmlformats.org/officeDocument/2006/relationships/hyperlink" Target="http://www.irongeek.com/i.php?page=security/darknets-i2p-identifying-hidden-servers" TargetMode="External"/><Relationship Id="rId4" Type="http://schemas.openxmlformats.org/officeDocument/2006/relationships/hyperlink" Target="http://www.irongeek.com/i.php?page=videos/aide-winter-2011#Cipherspace/Darknets:_anonymizing_private_networks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iconlibrary.sourceforge.net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notacon.org/" TargetMode="External"/><Relationship Id="rId3" Type="http://schemas.openxmlformats.org/officeDocument/2006/relationships/hyperlink" Target="http://derbycon.com/" TargetMode="External"/><Relationship Id="rId7" Type="http://schemas.openxmlformats.org/officeDocument/2006/relationships/hyperlink" Target="http://phreaknic.inf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ck3rcon.org/" TargetMode="External"/><Relationship Id="rId5" Type="http://schemas.openxmlformats.org/officeDocument/2006/relationships/hyperlink" Target="http://skydogcon.com/" TargetMode="External"/><Relationship Id="rId4" Type="http://schemas.openxmlformats.org/officeDocument/2006/relationships/hyperlink" Target="http://www.louisvilleinfosec.com/" TargetMode="External"/><Relationship Id="rId9" Type="http://schemas.openxmlformats.org/officeDocument/2006/relationships/hyperlink" Target="http://outerz0ne.org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" TargetMode="Externa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Cipherspaces</a:t>
            </a:r>
            <a:r>
              <a:rPr lang="en-US" dirty="0"/>
              <a:t>/Darknets: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overview of attack strategies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Un-trusted exit points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are only as anonymous as the data you send!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Mostly Tor centric:</a:t>
            </a:r>
          </a:p>
          <a:p>
            <a:r>
              <a:rPr lang="en-US" dirty="0" smtClean="0"/>
              <a:t>Is the exit point for traffic looking at the data?</a:t>
            </a:r>
          </a:p>
          <a:p>
            <a:r>
              <a:rPr lang="en-US" dirty="0"/>
              <a:t>T</a:t>
            </a:r>
            <a:r>
              <a:rPr lang="en-US" dirty="0" smtClean="0"/>
              <a:t>raffic may be encrypted inside the network, but not once it is outbound!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69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Egerstad</a:t>
            </a:r>
            <a:r>
              <a:rPr lang="en-US" dirty="0"/>
              <a:t> </a:t>
            </a:r>
            <a:r>
              <a:rPr lang="en-US" dirty="0" smtClean="0"/>
              <a:t>and the “Embassy Hack”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www.wired.com/politics/security/news/2007/09/embassy_hacks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Tons of passwords sent via plain text protocols (POP3/SMTP/HTTP Basic/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Moxie Marlinspike </a:t>
            </a:r>
            <a:r>
              <a:rPr lang="en-US" dirty="0" smtClean="0"/>
              <a:t>did something similar with </a:t>
            </a:r>
            <a:r>
              <a:rPr lang="en-US" dirty="0" err="1" smtClean="0"/>
              <a:t>SSLStrip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://intrepidusgroup.com/insight/2009/02/moxie-marlinspike-un-masks-tor-users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65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trust your exit node?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6297" y="4670933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622038" y="4579973"/>
            <a:ext cx="990600" cy="1076207"/>
            <a:chOff x="2816800" y="4772011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6800" y="4857618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00" y="4772011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679225" y="2985362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8465" y="3070969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39750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305440" y="1607695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606293" y="3242789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 flipV="1">
            <a:off x="1306897" y="5160880"/>
            <a:ext cx="1315141" cy="9096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1"/>
          </p:cNvCxnSpPr>
          <p:nvPr/>
        </p:nvCxnSpPr>
        <p:spPr>
          <a:xfrm flipV="1">
            <a:off x="3102349" y="3823696"/>
            <a:ext cx="1503944" cy="75627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2" idx="1"/>
          </p:cNvCxnSpPr>
          <p:nvPr/>
        </p:nvCxnSpPr>
        <p:spPr>
          <a:xfrm>
            <a:off x="5596893" y="3823696"/>
            <a:ext cx="762525" cy="97953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29096" y="4283841"/>
            <a:ext cx="1232402" cy="1280127"/>
            <a:chOff x="6346291" y="3998618"/>
            <a:chExt cx="1232402" cy="1280127"/>
          </a:xfrm>
        </p:grpSpPr>
        <p:grpSp>
          <p:nvGrpSpPr>
            <p:cNvPr id="24" name="Group 23"/>
            <p:cNvGrpSpPr/>
            <p:nvPr/>
          </p:nvGrpSpPr>
          <p:grpSpPr>
            <a:xfrm>
              <a:off x="6346291" y="4046343"/>
              <a:ext cx="1232402" cy="1232402"/>
              <a:chOff x="6172200" y="2133600"/>
              <a:chExt cx="1232402" cy="123240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133600"/>
                <a:ext cx="1232402" cy="12324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799" y="2209801"/>
                <a:ext cx="661921" cy="579986"/>
              </a:xfrm>
              <a:prstGeom prst="rect">
                <a:avLst/>
              </a:prstGeom>
            </p:spPr>
          </p:pic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613" y="3998618"/>
              <a:ext cx="831028" cy="1038785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stCxn id="49" idx="2"/>
            <a:endCxn id="52" idx="0"/>
          </p:cNvCxnSpPr>
          <p:nvPr/>
        </p:nvCxnSpPr>
        <p:spPr>
          <a:xfrm flipH="1">
            <a:off x="6774932" y="2911320"/>
            <a:ext cx="1267944" cy="137252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0135" y="4518010"/>
            <a:ext cx="1447310" cy="1478080"/>
            <a:chOff x="60135" y="4518010"/>
            <a:chExt cx="1447310" cy="1478080"/>
          </a:xfrm>
        </p:grpSpPr>
        <p:sp>
          <p:nvSpPr>
            <p:cNvPr id="3" name="Oval 2"/>
            <p:cNvSpPr/>
            <p:nvPr/>
          </p:nvSpPr>
          <p:spPr>
            <a:xfrm>
              <a:off x="60135" y="4518010"/>
              <a:ext cx="1447310" cy="1478080"/>
            </a:xfrm>
            <a:prstGeom prst="ellipse">
              <a:avLst/>
            </a:prstGeom>
            <a:solidFill>
              <a:schemeClr val="accent3">
                <a:alpha val="6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36601" y="4725530"/>
              <a:ext cx="1115592" cy="1087298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08051" y="4891040"/>
              <a:ext cx="772692" cy="765140"/>
            </a:xfrm>
            <a:prstGeom prst="ellipse">
              <a:avLst/>
            </a:prstGeom>
            <a:solidFill>
              <a:srgbClr val="FFFF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4" y="4962261"/>
              <a:ext cx="601707" cy="601707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2502965" y="4387144"/>
            <a:ext cx="1115592" cy="1087298"/>
            <a:chOff x="236601" y="4725530"/>
            <a:chExt cx="1115592" cy="1087298"/>
          </a:xfrm>
        </p:grpSpPr>
        <p:sp>
          <p:nvSpPr>
            <p:cNvPr id="108" name="Oval 107"/>
            <p:cNvSpPr/>
            <p:nvPr/>
          </p:nvSpPr>
          <p:spPr>
            <a:xfrm>
              <a:off x="236601" y="4725530"/>
              <a:ext cx="1115592" cy="1087298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08051" y="4891040"/>
              <a:ext cx="772692" cy="765140"/>
            </a:xfrm>
            <a:prstGeom prst="ellipse">
              <a:avLst/>
            </a:prstGeom>
            <a:solidFill>
              <a:srgbClr val="FFFF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4" y="4962261"/>
              <a:ext cx="601707" cy="601707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4698047" y="3398323"/>
            <a:ext cx="772692" cy="765140"/>
            <a:chOff x="408051" y="4891040"/>
            <a:chExt cx="772692" cy="765140"/>
          </a:xfrm>
        </p:grpSpPr>
        <p:sp>
          <p:nvSpPr>
            <p:cNvPr id="113" name="Oval 112"/>
            <p:cNvSpPr/>
            <p:nvPr/>
          </p:nvSpPr>
          <p:spPr>
            <a:xfrm>
              <a:off x="408051" y="4891040"/>
              <a:ext cx="772692" cy="765140"/>
            </a:xfrm>
            <a:prstGeom prst="ellipse">
              <a:avLst/>
            </a:prstGeom>
            <a:solidFill>
              <a:srgbClr val="FFFF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44" y="4962261"/>
              <a:ext cx="601707" cy="601707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78" y="4402790"/>
            <a:ext cx="601707" cy="601707"/>
          </a:xfrm>
          <a:prstGeom prst="rect">
            <a:avLst/>
          </a:prstGeom>
        </p:spPr>
      </p:pic>
      <p:pic>
        <p:nvPicPr>
          <p:cNvPr id="1028" name="Picture 4" descr="C:\Users\adrian\AppData\Local\Microsoft\Windows\Temporary Internet Files\Content.IE5\18KNPZ2C\MC900431629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5089" flipH="1">
            <a:off x="6927154" y="2783934"/>
            <a:ext cx="149888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ular Callout 55"/>
          <p:cNvSpPr/>
          <p:nvPr/>
        </p:nvSpPr>
        <p:spPr>
          <a:xfrm flipH="1">
            <a:off x="5477609" y="1553622"/>
            <a:ext cx="1566082" cy="1594611"/>
          </a:xfrm>
          <a:prstGeom prst="wedgeRoundRectCallout">
            <a:avLst>
              <a:gd name="adj1" fmla="val -26244"/>
              <a:gd name="adj2" fmla="val 118170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 could just look at the traffic, or modify it and send it back as part of another type of attack.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24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0789E-6 L 0.24757 -0.055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27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87 L 0.22222 -0.1822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87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48 L 0.17847 0.133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74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555 L 0.15868 -0.32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6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 is for anonymity, </a:t>
            </a:r>
            <a:r>
              <a:rPr lang="en-US" dirty="0"/>
              <a:t>not necessarily security</a:t>
            </a:r>
            <a:endParaRPr lang="en-US" dirty="0" smtClean="0"/>
          </a:p>
          <a:p>
            <a:r>
              <a:rPr lang="en-US" dirty="0" smtClean="0"/>
              <a:t>Use end-to-end encryption/Don’t use plain-text protocols</a:t>
            </a:r>
          </a:p>
          <a:p>
            <a:r>
              <a:rPr lang="en-US" dirty="0" smtClean="0"/>
              <a:t>Plain text protocols that send usernames/email addresses in the clear are not very anonymous now are they?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2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 Leaks, Other </a:t>
            </a:r>
            <a:r>
              <a:rPr lang="en-US" dirty="0"/>
              <a:t>Protocol leaks and application layer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39122" cy="4937125"/>
          </a:xfrm>
        </p:spPr>
        <p:txBody>
          <a:bodyPr/>
          <a:lstStyle/>
          <a:p>
            <a:r>
              <a:rPr lang="en-US" sz="2400" dirty="0" smtClean="0"/>
              <a:t>Does all traffic go though the proxy?</a:t>
            </a:r>
          </a:p>
          <a:p>
            <a:r>
              <a:rPr lang="en-US" sz="2400" dirty="0" smtClean="0"/>
              <a:t>DNS Leaks are a classic example</a:t>
            </a:r>
          </a:p>
          <a:p>
            <a:r>
              <a:rPr lang="en-US" sz="2400" dirty="0" smtClean="0"/>
              <a:t>Badly configured proxy setting could lead some types of traffic to go elsewhere (outside of </a:t>
            </a:r>
            <a:r>
              <a:rPr lang="en-US" sz="2400" dirty="0" err="1" smtClean="0"/>
              <a:t>cipherspace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Snooper can use web bugs to figure out your </a:t>
            </a:r>
            <a:r>
              <a:rPr lang="en-US" sz="2400" dirty="0"/>
              <a:t>location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www.irongeek.com/i.php?page=security/webbugs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HTTPS is a good example, but plugins can also be an issue</a:t>
            </a:r>
          </a:p>
          <a:p>
            <a:r>
              <a:rPr lang="en-US" sz="2400" dirty="0" smtClean="0"/>
              <a:t>Application level stuff in general is a problem</a:t>
            </a:r>
          </a:p>
          <a:p>
            <a:r>
              <a:rPr lang="en-US" sz="2400" dirty="0" err="1" smtClean="0"/>
              <a:t>Javascript</a:t>
            </a:r>
            <a:r>
              <a:rPr lang="en-US" sz="2400" dirty="0" smtClean="0"/>
              <a:t> is just hosed as far as reducing </a:t>
            </a:r>
            <a:r>
              <a:rPr lang="en-US" sz="2400" dirty="0"/>
              <a:t>you anonymity set</a:t>
            </a:r>
            <a:br>
              <a:rPr lang="en-US" sz="2400" dirty="0"/>
            </a:br>
            <a:r>
              <a:rPr lang="en-US" sz="1800" dirty="0"/>
              <a:t>See: Gregory Fleischer, DEFCON 17: Attacking Tor at the Application Layer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/>
          <p:cNvCxnSpPr>
            <a:stCxn id="14" idx="1"/>
            <a:endCxn id="52" idx="1"/>
          </p:cNvCxnSpPr>
          <p:nvPr/>
        </p:nvCxnSpPr>
        <p:spPr>
          <a:xfrm rot="10800000">
            <a:off x="535299" y="2225600"/>
            <a:ext cx="218805" cy="3168509"/>
          </a:xfrm>
          <a:prstGeom prst="bentConnector3">
            <a:avLst>
              <a:gd name="adj1" fmla="val 204477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Leaks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6800" y="4772011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71735" y="3215872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54449" y="3093381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659110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0576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562814" y="3156271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 flipV="1">
            <a:off x="1744703" y="5352918"/>
            <a:ext cx="1072097" cy="4119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297111" y="4232478"/>
            <a:ext cx="1761003" cy="5395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553414" y="3737178"/>
            <a:ext cx="792877" cy="92536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346291" y="4046343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stCxn id="49" idx="2"/>
            <a:endCxn id="5" idx="0"/>
          </p:cNvCxnSpPr>
          <p:nvPr/>
        </p:nvCxnSpPr>
        <p:spPr>
          <a:xfrm flipH="1">
            <a:off x="6962492" y="2911320"/>
            <a:ext cx="1080384" cy="113502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03" y="1935606"/>
            <a:ext cx="661921" cy="5799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54103" y="4813201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52" name="Picture 51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" y="1511493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8" y="1786926"/>
            <a:ext cx="831028" cy="10387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4" y="1935605"/>
            <a:ext cx="661921" cy="5799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162" y="487528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 </a:t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Arrow Connector 59"/>
          <p:cNvCxnSpPr>
            <a:stCxn id="48" idx="0"/>
            <a:endCxn id="44" idx="2"/>
          </p:cNvCxnSpPr>
          <p:nvPr/>
        </p:nvCxnSpPr>
        <p:spPr>
          <a:xfrm flipH="1" flipV="1">
            <a:off x="4552935" y="2726705"/>
            <a:ext cx="490190" cy="42956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8321" y="1113777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Monitored DNS Server</a:t>
            </a:r>
            <a:endParaRPr lang="en-US" dirty="0"/>
          </a:p>
        </p:txBody>
      </p:sp>
      <p:sp>
        <p:nvSpPr>
          <p:cNvPr id="62" name="Rounded Rectangular Callout 61"/>
          <p:cNvSpPr/>
          <p:nvPr/>
        </p:nvSpPr>
        <p:spPr>
          <a:xfrm flipH="1">
            <a:off x="2529059" y="1498888"/>
            <a:ext cx="1566082" cy="2615108"/>
          </a:xfrm>
          <a:prstGeom prst="wedgeRoundRectCallout">
            <a:avLst>
              <a:gd name="adj1" fmla="val 118221"/>
              <a:gd name="adj2" fmla="val 7771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If I don’t use the proxy for DNS, I may send the query to a DNS server. It won’t see my traffic to/from the destination, but may now know I’m visiting someplace.com/.onion/.i2p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1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525 -0.00185 -0.05191 0.02128 -0.06337 -0.02521 C -0.06285 -0.05019 -0.06216 -0.07217 -0.05938 -0.09623 C -0.05834 -0.12838 -0.0566 -0.16077 -0.05348 -0.19269 C -0.05191 -0.22623 -0.05105 -0.25931 -0.05244 -0.29285 C -0.05313 -0.30673 -0.05209 -0.32338 -0.05539 -0.33634 C -0.05764 -0.35646 -0.05678 -0.3442 -0.05539 -0.38006 C -0.05521 -0.387 -0.05521 -0.39417 -0.05434 -0.40111 C -0.05209 -0.42655 -0.04809 -0.42332 -0.02969 -0.42493 C -0.0257 -0.42632 -0.02188 -0.4284 -0.01789 -0.43002 C -0.01355 -0.43396 -0.00938 -0.43372 -0.00487 -0.43673 C 0.00277 -0.44182 0.0092 -0.4446 0.0177 -0.44598 C 0.02638 -0.44945 0.03316 -0.45131 0.04253 -0.45131 " pathEditMode="relative" ptsTypes="ffffffffffff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DNS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Sniff for traffic leaving your box on port </a:t>
            </a:r>
            <a:r>
              <a:rPr lang="en-US" sz="2000" dirty="0" smtClean="0"/>
              <a:t>53. The </a:t>
            </a:r>
            <a:r>
              <a:rPr lang="en-US" sz="2000" dirty="0" err="1" smtClean="0"/>
              <a:t>libPcap</a:t>
            </a:r>
            <a:r>
              <a:rPr lang="en-US" sz="2000" dirty="0" smtClean="0"/>
              <a:t> capture filter:</a:t>
            </a:r>
            <a:br>
              <a:rPr lang="en-US" sz="2000" dirty="0" smtClean="0"/>
            </a:br>
            <a:r>
              <a:rPr lang="en-US" sz="2000" dirty="0" smtClean="0"/>
              <a:t>	port 53</a:t>
            </a:r>
            <a:br>
              <a:rPr lang="en-US" sz="2000" dirty="0" smtClean="0"/>
            </a:br>
            <a:r>
              <a:rPr lang="en-US" sz="2000" dirty="0" smtClean="0"/>
              <a:t>should work in most cases.</a:t>
            </a:r>
            <a:endParaRPr lang="en-US" sz="2000" dirty="0"/>
          </a:p>
          <a:p>
            <a:r>
              <a:rPr lang="en-US" sz="2000" dirty="0" smtClean="0"/>
              <a:t>In Firefox, under </a:t>
            </a:r>
            <a:r>
              <a:rPr lang="en-US" sz="2000" dirty="0" err="1" smtClean="0"/>
              <a:t>about:config</a:t>
            </a:r>
            <a:r>
              <a:rPr lang="en-US" sz="2000" dirty="0" smtClean="0"/>
              <a:t> set </a:t>
            </a:r>
            <a:r>
              <a:rPr lang="en-US" sz="2000" dirty="0" err="1" smtClean="0">
                <a:solidFill>
                  <a:srgbClr val="FF0000"/>
                </a:solidFill>
              </a:rPr>
              <a:t>network.proxy.socks_remote_dns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</a:t>
            </a:r>
            <a:r>
              <a:rPr lang="en-US" sz="2000" dirty="0" smtClean="0">
                <a:solidFill>
                  <a:srgbClr val="FF0000"/>
                </a:solidFill>
              </a:rPr>
              <a:t> true</a:t>
            </a:r>
          </a:p>
          <a:p>
            <a:r>
              <a:rPr lang="en-US" sz="2000" dirty="0" err="1"/>
              <a:t>Torbutton</a:t>
            </a:r>
            <a:r>
              <a:rPr lang="en-US" sz="2000" dirty="0"/>
              <a:t> should help</a:t>
            </a:r>
          </a:p>
          <a:p>
            <a:r>
              <a:rPr lang="en-US" sz="2000" dirty="0" smtClean="0"/>
              <a:t>Other applications vary</a:t>
            </a:r>
          </a:p>
          <a:p>
            <a:r>
              <a:rPr lang="en-US" sz="2000" dirty="0" smtClean="0"/>
              <a:t>May have to firewall off 53 in some cases</a:t>
            </a:r>
          </a:p>
          <a:p>
            <a:r>
              <a:rPr lang="en-US" sz="2000" dirty="0" smtClean="0"/>
              <a:t>May want to edit </a:t>
            </a:r>
            <a:r>
              <a:rPr lang="en-US" sz="2000" dirty="0" err="1" smtClean="0"/>
              <a:t>torrc</a:t>
            </a:r>
            <a:r>
              <a:rPr lang="en-US" sz="2000" dirty="0"/>
              <a:t>, and add:</a:t>
            </a:r>
            <a:br>
              <a:rPr lang="en-US" sz="2000" dirty="0"/>
            </a:br>
            <a:r>
              <a:rPr lang="en-US" sz="2000" dirty="0" smtClean="0"/>
              <a:t>     </a:t>
            </a:r>
            <a:r>
              <a:rPr lang="en-US" sz="2000" dirty="0" err="1" smtClean="0">
                <a:solidFill>
                  <a:srgbClr val="00B0F0"/>
                </a:solidFill>
              </a:rPr>
              <a:t>DNSPort</a:t>
            </a:r>
            <a:r>
              <a:rPr lang="en-US" sz="2000" dirty="0" smtClean="0">
                <a:solidFill>
                  <a:srgbClr val="00B0F0"/>
                </a:solidFill>
              </a:rPr>
              <a:t> 53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     </a:t>
            </a:r>
            <a:r>
              <a:rPr lang="en-US" sz="2000" dirty="0" err="1" smtClean="0">
                <a:solidFill>
                  <a:srgbClr val="00B0F0"/>
                </a:solidFill>
              </a:rPr>
              <a:t>AutomapHostsOnResolve</a:t>
            </a:r>
            <a:r>
              <a:rPr lang="en-US" sz="2000" dirty="0" smtClean="0">
                <a:solidFill>
                  <a:srgbClr val="00B0F0"/>
                </a:solidFill>
              </a:rPr>
              <a:t>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Then set your box’s DNS to point to 127.0.0.1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22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Grabbing content outside of the Darknet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5139966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17137" y="162983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81871" y="513677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681968" y="523118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711836" y="3439200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01464" y="3357463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57110" y="1533163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726457" y="3650053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H="1" flipV="1">
            <a:off x="6720193" y="2860554"/>
            <a:ext cx="442086" cy="237062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>
            <a:off x="6221757" y="4726260"/>
            <a:ext cx="940522" cy="50492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 flipV="1">
            <a:off x="4747710" y="2114070"/>
            <a:ext cx="1477183" cy="25118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2438400" y="5717683"/>
            <a:ext cx="1543471" cy="319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0"/>
            <a:endCxn id="35" idx="2"/>
          </p:cNvCxnSpPr>
          <p:nvPr/>
        </p:nvCxnSpPr>
        <p:spPr>
          <a:xfrm flipH="1" flipV="1">
            <a:off x="4207136" y="4515407"/>
            <a:ext cx="255046" cy="62136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2107737" y="2114070"/>
            <a:ext cx="1649373" cy="9667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V="1">
            <a:off x="4192147" y="2609370"/>
            <a:ext cx="60263" cy="82983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  <a:endCxn id="15" idx="0"/>
          </p:cNvCxnSpPr>
          <p:nvPr/>
        </p:nvCxnSpPr>
        <p:spPr>
          <a:xfrm>
            <a:off x="1296764" y="4433670"/>
            <a:ext cx="631347" cy="7062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4702436" y="2365254"/>
            <a:ext cx="1522457" cy="16548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1792064" y="3938370"/>
            <a:ext cx="1919772" cy="81737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1792064" y="2609370"/>
            <a:ext cx="2460346" cy="132900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48" idx="0"/>
          </p:cNvCxnSpPr>
          <p:nvPr/>
        </p:nvCxnSpPr>
        <p:spPr>
          <a:xfrm>
            <a:off x="2107737" y="2210742"/>
            <a:ext cx="4099031" cy="143931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4702436" y="2860554"/>
            <a:ext cx="2017757" cy="11595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4" idx="3"/>
          </p:cNvCxnSpPr>
          <p:nvPr/>
        </p:nvCxnSpPr>
        <p:spPr>
          <a:xfrm flipH="1">
            <a:off x="2438400" y="2609370"/>
            <a:ext cx="1814010" cy="311150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  <a:endCxn id="35" idx="1"/>
          </p:cNvCxnSpPr>
          <p:nvPr/>
        </p:nvCxnSpPr>
        <p:spPr>
          <a:xfrm>
            <a:off x="1792064" y="3938370"/>
            <a:ext cx="1919772" cy="8173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>
            <a:off x="1296764" y="4433670"/>
            <a:ext cx="2685107" cy="128401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39" idx="0"/>
          </p:cNvCxnSpPr>
          <p:nvPr/>
        </p:nvCxnSpPr>
        <p:spPr>
          <a:xfrm flipH="1">
            <a:off x="1281775" y="2706042"/>
            <a:ext cx="330662" cy="65142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  <a:endCxn id="30" idx="0"/>
          </p:cNvCxnSpPr>
          <p:nvPr/>
        </p:nvCxnSpPr>
        <p:spPr>
          <a:xfrm flipH="1">
            <a:off x="4462182" y="4726260"/>
            <a:ext cx="1759575" cy="41051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 flipV="1">
            <a:off x="4972471" y="5717683"/>
            <a:ext cx="1709497" cy="9440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48" idx="0"/>
          </p:cNvCxnSpPr>
          <p:nvPr/>
        </p:nvCxnSpPr>
        <p:spPr>
          <a:xfrm>
            <a:off x="4747710" y="2114070"/>
            <a:ext cx="1459058" cy="153598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0"/>
            <a:endCxn id="41" idx="1"/>
          </p:cNvCxnSpPr>
          <p:nvPr/>
        </p:nvCxnSpPr>
        <p:spPr>
          <a:xfrm flipV="1">
            <a:off x="1928111" y="2114070"/>
            <a:ext cx="1828999" cy="30258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648200" y="4433670"/>
            <a:ext cx="2033769" cy="12840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224893" y="1710759"/>
            <a:ext cx="990600" cy="1149795"/>
            <a:chOff x="6124908" y="1691349"/>
            <a:chExt cx="990600" cy="1149795"/>
          </a:xfrm>
        </p:grpSpPr>
        <p:grpSp>
          <p:nvGrpSpPr>
            <p:cNvPr id="43" name="Group 42"/>
            <p:cNvGrpSpPr/>
            <p:nvPr/>
          </p:nvGrpSpPr>
          <p:grpSpPr>
            <a:xfrm>
              <a:off x="6124908" y="1764937"/>
              <a:ext cx="990600" cy="1076207"/>
              <a:chOff x="2675122" y="4648672"/>
              <a:chExt cx="990600" cy="1076207"/>
            </a:xfrm>
          </p:grpSpPr>
          <p:pic>
            <p:nvPicPr>
              <p:cNvPr id="44" name="Content Placeholder 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75122" y="4734279"/>
                <a:ext cx="990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7522" y="4648672"/>
                <a:ext cx="655822" cy="655822"/>
              </a:xfrm>
              <a:prstGeom prst="rect">
                <a:avLst/>
              </a:prstGeom>
            </p:spPr>
          </p:pic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05" y="1691349"/>
              <a:ext cx="831028" cy="1038785"/>
            </a:xfrm>
            <a:prstGeom prst="rect">
              <a:avLst/>
            </a:prstGeom>
          </p:spPr>
        </p:pic>
      </p:grpSp>
      <p:sp>
        <p:nvSpPr>
          <p:cNvPr id="64" name="Rounded Rectangular Callout 63"/>
          <p:cNvSpPr/>
          <p:nvPr/>
        </p:nvSpPr>
        <p:spPr>
          <a:xfrm flipH="1">
            <a:off x="7391400" y="1430760"/>
            <a:ext cx="1566082" cy="2236724"/>
          </a:xfrm>
          <a:prstGeom prst="wedgeRoundRectCallout">
            <a:avLst>
              <a:gd name="adj1" fmla="val 60600"/>
              <a:gd name="adj2" fmla="val -2403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 host an eepSite, but not all of the content is HTTP! Could be an image over HTTPS, or a bad plugin.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stCxn id="14" idx="1"/>
            <a:endCxn id="62" idx="0"/>
          </p:cNvCxnSpPr>
          <p:nvPr/>
        </p:nvCxnSpPr>
        <p:spPr>
          <a:xfrm rot="10800000" flipH="1">
            <a:off x="1447800" y="1710759"/>
            <a:ext cx="5257404" cy="4010114"/>
          </a:xfrm>
          <a:prstGeom prst="bentConnector4">
            <a:avLst>
              <a:gd name="adj1" fmla="val -18455"/>
              <a:gd name="adj2" fmla="val 105701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38" y="1049441"/>
            <a:ext cx="820513" cy="820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5015009"/>
            <a:ext cx="798479" cy="798479"/>
          </a:xfrm>
          <a:prstGeom prst="rect">
            <a:avLst/>
          </a:prstGeom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23" y="1651349"/>
            <a:ext cx="35528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1" y="1697304"/>
            <a:ext cx="3733378" cy="433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Oval 66"/>
          <p:cNvSpPr/>
          <p:nvPr/>
        </p:nvSpPr>
        <p:spPr>
          <a:xfrm>
            <a:off x="5629359" y="3505200"/>
            <a:ext cx="2971800" cy="423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475026" y="3415513"/>
            <a:ext cx="2481050" cy="301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88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0.00989 -0.00324 -0.00157 0.00162 0.01215 -0.0118 C 0.01979 -0.01921 0.02361 -0.02639 0.02882 -0.03704 C 0.03003 -0.03958 0.03264 -0.04051 0.03437 -0.04282 C 0.03802 -0.04768 0.04236 -0.05602 0.04444 -0.06227 C 0.04548 -0.06504 0.04531 -0.06852 0.04652 -0.07106 C 0.04791 -0.07407 0.05034 -0.07569 0.05208 -0.07847 C 0.05382 -0.08125 0.05538 -0.08426 0.05659 -0.08727 C 0.06163 -0.09977 0.06666 -0.11273 0.07326 -0.1243 C 0.0802 -0.13657 0.08906 -0.14722 0.09652 -0.15856 C 0.10434 -0.17037 0.10816 -0.18588 0.11753 -0.1956 C 0.121 -0.20694 0.1243 -0.21157 0.13107 -0.2206 C 0.13368 -0.22407 0.13889 -0.23102 0.13889 -0.23079 C 0.14618 -0.25185 0.16007 -0.26597 0.16875 -0.28588 C 0.17239 -0.29421 0.17604 -0.30555 0.18211 -0.31111 C 0.18472 -0.31805 0.18854 -0.32291 0.19218 -0.32893 C 0.1934 -0.33773 0.19618 -0.34606 0.20104 -0.35254 C 0.2059 -0.36875 0.2125 -0.38148 0.21996 -0.3956 C 0.225 -0.40486 0.22621 -0.41713 0.23107 -0.42662 C 0.23229 -0.43403 0.23472 -0.4375 0.23889 -0.44282 C 0.23941 -0.44606 0.23923 -0.45324 0.24444 -0.45023 C 0.24722 -0.44861 0.25399 -0.43148 0.25555 -0.42801 C 0.26128 -0.41551 0.26805 -0.4044 0.2743 -0.39259 C 0.28003 -0.38171 0.27222 -0.39074 0.28107 -0.38217 C 0.28333 -0.37592 0.28559 -0.37129 0.28889 -0.36597 C 0.29097 -0.35648 0.2967 -0.34815 0.3 -0.33912 C 0.30243 -0.33241 0.3033 -0.32477 0.30659 -0.31852 C 0.31927 -0.29329 0.33593 -0.26991 0.35434 -0.25185 C 0.3559 -0.25046 0.35625 -0.24745 0.35746 -0.24583 C 0.36562 -0.23611 0.3783 -0.22106 0.38889 -0.21782 C 0.40156 -0.20903 0.4158 -0.20069 0.42968 -0.1956 C 0.43368 -0.19421 0.43819 -0.19352 0.44184 -0.19097 C 0.44965 -0.18588 0.45607 -0.17778 0.46302 -0.17176 C 0.46666 -0.16875 0.47083 -0.1662 0.47413 -0.16296 C 0.47812 -0.15926 0.47934 -0.15463 0.4842 -0.15254 C 0.49201 -0.1456 0.48871 -0.14838 0.49444 -0.14375 C 0.49583 -0.13565 0.49826 -0.13032 0.50104 -0.12291 C 0.50277 -0.11319 0.50486 -0.10301 0.50885 -0.09467 C 0.51041 -0.08565 0.51267 -0.07685 0.51441 -0.06805 C 0.51527 -0.05856 0.51666 -0.04907 0.51875 -0.04004 C 0.51996 -0.01921 0.52066 0.00185 0.52777 0.02084 C 0.52916 0.02847 0.52986 0.03565 0.53211 0.04306 C 0.53298 0.04884 0.53333 0.05671 0.53541 0.06227 C 0.54045 0.07593 0.53524 0.0581 0.53889 0.07107 C 0.54566 0.06829 0.54288 0.05996 0.54218 0.05185 C 0.54114 0.02176 0.54097 -0.01157 0.53663 -0.04143 C 0.53385 -0.06111 0.52656 -0.0794 0.521 -0.09768 C 0.51718 -0.11018 0.51597 -0.12477 0.51319 -0.13773 C 0.51302 -0.18889 0.52569 -0.31227 0.50764 -0.38958 C 0.50625 -0.3875 0.50503 -0.38518 0.5033 -0.38356 C 0.50191 -0.38217 0.5 -0.38217 0.49878 -0.38079 C 0.49739 -0.37916 0.49687 -0.37639 0.49548 -0.37477 C 0.48836 -0.3662 0.47951 -0.35648 0.47083 -0.35116 C 0.46753 -0.34629 0.46475 -0.34629 0.46111 -0.34213 C 0.45607 -0.33657 0.45086 -0.33125 0.44548 -0.32592 C 0.43298 -0.31389 0.44791 -0.32592 0.43732 -0.31412 C 0.43611 -0.31273 0.43455 -0.3125 0.43333 -0.31111 C 0.42916 -0.30671 0.42395 -0.30092 0.41996 -0.29629 C 0.41336 -0.28866 0.40764 -0.28148 0.39982 -0.27546 C 0.39305 -0.26204 0.40243 -0.27847 0.39427 -0.26967 C 0.3934 -0.26852 0.39305 -0.2662 0.39218 -0.26504 C 0.38732 -0.25926 0.38125 -0.25509 0.37656 -0.24884 C 0.37048 -0.24143 0.36562 -0.23287 0.35989 -0.22523 C 0.35625 -0.22037 0.35347 -0.21389 0.34861 -0.2118 C 0.34375 -0.20509 0.33958 -0.20116 0.33437 -0.1956 C 0.3309 -0.1919 0.32569 -0.19028 0.32326 -0.18518 C 0.32031 -0.1794 0.32205 -0.18171 0.31753 -0.17778 C 0.31302 -0.16898 0.31093 -0.16296 0.30416 -0.15694 C 0.30121 -0.15069 0.29722 -0.1456 0.29323 -0.14074 C 0.28941 -0.13657 0.28906 -0.13241 0.28437 -0.13032 C 0.23402 -0.14282 0.17795 -0.13819 0.12777 -0.13912 C 0.10173 -0.14028 0.07604 -0.14213 0.05 -0.14375 C 0.02708 -0.14791 0.0658 -0.1412 0.0243 -0.14653 C 0.01458 -0.14768 0.00503 -0.15347 -0.00452 -0.15555 C -0.01528 -0.15787 -0.03664 -0.1581 -0.04341 -0.15856 C -0.04861 -0.15764 -0.05434 -0.15879 -0.05903 -0.15555 C -0.06077 -0.1544 -0.05816 -0.15069 -0.05782 -0.14815 C -0.05643 -0.13842 -0.05539 -0.12801 -0.05122 -0.11991 C -0.05052 -0.11643 -0.04966 -0.11296 -0.04896 -0.10949 C -0.04827 -0.10602 -0.04445 -0.10069 -0.04445 -0.10046 C -0.04254 -0.09259 -0.03802 -0.08449 -0.03559 -0.07546 C -0.03438 -0.05972 -0.03316 -0.0493 -0.0323 -0.03264 C -0.0316 -0.01991 -0.03212 -0.00555 -0.02778 0.00602 C -0.02674 0.01343 -0.02535 0.01898 -0.02223 0.02523 C -0.02084 0.03102 -0.01875 0.03426 -0.01563 0.03866 C -0.01441 0.04398 -0.0158 0.04306 -0.01233 0.04306 " pathEditMode="relative" rAng="0" ptsTypes="fffffffffffffffffffffffffffffffffffffffffffffffffffffffffffffffffffffffffffffffffffffA">
                                      <p:cBhvr>
                                        <p:cTn id="1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C -0.05087 0.00093 -0.10139 2.22222E-6 -0.15226 0.00139 C -0.16181 0.01111 -0.15417 0.00532 -0.17552 0.0044 C -0.20434 0.00324 -0.26215 0.00139 -0.26215 0.00139 C -0.35625 0.00255 -0.4467 0.00116 -0.53993 -0.00602 C -0.56476 -0.01111 -0.59028 -0.0081 -0.61545 -0.01042 C -0.62205 -0.0088 -0.62396 -0.00741 -0.62552 0.00139 C -0.62465 0.01528 -0.62344 0.02893 -0.62222 0.04282 C -0.6224 0.08032 -0.62882 0.31528 -0.62222 0.39699 C -0.62083 0.41389 -0.61702 0.43055 -0.61545 0.44745 C -0.6158 0.48194 -0.61615 0.51667 -0.61667 0.55116 C -0.61702 0.56782 -0.62118 0.58588 -0.61667 0.60139 C -0.61632 0.60255 -0.5941 0.60856 -0.59219 0.6088 C -0.5684 0.6206 -0.52379 0.61481 -0.50434 0.61481 " pathEditMode="relative" ptsTypes="fffffffffffffA">
                                      <p:cBhvr>
                                        <p:cTn id="1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 animBg="1"/>
      <p:bldP spid="67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ir</a:t>
            </a:r>
            <a:r>
              <a:rPr lang="en-US" dirty="0" smtClean="0"/>
              <a:t>)Regular on the </a:t>
            </a:r>
            <a:r>
              <a:rPr lang="en-US" dirty="0" err="1" smtClean="0"/>
              <a:t>ISDPodcast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www.isdpodcast.com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Researcher for Tenacity Institute</a:t>
            </a:r>
            <a:br>
              <a:rPr lang="en-US" dirty="0" smtClean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www.tenacitysolutions.com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5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/>
          <p:cNvCxnSpPr/>
          <p:nvPr/>
        </p:nvCxnSpPr>
        <p:spPr>
          <a:xfrm flipV="1">
            <a:off x="685800" y="1483109"/>
            <a:ext cx="6892893" cy="3892976"/>
          </a:xfrm>
          <a:prstGeom prst="bentConnector3">
            <a:avLst>
              <a:gd name="adj1" fmla="val -6748"/>
            </a:avLst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Slightly Related: Cookies/</a:t>
            </a:r>
            <a:r>
              <a:rPr lang="en-US" dirty="0" err="1" smtClean="0"/>
              <a:t>Supercookies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816800" y="4772011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71735" y="3215872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54449" y="3093381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659110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0576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562814" y="3156271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830060" y="5243451"/>
            <a:ext cx="986740" cy="10946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297111" y="4232478"/>
            <a:ext cx="1761003" cy="5395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553414" y="3737178"/>
            <a:ext cx="792877" cy="92536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346291" y="4046343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stCxn id="49" idx="2"/>
            <a:endCxn id="5" idx="0"/>
          </p:cNvCxnSpPr>
          <p:nvPr/>
        </p:nvCxnSpPr>
        <p:spPr>
          <a:xfrm flipH="1">
            <a:off x="6962492" y="2911320"/>
            <a:ext cx="1080384" cy="113502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50" y="1786927"/>
            <a:ext cx="831028" cy="103878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03" y="1935606"/>
            <a:ext cx="661921" cy="57998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975496" y="6299199"/>
            <a:ext cx="37349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Cookie image from </a:t>
            </a:r>
            <a:r>
              <a:rPr lang="en-US" sz="1200" dirty="0" err="1"/>
              <a:t>brainloc</a:t>
            </a:r>
            <a:r>
              <a:rPr lang="en-US" sz="1200" dirty="0"/>
              <a:t> on sxc.hu via Wikipedia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02" y="4929925"/>
            <a:ext cx="627947" cy="4360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39460" y="4662544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04" y="4945251"/>
            <a:ext cx="627947" cy="436074"/>
          </a:xfrm>
          <a:prstGeom prst="rect">
            <a:avLst/>
          </a:prstGeom>
        </p:spPr>
      </p:pic>
      <p:sp>
        <p:nvSpPr>
          <p:cNvPr id="52" name="Rounded Rectangular Callout 51"/>
          <p:cNvSpPr/>
          <p:nvPr/>
        </p:nvSpPr>
        <p:spPr>
          <a:xfrm flipH="1">
            <a:off x="4715213" y="1575369"/>
            <a:ext cx="1631077" cy="2236724"/>
          </a:xfrm>
          <a:prstGeom prst="wedgeRoundRectCallout">
            <a:avLst>
              <a:gd name="adj1" fmla="val -113395"/>
              <a:gd name="adj2" fmla="val -10404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 see the same session cookie as one I handed out over the public Internet. Guess I know who this is!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 flipH="1">
            <a:off x="1778857" y="2263517"/>
            <a:ext cx="1518253" cy="2236724"/>
          </a:xfrm>
          <a:prstGeom prst="wedgeRoundRectCallout">
            <a:avLst>
              <a:gd name="adj1" fmla="val 82152"/>
              <a:gd name="adj2" fmla="val 5821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Just checked out this site via the public Internet, now I want to use a proxy to look at it.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17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3.7037E-7 C -0.00868 -0.00672 -0.01823 -0.01227 -0.02795 -0.01644 C -0.03021 -0.01736 -0.03212 -0.01829 -0.03438 -0.01922 C -0.03663 -0.02014 -0.04115 -0.02222 -0.04115 -0.02222 C -0.04219 -0.02338 -0.0434 -0.02408 -0.04445 -0.02523 C -0.04618 -0.02709 -0.0474 -0.02963 -0.04896 -0.03148 C -0.05243 -0.03449 -0.0566 -0.03658 -0.06007 -0.04005 C -0.06268 -0.0426 -0.06771 -0.04769 -0.06771 -0.04769 C -0.07379 -0.05926 -0.06597 -0.04491 -0.07327 -0.05486 C -0.07882 -0.06227 -0.08334 -0.07107 -0.08993 -0.07709 C -0.0915 -0.08264 -0.10052 -0.09445 -0.10452 -0.09792 C -0.10764 -0.1044 -0.11302 -0.10972 -0.11771 -0.11435 C -0.11806 -0.11551 -0.1184 -0.11713 -0.11893 -0.11852 C -0.11962 -0.12014 -0.12066 -0.1213 -0.12118 -0.12292 C -0.1217 -0.12477 -0.12153 -0.12709 -0.12222 -0.12894 C -0.12344 -0.13218 -0.12674 -0.13773 -0.12674 -0.13773 C -0.12969 -0.1507 -0.13212 -0.16505 -0.13785 -0.17639 C -0.14045 -0.18727 -0.13941 -0.18218 -0.14115 -0.19121 C -0.14045 -0.23357 -0.14028 -0.275 -0.13785 -0.31713 C -0.13629 -0.34398 -0.13924 -0.33704 -0.13334 -0.34815 C -0.13229 -0.36852 -0.13229 -0.41065 -0.12882 -0.42385 C -0.12917 -0.43519 -0.129 -0.44653 -0.13004 -0.45787 C -0.13021 -0.45972 -0.13177 -0.46065 -0.13229 -0.46227 C -0.13386 -0.46806 -0.13438 -0.47547 -0.13559 -0.48148 C -0.1349 -0.49792 -0.13559 -0.51297 -0.13004 -0.52755 C -0.12743 -0.54375 -0.13108 -0.52755 -0.12552 -0.53935 C -0.12292 -0.54491 -0.12153 -0.55255 -0.11771 -0.55718 C -0.11268 -0.5632 -0.10573 -0.56806 -0.1 -0.57338 C -0.08993 -0.58287 -0.07205 -0.59722 -0.06007 -0.60162 C -0.03525 -0.61088 -0.00903 -0.61204 0.01666 -0.61343 C 0.04514 -0.61297 0.07361 -0.61273 0.10225 -0.61181 C 0.11823 -0.61135 0.14982 -0.60903 0.14982 -0.60903 C 0.19375 -0.60371 0.23732 -0.59514 0.2809 -0.58959 C 0.33889 -0.58218 0.39635 -0.5794 0.45451 -0.57639 C 0.46423 -0.575 0.47291 -0.57269 0.48229 -0.56898 C 0.48871 -0.5625 0.49982 -0.55648 0.50781 -0.55417 C 0.51996 -0.5456 0.53316 -0.54005 0.54548 -0.53195 C 0.5526 -0.52732 0.55903 -0.51922 0.56562 -0.51273 C 0.57448 -0.50371 0.5809 -0.49005 0.58993 -0.48148 C 0.59427 -0.47732 0.59896 -0.47385 0.6033 -0.46968 C 0.60607 -0.4669 0.60729 -0.46181 0.60989 -0.45926 C 0.61562 -0.45394 0.62257 -0.45093 0.62882 -0.44746 C 0.63663 -0.44306 0.64271 -0.43611 0.65087 -0.43264 C 0.65503 -0.42917 0.65903 -0.42824 0.66319 -0.42523 C 0.66458 -0.42454 0.66545 -0.42292 0.66649 -0.42222 C 0.66771 -0.42153 0.66979 -0.42084 0.66979 -0.42084 L 0.66649 -0.42222 C 0.6651 -0.42361 0.66371 -0.42523 0.66215 -0.42662 C 0.66076 -0.42778 0.65903 -0.42824 0.65781 -0.42963 C 0.65382 -0.43357 0.65173 -0.43797 0.6467 -0.44005 C 0.64236 -0.44584 0.63854 -0.44676 0.63333 -0.45047 C 0.625 -0.45648 0.61562 -0.46158 0.60781 -0.46829 C 0.60052 -0.47431 0.60625 -0.47153 0.6 -0.47408 C 0.59271 -0.48102 0.59149 -0.48195 0.58333 -0.48449 C 0.57552 -0.49167 0.57934 -0.48982 0.57222 -0.4919 C 0.55833 -0.50116 0.5401 -0.51088 0.5243 -0.51412 C 0.49965 -0.5338 0.471 -0.54097 0.44444 -0.55556 C 0.42344 -0.56713 0.40208 -0.57408 0.38003 -0.58079 C 0.36996 -0.5838 0.36024 -0.58866 0.34982 -0.59121 C 0.33993 -0.59792 0.35139 -0.59097 0.33333 -0.5956 C 0.32014 -0.59885 0.30712 -0.60394 0.29323 -0.60602 C 0.2842 -0.6088 0.2783 -0.61065 0.26892 -0.61181 C 0.15885 -0.61135 0.04878 -0.61227 -0.06111 -0.61042 C -0.06945 -0.61019 -0.08993 -0.58635 -0.09896 -0.58218 C -0.10434 -0.57523 -0.11181 -0.5713 -0.11893 -0.56898 C -0.12535 -0.56389 -0.1283 -0.55787 -0.13334 -0.55116 C -0.13507 -0.54352 -0.13976 -0.53658 -0.1434 -0.53033 C -0.14775 -0.51505 -0.1533 -0.50533 -0.15556 -0.48889 C -0.15521 -0.46065 -0.15521 -0.43264 -0.15452 -0.4044 C -0.15452 -0.40232 -0.15347 -0.4007 -0.1533 -0.39861 C -0.15278 -0.39121 -0.15278 -0.3838 -0.15226 -0.37639 C -0.15174 -0.36922 -0.15 -0.35417 -0.15 -0.35417 C -0.14913 -0.33125 -0.14896 -0.30764 -0.1467 -0.28472 C -0.14584 -0.27616 -0.14531 -0.26736 -0.1434 -0.25926 C -0.14236 -0.25486 -0.13993 -0.24607 -0.13993 -0.24607 C -0.13889 -0.22292 -0.13941 -0.16088 -0.13438 -0.15116 C -0.13264 -0.14213 -0.13125 -0.12639 -0.12778 -0.11852 C -0.12379 -0.10972 -0.11875 -0.10301 -0.11441 -0.09491 C -0.11077 -0.0882 -0.10851 -0.08079 -0.10452 -0.07408 C -0.10278 -0.0676 -0.10052 -0.06528 -0.0967 -0.06088 C -0.08872 -0.05116 -0.0849 -0.04445 -0.07448 -0.04005 C -0.06406 -0.02986 -0.0507 -0.02361 -0.03785 -0.02084 C -0.03403 -0.01898 -0.03056 -0.01621 -0.02691 -0.01482 C -0.0224 -0.0132 -0.01806 -0.01227 -0.01354 -0.01042 C -0.00886 -0.00602 -0.00434 -0.00556 -8.33333E-7 3.7037E-7 Z " pathEditMode="relative" ptsTypes="fffffffffffffffffffffffffffffffffffffffffffffFfffffffffffffffffffffffffffffffffffffff">
                                      <p:cBhvr>
                                        <p:cTn id="8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C 0.01754 0.00093 0.03455 0.00301 0.05209 0.0044 C 0.07448 0.01343 0.10452 0.00579 0.12882 0.00139 C 0.13021 -0.00417 0.13091 -0.00857 0.13334 -0.01343 C 0.13507 -0.0206 0.14358 -0.0331 0.14879 -0.03565 C 0.1625 -0.05394 0.17969 -0.06921 0.19653 -0.08148 C 0.20764 -0.08935 0.21615 -0.10278 0.22882 -0.10671 C 0.24167 -0.11528 0.23611 -0.11204 0.24549 -0.11713 C 0.25243 -0.12639 0.24479 -0.11782 0.2599 -0.12454 C 0.2691 -0.1287 0.26216 -0.12778 0.26875 -0.13333 C 0.27049 -0.13472 0.27257 -0.13519 0.27431 -0.13634 C 0.27813 -0.13889 0.2816 -0.14259 0.28542 -0.14514 C 0.28802 -0.14676 0.29063 -0.14838 0.29323 -0.14977 C 0.29514 -0.1507 0.29705 -0.15139 0.29879 -0.15255 C 0.30348 -0.15556 0.30747 -0.16134 0.31216 -0.16458 C 0.31493 -0.16644 0.31806 -0.16759 0.32101 -0.16898 C 0.32396 -0.17037 0.3257 -0.175 0.32882 -0.17639 C 0.33559 -0.17917 0.34202 -0.18241 0.34879 -0.18519 C 0.35521 -0.18773 0.3599 -0.1912 0.36667 -0.19259 C 0.37032 -0.19445 0.37396 -0.19583 0.37778 -0.19699 C 0.3816 -0.19977 0.38473 -0.20278 0.38889 -0.2044 C 0.39723 -0.21227 0.40695 -0.21482 0.41667 -0.21921 C 0.41771 -0.21968 0.41893 -0.22014 0.41997 -0.22083 C 0.42118 -0.22176 0.42205 -0.22315 0.42327 -0.22384 C 0.4257 -0.22523 0.42848 -0.22546 0.43108 -0.22662 C 0.44011 -0.22431 0.44219 -0.2162 0.44653 -0.20602 C 0.45278 -0.19144 0.45695 -0.17269 0.46771 -0.16296 C 0.47448 -0.14977 0.48247 -0.14028 0.49098 -0.12894 C 0.50226 -0.11389 0.50573 -0.1088 0.52223 -0.10532 C 0.53247 -0.10625 0.53924 -0.1081 0.54879 -0.11111 C 0.55295 -0.11667 0.55712 -0.1206 0.56216 -0.12454 C 0.56493 -0.12986 0.56667 -0.12986 0.57101 -0.13195 C 0.57327 -0.13495 0.57552 -0.13773 0.57778 -0.14074 C 0.57934 -0.14282 0.58212 -0.14676 0.58212 -0.14676 C 0.58594 -0.15949 0.59254 -0.17407 0.59879 -0.18519 C 0.6 -0.1875 0.60191 -0.18912 0.6033 -0.1912 C 0.60538 -0.19445 0.60886 -0.20162 0.60886 -0.20162 C 0.61163 -0.21343 0.61736 -0.22338 0.62327 -0.23264 C 0.62674 -0.2382 0.62882 -0.24468 0.63212 -0.25046 C 0.63386 -0.25695 0.63716 -0.26875 0.63993 -0.27407 C 0.64341 -0.2882 0.6474 -0.30208 0.65556 -0.31273 C 0.65955 -0.31782 0.66771 -0.32755 0.66771 -0.32755 C 0.66806 -0.32894 0.66788 -0.33079 0.66875 -0.33195 C 0.66962 -0.3331 0.67153 -0.33218 0.67223 -0.33333 C 0.67327 -0.33495 0.67257 -0.3375 0.67327 -0.33935 C 0.67396 -0.3412 0.67552 -0.34236 0.67657 -0.34375 C 0.67969 -0.35509 0.68368 -0.36782 0.68889 -0.37778 C 0.68993 -0.38218 0.69011 -0.3838 0.69219 -0.3882 C 0.69393 -0.3919 0.69775 -0.39861 0.69775 -0.39861 C 0.69844 -0.40301 0.69983 -0.40741 0.7 -0.41181 C 0.70035 -0.42083 0.70018 -0.42986 0.70104 -0.43866 C 0.70122 -0.44051 0.70469 -0.44306 0.7033 -0.44306 C 0.70174 -0.44306 0.69844 -0.43542 0.69775 -0.43403 C 0.69358 -0.42639 0.69045 -0.41852 0.68542 -0.41181 C 0.68386 -0.40556 0.68177 -0.40093 0.67882 -0.3956 C 0.67639 -0.38565 0.67118 -0.37755 0.66875 -0.36736 C 0.66476 -0.3507 0.66216 -0.33287 0.65434 -0.31852 C 0.6507 -0.30347 0.64653 -0.2912 0.63993 -0.27847 C 0.6375 -0.27361 0.63733 -0.2706 0.63542 -0.26528 C 0.63264 -0.2581 0.62865 -0.25278 0.62552 -0.24607 C 0.62188 -0.23843 0.6191 -0.23009 0.61545 -0.22222 C 0.61129 -0.21296 0.60886 -0.20185 0.60434 -0.19259 C 0.60261 -0.18889 0.59879 -0.18218 0.59879 -0.18218 C 0.59723 -0.1757 0.59445 -0.17037 0.59219 -0.16458 C 0.59167 -0.1632 0.59167 -0.16134 0.59098 -0.15995 C 0.58907 -0.15671 0.58438 -0.15116 0.58438 -0.15116 C 0.57934 -0.13472 0.58316 -0.13935 0.57657 -0.13333 C 0.57396 -0.12662 0.57066 -0.1206 0.56771 -0.11412 C 0.56493 -0.1081 0.56493 -0.1044 0.56111 -0.09931 C 0.55938 -0.09051 0.55486 -0.08866 0.55 -0.08148 C 0.54427 -0.07292 0.5382 -0.06458 0.53212 -0.05625 C 0.52327 -0.07245 0.51285 -0.08171 0.5 -0.0919 C 0.49705 -0.09769 0.49375 -0.10301 0.48993 -0.1081 C 0.49236 -0.11898 0.4882 -0.13171 0.48108 -0.13773 C 0.475 -0.15023 0.46684 -0.16042 0.4599 -0.17199 C 0.45486 -0.18056 0.4507 -0.18773 0.44445 -0.19421 C 0.43959 -0.19931 0.43386 -0.20278 0.42882 -0.20741 C 0.42466 -0.21134 0.42101 -0.21736 0.41667 -0.22083 C 0.41389 -0.22315 0.41042 -0.22431 0.40764 -0.22662 C 0.40538 -0.22616 0.40313 -0.22639 0.40104 -0.22523 C 0.39861 -0.22384 0.39705 -0.22014 0.39445 -0.21921 C 0.39323 -0.21875 0.39219 -0.21829 0.39098 -0.21782 C 0.38559 -0.21204 0.37969 -0.20764 0.37327 -0.2044 C 0.36893 -0.19861 0.36459 -0.19375 0.35886 -0.1912 C 0.35209 -0.18519 0.34306 -0.18241 0.33542 -0.1794 C 0.32743 -0.17222 0.32032 -0.1625 0.31111 -0.15857 C 0.30903 -0.1544 0.29132 -0.13657 0.29098 -0.13634 C 0.29011 -0.13588 0.28525 -0.13403 0.28438 -0.13333 C 0.27292 -0.12384 0.26493 -0.11019 0.25104 -0.10671 C 0.24584 -0.10185 0.24045 -0.09838 0.23438 -0.0963 C 0.229 -0.08912 0.22327 -0.0875 0.21667 -0.0831 C 0.21285 -0.08056 0.20955 -0.07732 0.20556 -0.0757 C 0.19931 -0.07014 0.19358 -0.06273 0.18663 -0.05926 C 0.18195 -0.05324 0.17622 -0.04468 0.17101 -0.04005 C 0.1665 -0.03588 0.16042 -0.03009 0.15764 -0.02384 C 0.15434 -0.01667 0.15018 -0.01273 0.14653 -0.00602 C 0.14063 0.00532 0.14497 0.00069 0.13889 0.00579 C 0.13542 0.01296 0.13021 0.01319 0.12431 0.01481 C 0.10764 0.01389 0.09098 0.01366 0.07431 0.0118 C 0.07275 0.01157 0.07153 0.00949 0.06997 0.0088 C 0.06285 0.00602 0.05504 0.00509 0.04775 0.00301 C 0.04098 0.00093 0.03473 -0.00278 0.02778 -0.0044 C 0.00816 -0.01505 -0.0092 -0.01181 -0.03125 -0.01181 " pathEditMode="relative" ptsTypes="ffffffffffffffffffffffffffffffffffffffffffffffffffffffffffffffffffffffffffffffffffffffffffffffffffffffA">
                                      <p:cBhvr>
                                        <p:cTn id="8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hidden server contact you over public Internet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5139966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17137" y="162983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81871" y="513677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681968" y="523118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711836" y="3439200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01464" y="3357463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57110" y="1533163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779186" y="3685374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H="1" flipV="1">
            <a:off x="6720193" y="2860554"/>
            <a:ext cx="442086" cy="237062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>
            <a:off x="6274486" y="4761581"/>
            <a:ext cx="887793" cy="46960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 flipV="1">
            <a:off x="4747710" y="2114070"/>
            <a:ext cx="1477183" cy="25118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2438400" y="5717683"/>
            <a:ext cx="1543471" cy="319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0"/>
            <a:endCxn id="35" idx="2"/>
          </p:cNvCxnSpPr>
          <p:nvPr/>
        </p:nvCxnSpPr>
        <p:spPr>
          <a:xfrm flipH="1" flipV="1">
            <a:off x="4207136" y="4515407"/>
            <a:ext cx="255046" cy="62136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2107737" y="2114070"/>
            <a:ext cx="1649373" cy="9667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V="1">
            <a:off x="4192147" y="2609370"/>
            <a:ext cx="60263" cy="82983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  <a:endCxn id="15" idx="0"/>
          </p:cNvCxnSpPr>
          <p:nvPr/>
        </p:nvCxnSpPr>
        <p:spPr>
          <a:xfrm>
            <a:off x="1296764" y="4433670"/>
            <a:ext cx="631347" cy="7062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4702436" y="2365254"/>
            <a:ext cx="1522457" cy="16548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1792064" y="3938370"/>
            <a:ext cx="1919772" cy="81737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1792064" y="2609370"/>
            <a:ext cx="2460346" cy="132900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48" idx="0"/>
          </p:cNvCxnSpPr>
          <p:nvPr/>
        </p:nvCxnSpPr>
        <p:spPr>
          <a:xfrm>
            <a:off x="2107737" y="2210742"/>
            <a:ext cx="4151760" cy="147463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4702436" y="2860554"/>
            <a:ext cx="2017757" cy="11595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4" idx="3"/>
          </p:cNvCxnSpPr>
          <p:nvPr/>
        </p:nvCxnSpPr>
        <p:spPr>
          <a:xfrm flipH="1">
            <a:off x="2438400" y="2609370"/>
            <a:ext cx="1814010" cy="311150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>
            <a:off x="1296764" y="4433670"/>
            <a:ext cx="2685107" cy="128401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39" idx="0"/>
          </p:cNvCxnSpPr>
          <p:nvPr/>
        </p:nvCxnSpPr>
        <p:spPr>
          <a:xfrm flipH="1">
            <a:off x="1281775" y="2706042"/>
            <a:ext cx="330662" cy="65142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  <a:endCxn id="30" idx="0"/>
          </p:cNvCxnSpPr>
          <p:nvPr/>
        </p:nvCxnSpPr>
        <p:spPr>
          <a:xfrm flipH="1">
            <a:off x="4462182" y="4761581"/>
            <a:ext cx="1812304" cy="37519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 flipV="1">
            <a:off x="4972471" y="5717683"/>
            <a:ext cx="1709497" cy="9440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48" idx="0"/>
          </p:cNvCxnSpPr>
          <p:nvPr/>
        </p:nvCxnSpPr>
        <p:spPr>
          <a:xfrm>
            <a:off x="4747710" y="2114070"/>
            <a:ext cx="1511787" cy="157130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0"/>
            <a:endCxn id="41" idx="1"/>
          </p:cNvCxnSpPr>
          <p:nvPr/>
        </p:nvCxnSpPr>
        <p:spPr>
          <a:xfrm flipV="1">
            <a:off x="1928111" y="2114070"/>
            <a:ext cx="1828999" cy="30258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648200" y="4433670"/>
            <a:ext cx="2033769" cy="12840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224893" y="1710759"/>
            <a:ext cx="990600" cy="1149795"/>
            <a:chOff x="6124908" y="1691349"/>
            <a:chExt cx="990600" cy="1149795"/>
          </a:xfrm>
        </p:grpSpPr>
        <p:grpSp>
          <p:nvGrpSpPr>
            <p:cNvPr id="43" name="Group 42"/>
            <p:cNvGrpSpPr/>
            <p:nvPr/>
          </p:nvGrpSpPr>
          <p:grpSpPr>
            <a:xfrm>
              <a:off x="6124908" y="1764937"/>
              <a:ext cx="990600" cy="1076207"/>
              <a:chOff x="2675122" y="4648672"/>
              <a:chExt cx="990600" cy="1076207"/>
            </a:xfrm>
          </p:grpSpPr>
          <p:pic>
            <p:nvPicPr>
              <p:cNvPr id="44" name="Content Placeholder 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75122" y="4734279"/>
                <a:ext cx="990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7522" y="4648672"/>
                <a:ext cx="655822" cy="655822"/>
              </a:xfrm>
              <a:prstGeom prst="rect">
                <a:avLst/>
              </a:prstGeom>
            </p:spPr>
          </p:pic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05" y="1691349"/>
              <a:ext cx="831028" cy="1038785"/>
            </a:xfrm>
            <a:prstGeom prst="rect">
              <a:avLst/>
            </a:prstGeom>
          </p:spPr>
        </p:pic>
      </p:grpSp>
      <p:sp>
        <p:nvSpPr>
          <p:cNvPr id="64" name="Rounded Rectangular Callout 63"/>
          <p:cNvSpPr/>
          <p:nvPr/>
        </p:nvSpPr>
        <p:spPr>
          <a:xfrm flipH="1">
            <a:off x="7391400" y="1430760"/>
            <a:ext cx="1566082" cy="2615108"/>
          </a:xfrm>
          <a:prstGeom prst="wedgeRoundRectCallout">
            <a:avLst>
              <a:gd name="adj1" fmla="val 60600"/>
              <a:gd name="adj2" fmla="val -2403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Let’s see if the hidden server app is vulnerable to an exploit (buffer overflow/web app shell exec/</a:t>
            </a:r>
            <a:r>
              <a:rPr lang="en-US" sz="1400" dirty="0" err="1" smtClean="0">
                <a:solidFill>
                  <a:schemeClr val="bg1"/>
                </a:solidFill>
              </a:rPr>
              <a:t>etc</a:t>
            </a:r>
            <a:r>
              <a:rPr lang="en-US" sz="1400" dirty="0" smtClean="0">
                <a:solidFill>
                  <a:schemeClr val="bg1"/>
                </a:solidFill>
              </a:rPr>
              <a:t>). 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Send a payload that contacts an IP I monitor.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stCxn id="14" idx="1"/>
            <a:endCxn id="62" idx="0"/>
          </p:cNvCxnSpPr>
          <p:nvPr/>
        </p:nvCxnSpPr>
        <p:spPr>
          <a:xfrm rot="10800000" flipH="1">
            <a:off x="1447800" y="1710759"/>
            <a:ext cx="5257404" cy="4010114"/>
          </a:xfrm>
          <a:prstGeom prst="bentConnector4">
            <a:avLst>
              <a:gd name="adj1" fmla="val -18455"/>
              <a:gd name="adj2" fmla="val 105701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25546" y="2675721"/>
            <a:ext cx="1095172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Exploit &amp;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Payload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06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0.00046 -0.02465 -0.00023 -0.03264 0.00694 C -0.03698 0.01064 -0.04167 0.01133 -0.04601 0.01527 C -0.05608 0.02406 -0.06649 0.03261 -0.07778 0.0377 C -0.08281 0.04395 -0.0882 0.04742 -0.09462 0.0495 C -0.11198 0.06338 -0.13177 0.06824 -0.14948 0.08004 C -0.15017 0.08096 -0.15052 0.08189 -0.15122 0.08258 C -0.15208 0.08351 -0.15313 0.08397 -0.15417 0.08489 C -0.1592 0.09137 -0.16389 0.10062 -0.17083 0.10363 C -0.17761 0.11265 -0.18663 0.11751 -0.19566 0.12144 C -0.20104 0.1263 -0.20712 0.12769 -0.21337 0.13093 C -0.21545 0.13532 -0.2158 0.13787 -0.21667 0.12723 C -0.21771 0.11705 -0.21771 0.10687 -0.21875 0.09669 C -0.2191 0.08929 -0.22049 0.07425 -0.22049 0.07425 C -0.22083 0.05158 -0.21979 0.02382 -0.22379 0.00116 C -0.22448 -0.00648 -0.22604 -0.01365 -0.22639 -0.02128 C -0.22743 -0.04488 -0.22413 -0.06755 -0.22917 -0.08975 C -0.23038 -0.10363 -0.22917 -0.1381 -0.23438 -0.14273 C -0.25174 -0.14226 -0.26927 -0.14249 -0.28663 -0.14157 C -0.29306 -0.14134 -0.29965 -0.13972 -0.30608 -0.13926 C -0.3191 -0.13833 -0.34514 -0.13694 -0.34514 -0.13694 C -0.35469 -0.13463 -0.36597 -0.13324 -0.37535 -0.12862 C -0.37691 -0.12769 -0.37847 -0.12584 -0.38056 -0.12515 C -0.38368 -0.12376 -0.39011 -0.1226 -0.39011 -0.1226 C -0.39375 -0.12052 -0.40087 -0.11797 -0.40087 -0.11797 C -0.40538 -0.11404 -0.4099 -0.11474 -0.41493 -0.11219 C -0.42726 -0.10595 -0.43889 -0.10502 -0.45208 -0.10271 C -0.46597 -0.10039 -0.47865 -0.09762 -0.49288 -0.09669 C -0.50261 -0.09022 -0.51215 -0.09068 -0.52292 -0.0886 C -0.52899 -0.08744 -0.53472 -0.08466 -0.54063 -0.08258 C -0.54323 -0.06893 -0.54392 -0.05506 -0.54861 -0.04256 C -0.54948 -0.03586 -0.55104 -0.03007 -0.55208 -0.0236 C -0.55469 -0.00555 -0.55677 0.01249 -0.5592 0.03053 C -0.56042 0.03955 -0.56163 0.04996 -0.56545 0.0576 C -0.56702 0.06847 -0.57031 0.08281 -0.57344 0.09299 C -0.57379 0.09438 -0.57465 0.09553 -0.57517 0.09669 C -0.57587 0.09831 -0.57639 0.0997 -0.57691 0.10132 C -0.57882 0.10779 -0.57934 0.11473 -0.58229 0.12029 C -0.58524 0.14041 -0.58698 0.16146 -0.58229 0.18159 C -0.58142 0.19084 -0.57969 0.19847 -0.57604 0.20634 C -0.57361 0.21952 -0.56754 0.23294 -0.56181 0.24404 C -0.56163 0.24497 -0.56059 0.25121 -0.56007 0.25237 C -0.55903 0.25491 -0.55729 0.25676 -0.5566 0.25931 C -0.55556 0.2637 -0.55469 0.2681 -0.55295 0.27226 C -0.55191 0.27481 -0.55017 0.27666 -0.54948 0.27943 C -0.54792 0.28591 -0.54323 0.30303 -0.53976 0.30766 C -0.5382 0.30974 -0.53646 0.31136 -0.53524 0.31367 C -0.52622 0.32986 -0.53316 0.32339 -0.52639 0.32894 C -0.52448 0.33264 -0.52465 0.33102 -0.52465 0.33356 " pathEditMode="relative" ptsTypes="ffffffffffffffffffffffffffffffffffffffffffffffffA">
                                      <p:cBhvr>
                                        <p:cTn id="13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 animBg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ular Callout 56"/>
          <p:cNvSpPr/>
          <p:nvPr/>
        </p:nvSpPr>
        <p:spPr>
          <a:xfrm>
            <a:off x="7333718" y="1371599"/>
            <a:ext cx="1556759" cy="2809565"/>
          </a:xfrm>
          <a:prstGeom prst="wedgeRoundRectCallout">
            <a:avLst>
              <a:gd name="adj1" fmla="val -104399"/>
              <a:gd name="adj2" fmla="val 50636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If Tor is only being used for contacting the </a:t>
            </a:r>
            <a:r>
              <a:rPr lang="en-US" sz="1400" dirty="0" smtClean="0">
                <a:solidFill>
                  <a:schemeClr val="bg1"/>
                </a:solidFill>
              </a:rPr>
              <a:t>tracker, I could just </a:t>
            </a:r>
            <a:r>
              <a:rPr lang="en-US" sz="1400" dirty="0">
                <a:solidFill>
                  <a:schemeClr val="bg1"/>
                </a:solidFill>
              </a:rPr>
              <a:t>watch Announce </a:t>
            </a:r>
            <a:r>
              <a:rPr lang="en-US" sz="1400" dirty="0" smtClean="0">
                <a:solidFill>
                  <a:schemeClr val="bg1"/>
                </a:solidFill>
              </a:rPr>
              <a:t>Messages &amp;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Extension Protocol </a:t>
            </a:r>
            <a:r>
              <a:rPr lang="en-US" sz="1400" dirty="0" smtClean="0">
                <a:solidFill>
                  <a:schemeClr val="bg1"/>
                </a:solidFill>
              </a:rPr>
              <a:t>Handshakes to extract real IPs.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7454709" y="1890274"/>
            <a:ext cx="1556759" cy="3724469"/>
          </a:xfrm>
          <a:prstGeom prst="wedgeRoundRectCallout">
            <a:avLst>
              <a:gd name="adj1" fmla="val -91110"/>
              <a:gd name="adj2" fmla="val 20127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Even if the peer traffic is sent over Tor, if the DHT is used the  IP may still be revealed because the UDP packets are not sent over Tor. I can scrape the DHT myself,  and </a:t>
            </a:r>
            <a:r>
              <a:rPr lang="en-US" sz="1400" dirty="0">
                <a:solidFill>
                  <a:schemeClr val="bg1"/>
                </a:solidFill>
              </a:rPr>
              <a:t>correlate an </a:t>
            </a:r>
            <a:r>
              <a:rPr lang="en-US" sz="1400" dirty="0" smtClean="0">
                <a:solidFill>
                  <a:schemeClr val="bg1"/>
                </a:solidFill>
              </a:rPr>
              <a:t>IP based on the </a:t>
            </a:r>
            <a:r>
              <a:rPr lang="en-US" sz="1400" dirty="0" err="1" smtClean="0">
                <a:solidFill>
                  <a:schemeClr val="bg1"/>
                </a:solidFill>
              </a:rPr>
              <a:t>PeerID</a:t>
            </a:r>
            <a:r>
              <a:rPr lang="en-US" sz="1400" dirty="0" smtClean="0">
                <a:solidFill>
                  <a:schemeClr val="bg1"/>
                </a:solidFill>
              </a:rPr>
              <a:t>/port I saw going through my exit point.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Elbow Connector 16"/>
          <p:cNvCxnSpPr>
            <a:stCxn id="14" idx="1"/>
            <a:endCxn id="51" idx="0"/>
          </p:cNvCxnSpPr>
          <p:nvPr/>
        </p:nvCxnSpPr>
        <p:spPr>
          <a:xfrm rot="10800000" flipH="1">
            <a:off x="385998" y="4152905"/>
            <a:ext cx="5941643" cy="1447970"/>
          </a:xfrm>
          <a:prstGeom prst="bentConnector4">
            <a:avLst>
              <a:gd name="adj1" fmla="val -3847"/>
              <a:gd name="adj2" fmla="val 185086"/>
            </a:avLst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example, </a:t>
            </a:r>
            <a:r>
              <a:rPr lang="en-US" dirty="0" err="1" smtClean="0"/>
              <a:t>Bittorrent</a:t>
            </a:r>
            <a:r>
              <a:rPr lang="en-US" dirty="0" smtClean="0"/>
              <a:t> Issues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793985" y="4439551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875257" y="4412537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364407" y="2970136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54449" y="3093381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366219" y="1623231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0576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733800" y="3113458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 flipV="1">
            <a:off x="1376599" y="5020458"/>
            <a:ext cx="417386" cy="58041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2274296" y="4189665"/>
            <a:ext cx="1954804" cy="24988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4724400" y="3694365"/>
            <a:ext cx="1047895" cy="112679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79" y="1143595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772295" y="4204954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stCxn id="49" idx="2"/>
            <a:endCxn id="5" idx="0"/>
          </p:cNvCxnSpPr>
          <p:nvPr/>
        </p:nvCxnSpPr>
        <p:spPr>
          <a:xfrm flipH="1">
            <a:off x="6388496" y="2571806"/>
            <a:ext cx="234489" cy="163314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28" y="4152905"/>
            <a:ext cx="831028" cy="103878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95" y="1527954"/>
            <a:ext cx="661921" cy="5799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85999" y="5019968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814215" y="5600875"/>
            <a:ext cx="600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See this paper for more info:</a:t>
            </a:r>
            <a:br>
              <a:rPr lang="en-US" sz="1200" dirty="0" smtClean="0"/>
            </a:br>
            <a:r>
              <a:rPr lang="en-US" sz="1200" dirty="0" smtClean="0"/>
              <a:t>Compromising </a:t>
            </a:r>
            <a:r>
              <a:rPr lang="en-US" sz="1200" dirty="0"/>
              <a:t>Tor </a:t>
            </a:r>
            <a:r>
              <a:rPr lang="en-US" sz="1200" dirty="0" smtClean="0"/>
              <a:t>Anonymity Exploiting </a:t>
            </a:r>
            <a:r>
              <a:rPr lang="en-US" sz="1200" dirty="0"/>
              <a:t>P2P Information Leakage</a:t>
            </a:r>
          </a:p>
          <a:p>
            <a:r>
              <a:rPr lang="en-US" sz="1200" dirty="0"/>
              <a:t>Pere </a:t>
            </a:r>
            <a:r>
              <a:rPr lang="en-US" sz="1200" dirty="0" err="1"/>
              <a:t>Manils</a:t>
            </a:r>
            <a:r>
              <a:rPr lang="en-US" sz="1200" dirty="0"/>
              <a:t>, </a:t>
            </a:r>
            <a:r>
              <a:rPr lang="en-US" sz="1200" dirty="0" err="1"/>
              <a:t>Abdelberi</a:t>
            </a:r>
            <a:r>
              <a:rPr lang="en-US" sz="1200" dirty="0"/>
              <a:t> </a:t>
            </a:r>
            <a:r>
              <a:rPr lang="en-US" sz="1200" dirty="0" err="1"/>
              <a:t>Chaabane</a:t>
            </a:r>
            <a:r>
              <a:rPr lang="en-US" sz="1200" dirty="0"/>
              <a:t>, Stevens Le Blond,</a:t>
            </a:r>
          </a:p>
          <a:p>
            <a:r>
              <a:rPr lang="en-US" sz="1200" dirty="0"/>
              <a:t>Mohamed Ali </a:t>
            </a:r>
            <a:r>
              <a:rPr lang="en-US" sz="1200" dirty="0" err="1"/>
              <a:t>Kaafar</a:t>
            </a:r>
            <a:r>
              <a:rPr lang="en-US" sz="1200" dirty="0"/>
              <a:t>, Claude </a:t>
            </a:r>
            <a:r>
              <a:rPr lang="en-US" sz="1200" dirty="0" err="1"/>
              <a:t>Castelluccia</a:t>
            </a:r>
            <a:r>
              <a:rPr lang="en-US" sz="1200" dirty="0"/>
              <a:t>, Arnaud </a:t>
            </a:r>
            <a:r>
              <a:rPr lang="en-US" sz="1200" dirty="0" err="1"/>
              <a:t>Legout</a:t>
            </a:r>
            <a:r>
              <a:rPr lang="en-US" sz="1200" dirty="0"/>
              <a:t>, </a:t>
            </a:r>
            <a:r>
              <a:rPr lang="en-US" sz="1200" dirty="0" err="1"/>
              <a:t>Walid</a:t>
            </a:r>
            <a:r>
              <a:rPr lang="en-US" sz="1200" dirty="0"/>
              <a:t> </a:t>
            </a:r>
            <a:r>
              <a:rPr lang="en-US" sz="1200" dirty="0" err="1"/>
              <a:t>Dabbous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hal.inria.fr/docs/00/47/15/56/PDF/TorBT.pdf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953000" y="4917334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Evil Exit </a:t>
            </a:r>
            <a:br>
              <a:rPr lang="en-US" dirty="0" smtClean="0"/>
            </a:b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6273" y="1238363"/>
            <a:ext cx="95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5224" y="5095372"/>
            <a:ext cx="16011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 </a:t>
            </a:r>
            <a:r>
              <a:rPr lang="en-US" sz="105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Message/</a:t>
            </a:r>
            <a:endParaRPr lang="en-US" sz="105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</a:t>
            </a:r>
            <a:r>
              <a:rPr lang="en-US" sz="105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</a:t>
            </a:r>
            <a:r>
              <a:rPr lang="en-US" sz="105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Handshake</a:t>
            </a:r>
            <a:endParaRPr lang="en-US" sz="105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999" y="5153079"/>
            <a:ext cx="908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 DHT </a:t>
            </a:r>
            <a:b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38399" y="1607694"/>
            <a:ext cx="4795601" cy="1211706"/>
          </a:xfrm>
          <a:prstGeom prst="roundRect">
            <a:avLst/>
          </a:prstGeom>
          <a:solidFill>
            <a:schemeClr val="tx1">
              <a:alpha val="49000"/>
            </a:schemeClr>
          </a:solidFill>
          <a:ln>
            <a:solidFill>
              <a:schemeClr val="accent3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DHT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(Distributed Hash Table)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Elbow Connector 69"/>
          <p:cNvCxnSpPr>
            <a:endCxn id="69" idx="3"/>
          </p:cNvCxnSpPr>
          <p:nvPr/>
        </p:nvCxnSpPr>
        <p:spPr>
          <a:xfrm rot="16200000" flipV="1">
            <a:off x="4679627" y="2867920"/>
            <a:ext cx="1939358" cy="630612"/>
          </a:xfrm>
          <a:prstGeom prst="bentConnector2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ular Callout 58"/>
          <p:cNvSpPr/>
          <p:nvPr/>
        </p:nvSpPr>
        <p:spPr>
          <a:xfrm>
            <a:off x="7454709" y="1513312"/>
            <a:ext cx="1556759" cy="3727187"/>
          </a:xfrm>
          <a:prstGeom prst="wedgeRoundRectCallout">
            <a:avLst>
              <a:gd name="adj1" fmla="val -92849"/>
              <a:gd name="adj2" fmla="val 22420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Again, If Tor is only being used for contacting the tracker </a:t>
            </a:r>
            <a:r>
              <a:rPr lang="en-US" sz="1400" dirty="0" smtClean="0">
                <a:solidFill>
                  <a:schemeClr val="bg1"/>
                </a:solidFill>
              </a:rPr>
              <a:t>and SSL is not used, I could change the returned peers list to point to me as one of the sources and watch for the outside </a:t>
            </a:r>
            <a:r>
              <a:rPr lang="en-US" sz="1400" dirty="0">
                <a:solidFill>
                  <a:schemeClr val="bg1"/>
                </a:solidFill>
              </a:rPr>
              <a:t>contact, </a:t>
            </a:r>
            <a:r>
              <a:rPr lang="en-US" sz="1400" dirty="0" smtClean="0">
                <a:solidFill>
                  <a:schemeClr val="bg1"/>
                </a:solidFill>
              </a:rPr>
              <a:t>then try to correlate </a:t>
            </a:r>
            <a:r>
              <a:rPr lang="en-US" sz="1400" dirty="0">
                <a:solidFill>
                  <a:schemeClr val="bg1"/>
                </a:solidFill>
              </a:rPr>
              <a:t>an IP </a:t>
            </a:r>
            <a:r>
              <a:rPr lang="en-US" sz="1400" dirty="0" smtClean="0">
                <a:solidFill>
                  <a:schemeClr val="bg1"/>
                </a:solidFill>
              </a:rPr>
              <a:t>based on </a:t>
            </a:r>
            <a:r>
              <a:rPr lang="en-US" sz="1400" dirty="0" err="1" smtClean="0">
                <a:solidFill>
                  <a:schemeClr val="bg1"/>
                </a:solidFill>
              </a:rPr>
              <a:t>PeerID</a:t>
            </a:r>
            <a:r>
              <a:rPr lang="en-US" sz="1400" dirty="0" smtClean="0">
                <a:solidFill>
                  <a:schemeClr val="bg1"/>
                </a:solidFill>
              </a:rPr>
              <a:t>/port.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7467600" y="4864443"/>
            <a:ext cx="1556759" cy="1840731"/>
          </a:xfrm>
          <a:prstGeom prst="wedgeRoundRectCallout">
            <a:avLst>
              <a:gd name="adj1" fmla="val -89014"/>
              <a:gd name="adj2" fmla="val -53165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 may then be able to infer the sender/receiver of other non-</a:t>
            </a:r>
            <a:r>
              <a:rPr lang="en-US" sz="1400" dirty="0" err="1">
                <a:solidFill>
                  <a:schemeClr val="bg1"/>
                </a:solidFill>
              </a:rPr>
              <a:t>B</a:t>
            </a:r>
            <a:r>
              <a:rPr lang="en-US" sz="1400" dirty="0" err="1" smtClean="0">
                <a:solidFill>
                  <a:schemeClr val="bg1"/>
                </a:solidFill>
              </a:rPr>
              <a:t>ittorrent</a:t>
            </a:r>
            <a:r>
              <a:rPr lang="en-US" sz="1400" dirty="0" smtClean="0">
                <a:solidFill>
                  <a:schemeClr val="bg1"/>
                </a:solidFill>
              </a:rPr>
              <a:t> traffic because of Tor’s shared circuits.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14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C 0.01423 -0.00093 0.02031 -0.00255 0.03263 -0.00579 C 0.03923 -0.01018 0.04566 -0.01527 0.0526 -0.01828 C 0.05868 -0.02638 0.05243 -0.01944 0.05989 -0.02383 C 0.06441 -0.02638 0.06753 -0.03308 0.07152 -0.03655 C 0.07274 -0.03771 0.07447 -0.03794 0.07569 -0.03933 C 0.09201 -0.05645 0.07465 -0.04095 0.08628 -0.05205 C 0.08836 -0.0539 0.09079 -0.05529 0.09253 -0.0576 C 0.09566 -0.06177 0.09982 -0.06778 0.10416 -0.0701 C 0.11284 -0.07472 0.12239 -0.07611 0.13055 -0.08282 C 0.15486 -0.10271 0.17378 -0.13533 0.20312 -0.1418 C 0.20416 -0.14273 0.2052 -0.14389 0.20625 -0.14458 C 0.20729 -0.14527 0.2085 -0.14527 0.20937 -0.14597 C 0.21718 -0.15198 0.22291 -0.15985 0.23159 -0.16424 C 0.23298 -0.16609 0.23402 -0.16841 0.23576 -0.16979 C 0.23767 -0.17141 0.24201 -0.17257 0.24201 -0.17257 C 0.24809 -0.17882 0.25381 -0.18576 0.25989 -0.19223 C 0.26423 -0.19686 0.27066 -0.19987 0.27569 -0.20334 C 0.28072 -0.20681 0.28628 -0.21028 0.29149 -0.21328 C 0.29357 -0.21444 0.29791 -0.21606 0.29791 -0.21606 C 0.30138 -0.21953 0.30416 -0.22254 0.30833 -0.22439 C 0.31822 -0.23341 0.3302 -0.23341 0.34201 -0.23433 C 0.35 -0.23572 0.35711 -0.23757 0.36527 -0.2385 C 0.39149 -0.23734 0.39652 -0.24058 0.41475 -0.22878 C 0.425 -0.21467 0.43177 -0.2001 0.43993 -0.1839 C 0.4434 -0.16956 0.44739 -0.15568 0.45364 -0.14319 C 0.45572 -0.13371 0.45694 -0.12399 0.45989 -0.11497 C 0.46093 -0.11173 0.46232 -0.10849 0.46319 -0.10526 C 0.46441 -0.10109 0.46302 -0.093 0.46631 -0.09253 C 0.46909 -0.09207 0.47187 -0.09161 0.47465 -0.09115 C 0.56701 -0.09253 0.53559 -0.0805 0.56944 -0.09554 C 0.57378 -0.10132 0.57552 -0.10734 0.57899 -0.11358 C 0.58298 -0.13024 0.5809 -0.14712 0.58316 -0.16424 C 0.58611 -0.18714 0.58836 -0.21051 0.59253 -0.23294 C 0.59461 -0.24451 0.59878 -0.25585 0.6 -0.26787 C 0.60329 -0.30003 0.60277 -0.33264 0.60625 -0.3648 C 0.60902 -0.39117 0.61284 -0.41708 0.61579 -0.44322 C 0.61684 -0.4527 0.621 -0.46542 0.621 -0.47421 " pathEditMode="relative" ptsTypes="fffffffffffffffffffffffffffffffffffff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2 -0.01365 -0.00208 -0.00948 -0.00417 -0.01943 C -0.0059 -0.02753 -0.00608 -0.03238 -0.00938 -0.03909 C -0.0125 -0.05667 -0.01788 -0.07287 -0.02205 -0.08975 C -0.02465 -0.10039 -0.02361 -0.09276 -0.02517 -0.10224 C -0.02587 -0.10687 -0.02726 -0.11635 -0.02726 -0.11635 C -0.0283 -0.13185 -0.03056 -0.14018 -0.03264 -0.15406 C -0.03438 -0.16586 -0.0349 -0.17765 -0.03785 -0.18922 C -0.03819 -0.19246 -0.03889 -0.1957 -0.03889 -0.19894 C -0.03889 -0.28129 -0.03889 -0.36364 -0.03785 -0.44599 C -0.03767 -0.45755 -0.01875 -0.47791 -0.01146 -0.48092 C -0.00556 -0.49156 0.00486 -0.49826 0.01476 -0.50058 C 0.01892 -0.5015 0.02743 -0.50335 0.02743 -0.50335 C 0.0467 -0.50243 0.05781 -0.50058 0.07483 -0.4978 C 0.10833 -0.4867 0.14236 -0.48531 0.17691 -0.4823 C 0.18819 -0.47721 0.19844 -0.47629 0.21059 -0.47536 C 0.25781 -0.4675 0.29149 -0.47328 0.34844 -0.47398 C 0.36493 -0.48115 0.37743 -0.47999 0.39583 -0.48092 C 0.4099 -0.48045 0.42396 -0.48045 0.43802 -0.47953 C 0.4408 -0.4793 0.44635 -0.47675 0.44635 -0.47675 " pathEditMode="relative" ptsTypes="fffffffffffffffffffA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77" grpId="0" animBg="1"/>
      <p:bldP spid="77" grpId="1" animBg="1"/>
      <p:bldP spid="16" grpId="0"/>
      <p:bldP spid="16" grpId="1"/>
      <p:bldP spid="19" grpId="0"/>
      <p:bldP spid="19" grpId="1"/>
      <p:bldP spid="69" grpId="0" animBg="1"/>
      <p:bldP spid="59" grpId="0" animBg="1"/>
      <p:bldP spid="59" grpId="1" animBg="1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Yet Another Example:</a:t>
            </a:r>
            <a:br>
              <a:rPr lang="en-US" dirty="0" smtClean="0"/>
            </a:br>
            <a:r>
              <a:rPr lang="en-US" dirty="0" smtClean="0"/>
              <a:t>IRC </a:t>
            </a:r>
            <a:r>
              <a:rPr lang="en-US" dirty="0" err="1" smtClean="0"/>
              <a:t>Ident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238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9200" y="2044656"/>
            <a:ext cx="762000" cy="241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85019"/>
            <a:ext cx="2743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86" y="3132311"/>
            <a:ext cx="3238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900030" y="3799438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590800" y="3515203"/>
            <a:ext cx="762000" cy="13239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80992" y="3847541"/>
            <a:ext cx="762000" cy="13239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851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4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pPr marL="136525" indent="0">
              <a:buNone/>
            </a:pPr>
            <a:r>
              <a:rPr lang="en-US" sz="2000" dirty="0" smtClean="0"/>
              <a:t>Client wise:</a:t>
            </a:r>
          </a:p>
          <a:p>
            <a:r>
              <a:rPr lang="en-US" sz="2000" dirty="0" smtClean="0"/>
              <a:t>Make sure your browser is set to send all traffic though the darknet, or none at all</a:t>
            </a:r>
          </a:p>
          <a:p>
            <a:r>
              <a:rPr lang="en-US" sz="2000" dirty="0" smtClean="0"/>
              <a:t>Look into firewall rules</a:t>
            </a:r>
          </a:p>
          <a:p>
            <a:r>
              <a:rPr lang="en-US" sz="2000" dirty="0" smtClean="0"/>
              <a:t>Limit plugins used</a:t>
            </a:r>
          </a:p>
          <a:p>
            <a:r>
              <a:rPr lang="en-US" sz="2000" dirty="0" smtClean="0"/>
              <a:t>Use a separate browser</a:t>
            </a:r>
          </a:p>
          <a:p>
            <a:r>
              <a:rPr lang="en-US" sz="2000" dirty="0"/>
              <a:t>Check against: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http://decloak.net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http://panopticlick.eff.org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</a:p>
          <a:p>
            <a:pPr marL="136525" indent="0">
              <a:buNone/>
            </a:pPr>
            <a:r>
              <a:rPr lang="en-US" sz="2000" dirty="0" smtClean="0"/>
              <a:t>Hidden server wise:</a:t>
            </a:r>
          </a:p>
          <a:p>
            <a:r>
              <a:rPr lang="en-US" sz="2000" dirty="0" smtClean="0"/>
              <a:t>Patch your stuff</a:t>
            </a:r>
          </a:p>
          <a:p>
            <a:r>
              <a:rPr lang="en-US" sz="2000" dirty="0" smtClean="0"/>
              <a:t>Don’t run on a box that routes to the Internet</a:t>
            </a:r>
          </a:p>
          <a:p>
            <a:pPr marL="136525" indent="0"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Attacks on centralized </a:t>
            </a:r>
            <a:r>
              <a:rPr lang="en-US" dirty="0" smtClean="0"/>
              <a:t>resources/infrastructure attacks/</a:t>
            </a:r>
            <a:r>
              <a:rPr lang="en-US" dirty="0" err="1" smtClean="0"/>
              <a:t>D</a:t>
            </a:r>
            <a:r>
              <a:rPr lang="en-US" sz="3200" dirty="0" err="1" smtClean="0"/>
              <a:t>o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attacks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Not so much against individual nodes, but the network in general</a:t>
            </a:r>
          </a:p>
          <a:p>
            <a:r>
              <a:rPr lang="en-US" sz="2400" dirty="0" smtClean="0"/>
              <a:t>Whole bunch of categories, not comprehensive:</a:t>
            </a:r>
          </a:p>
          <a:p>
            <a:pPr lvl="1"/>
            <a:r>
              <a:rPr lang="en-US" sz="2000" dirty="0" smtClean="0"/>
              <a:t>Starvation attacks</a:t>
            </a:r>
          </a:p>
          <a:p>
            <a:pPr lvl="1"/>
            <a:r>
              <a:rPr lang="en-US" sz="2000" dirty="0" smtClean="0"/>
              <a:t>Partition attacks</a:t>
            </a:r>
          </a:p>
          <a:p>
            <a:pPr lvl="1"/>
            <a:r>
              <a:rPr lang="en-US" sz="2000" dirty="0" smtClean="0"/>
              <a:t>Flooding</a:t>
            </a:r>
          </a:p>
          <a:p>
            <a:r>
              <a:rPr lang="en-US" sz="2400" dirty="0" smtClean="0"/>
              <a:t>Standard </a:t>
            </a:r>
            <a:r>
              <a:rPr lang="en-US" sz="2400" dirty="0" err="1" smtClean="0"/>
              <a:t>DDoS</a:t>
            </a:r>
            <a:r>
              <a:rPr lang="en-US" sz="2400" dirty="0" smtClean="0"/>
              <a:t> attacks against resources inside and outside of the network (if going though the network) are likely to be soaked by other peers</a:t>
            </a:r>
          </a:p>
          <a:p>
            <a:r>
              <a:rPr lang="en-US" sz="2400" dirty="0"/>
              <a:t>Shared </a:t>
            </a:r>
            <a:r>
              <a:rPr lang="en-US" sz="2400" dirty="0" smtClean="0"/>
              <a:t>known infrastructure </a:t>
            </a:r>
            <a:r>
              <a:rPr lang="en-US" sz="2400" dirty="0"/>
              <a:t>can be a </a:t>
            </a:r>
            <a:r>
              <a:rPr lang="en-US" sz="2400" dirty="0" smtClean="0"/>
              <a:t>problem</a:t>
            </a:r>
          </a:p>
          <a:p>
            <a:r>
              <a:rPr lang="en-US" sz="2400" dirty="0" smtClean="0"/>
              <a:t>Total (or at </a:t>
            </a:r>
            <a:r>
              <a:rPr lang="en-US" sz="2400" dirty="0"/>
              <a:t>least </a:t>
            </a:r>
            <a:r>
              <a:rPr lang="en-US" sz="2400" dirty="0" smtClean="0"/>
              <a:t>severe) blocking of the Internet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blocked access to the core directory servers of Tor on September 25th </a:t>
            </a:r>
            <a:r>
              <a:rPr lang="en-US" dirty="0" smtClean="0"/>
              <a:t>2009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blog.torproject.org/blog/tor-partially-blocked-china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blocking of Internet access. (Egypt, Libya, Iran)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0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5" y="1127007"/>
            <a:ext cx="1842398" cy="18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of directory servers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88958" y="3862838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844" y="2165802"/>
              <a:ext cx="674876" cy="67487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4638" y="4745577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97417" y="1935606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045179" y="504488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048235" y="513049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452302" y="3241878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872201" y="3573372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358101" y="1515220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3911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193768" y="3156271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465238" y="5326484"/>
            <a:ext cx="1579941" cy="29930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3"/>
            <a:endCxn id="47" idx="2"/>
          </p:cNvCxnSpPr>
          <p:nvPr/>
        </p:nvCxnSpPr>
        <p:spPr>
          <a:xfrm flipV="1">
            <a:off x="4035779" y="4232478"/>
            <a:ext cx="1653289" cy="139331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6184368" y="3737178"/>
            <a:ext cx="1004590" cy="74186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2"/>
            <a:endCxn id="8" idx="0"/>
          </p:cNvCxnSpPr>
          <p:nvPr/>
        </p:nvCxnSpPr>
        <p:spPr>
          <a:xfrm>
            <a:off x="7607862" y="3152604"/>
            <a:ext cx="134178" cy="74243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2"/>
            <a:endCxn id="15" idx="0"/>
          </p:cNvCxnSpPr>
          <p:nvPr/>
        </p:nvCxnSpPr>
        <p:spPr>
          <a:xfrm flipH="1">
            <a:off x="954949" y="2969405"/>
            <a:ext cx="163955" cy="177617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80467" y="450196"/>
            <a:ext cx="1556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Tor Directory 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8" y="1316571"/>
            <a:ext cx="1061355" cy="10613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8755" y="48888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6449" y="46865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2738" y="34364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</a:t>
            </a:r>
          </a:p>
        </p:txBody>
      </p:sp>
      <p:pic>
        <p:nvPicPr>
          <p:cNvPr id="51" name="Picture 50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63" y="1310206"/>
            <a:ext cx="1842398" cy="18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474638" y="3534837"/>
            <a:ext cx="1007473" cy="929252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0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  <p:bldP spid="6" grpId="0"/>
      <p:bldP spid="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nodes (Tor) </a:t>
            </a:r>
          </a:p>
          <a:p>
            <a:r>
              <a:rPr lang="en-US" dirty="0" smtClean="0"/>
              <a:t>Distributed infrastructure (I2P) </a:t>
            </a:r>
          </a:p>
          <a:p>
            <a:pPr lvl="1"/>
            <a:r>
              <a:rPr lang="en-US" dirty="0" smtClean="0"/>
              <a:t>Taking out </a:t>
            </a:r>
            <a:r>
              <a:rPr lang="en-US" dirty="0" err="1" smtClean="0"/>
              <a:t>dev</a:t>
            </a:r>
            <a:r>
              <a:rPr lang="en-US" dirty="0" smtClean="0"/>
              <a:t> site would still be an issue</a:t>
            </a:r>
          </a:p>
          <a:p>
            <a:r>
              <a:rPr lang="en-US" dirty="0" smtClean="0"/>
              <a:t>Distributed Hash Table</a:t>
            </a:r>
          </a:p>
          <a:p>
            <a:r>
              <a:rPr lang="en-US" dirty="0" smtClean="0"/>
              <a:t>Protocol obfuscation </a:t>
            </a:r>
          </a:p>
          <a:p>
            <a:r>
              <a:rPr lang="en-US" dirty="0" smtClean="0"/>
              <a:t>Total/Severe blocking will take a </a:t>
            </a:r>
            <a:r>
              <a:rPr lang="en-US" dirty="0"/>
              <a:t>bit more:</a:t>
            </a:r>
            <a:br>
              <a:rPr lang="en-US" dirty="0"/>
            </a:br>
            <a:r>
              <a:rPr lang="en-US" u="sng" dirty="0" smtClean="0">
                <a:solidFill>
                  <a:schemeClr val="bg2"/>
                </a:solidFill>
              </a:rPr>
              <a:t>(see next slide) </a:t>
            </a:r>
            <a:endParaRPr lang="en-US" u="sng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Darknets: There are many definitions, but the one I’m working from is “anonymizing networks”</a:t>
            </a:r>
          </a:p>
          <a:p>
            <a:r>
              <a:rPr lang="en-US" dirty="0" smtClean="0"/>
              <a:t>Use of encryption and proxies (some times other peers) to obfuscate who is communicating to whom</a:t>
            </a:r>
          </a:p>
          <a:p>
            <a:r>
              <a:rPr lang="en-US" dirty="0" smtClean="0"/>
              <a:t>Sometimes referred </a:t>
            </a:r>
            <a:r>
              <a:rPr lang="en-US" dirty="0"/>
              <a:t>to as </a:t>
            </a:r>
            <a:r>
              <a:rPr lang="en-US" dirty="0" err="1" smtClean="0"/>
              <a:t>Cipherspace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 love that term)</a:t>
            </a:r>
          </a:p>
          <a:p>
            <a:r>
              <a:rPr lang="en-US" dirty="0" smtClean="0"/>
              <a:t>Tor and I2P will be my reference examples, but there are others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45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Mesh/Store and forward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2837" y="3771655"/>
            <a:ext cx="914400" cy="838200"/>
            <a:chOff x="1828800" y="3048000"/>
            <a:chExt cx="1300409" cy="1300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00"/>
              <a:ext cx="1300409" cy="13004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093" y="3195555"/>
              <a:ext cx="655822" cy="61444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7" y="5143254"/>
            <a:ext cx="650205" cy="65020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63149" y="1994689"/>
            <a:ext cx="914400" cy="838200"/>
            <a:chOff x="1828800" y="3048000"/>
            <a:chExt cx="1300409" cy="13004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00"/>
              <a:ext cx="1300409" cy="130040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093" y="3195555"/>
              <a:ext cx="655822" cy="614445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40" y="3688842"/>
            <a:ext cx="650205" cy="65020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764687" y="3099590"/>
            <a:ext cx="914400" cy="838200"/>
            <a:chOff x="1828800" y="3048000"/>
            <a:chExt cx="1300409" cy="130040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00"/>
              <a:ext cx="1300409" cy="130040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093" y="3195555"/>
              <a:ext cx="655822" cy="614445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7" y="2112598"/>
            <a:ext cx="650205" cy="6502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76" y="1193237"/>
            <a:ext cx="1083016" cy="10830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38" y="5153355"/>
            <a:ext cx="1083016" cy="108301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101197" y="4904048"/>
            <a:ext cx="914400" cy="838200"/>
            <a:chOff x="1828800" y="3048000"/>
            <a:chExt cx="1300409" cy="130040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00"/>
              <a:ext cx="1300409" cy="130040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093" y="3195555"/>
              <a:ext cx="655822" cy="614445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593957" y="4586549"/>
            <a:ext cx="711200" cy="636034"/>
            <a:chOff x="1788160" y="3568702"/>
            <a:chExt cx="711200" cy="636034"/>
          </a:xfrm>
        </p:grpSpPr>
        <p:sp>
          <p:nvSpPr>
            <p:cNvPr id="47" name="Arc 46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>
            <a:stCxn id="30" idx="1"/>
            <a:endCxn id="44" idx="0"/>
          </p:cNvCxnSpPr>
          <p:nvPr/>
        </p:nvCxnSpPr>
        <p:spPr>
          <a:xfrm flipH="1">
            <a:off x="1558397" y="3518690"/>
            <a:ext cx="1206290" cy="1385358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" idx="2"/>
            <a:endCxn id="44" idx="0"/>
          </p:cNvCxnSpPr>
          <p:nvPr/>
        </p:nvCxnSpPr>
        <p:spPr>
          <a:xfrm>
            <a:off x="1426300" y="2762803"/>
            <a:ext cx="132097" cy="2141245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4" idx="0"/>
            <a:endCxn id="4" idx="3"/>
          </p:cNvCxnSpPr>
          <p:nvPr/>
        </p:nvCxnSpPr>
        <p:spPr>
          <a:xfrm flipH="1" flipV="1">
            <a:off x="1167237" y="4190755"/>
            <a:ext cx="391160" cy="713293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4" idx="3"/>
          </p:cNvCxnSpPr>
          <p:nvPr/>
        </p:nvCxnSpPr>
        <p:spPr>
          <a:xfrm flipH="1" flipV="1">
            <a:off x="2015597" y="5323148"/>
            <a:ext cx="1206290" cy="145208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0" idx="2"/>
            <a:endCxn id="12" idx="0"/>
          </p:cNvCxnSpPr>
          <p:nvPr/>
        </p:nvCxnSpPr>
        <p:spPr>
          <a:xfrm>
            <a:off x="3221887" y="3937790"/>
            <a:ext cx="175453" cy="1205464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  <a:endCxn id="42" idx="0"/>
          </p:cNvCxnSpPr>
          <p:nvPr/>
        </p:nvCxnSpPr>
        <p:spPr>
          <a:xfrm>
            <a:off x="3679087" y="3518690"/>
            <a:ext cx="1757759" cy="1634665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2"/>
            <a:endCxn id="42" idx="0"/>
          </p:cNvCxnSpPr>
          <p:nvPr/>
        </p:nvCxnSpPr>
        <p:spPr>
          <a:xfrm>
            <a:off x="3822984" y="2276253"/>
            <a:ext cx="1613862" cy="2877102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3"/>
            <a:endCxn id="18" idx="1"/>
          </p:cNvCxnSpPr>
          <p:nvPr/>
        </p:nvCxnSpPr>
        <p:spPr>
          <a:xfrm>
            <a:off x="4364492" y="1734745"/>
            <a:ext cx="498657" cy="679044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8" idx="2"/>
            <a:endCxn id="24" idx="0"/>
          </p:cNvCxnSpPr>
          <p:nvPr/>
        </p:nvCxnSpPr>
        <p:spPr>
          <a:xfrm>
            <a:off x="5320349" y="2832889"/>
            <a:ext cx="764294" cy="855953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2" idx="0"/>
            <a:endCxn id="24" idx="2"/>
          </p:cNvCxnSpPr>
          <p:nvPr/>
        </p:nvCxnSpPr>
        <p:spPr>
          <a:xfrm flipV="1">
            <a:off x="5436846" y="4339047"/>
            <a:ext cx="647797" cy="814308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1" idx="1"/>
            <a:endCxn id="36" idx="3"/>
          </p:cNvCxnSpPr>
          <p:nvPr/>
        </p:nvCxnSpPr>
        <p:spPr>
          <a:xfrm flipH="1">
            <a:off x="1751402" y="1734745"/>
            <a:ext cx="1530074" cy="702956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95" y="3509194"/>
            <a:ext cx="650205" cy="650205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 rot="16200000">
            <a:off x="8200403" y="3140965"/>
            <a:ext cx="711200" cy="636034"/>
            <a:chOff x="1788160" y="3568702"/>
            <a:chExt cx="711200" cy="636034"/>
          </a:xfrm>
        </p:grpSpPr>
        <p:sp>
          <p:nvSpPr>
            <p:cNvPr id="94" name="Arc 93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545690" y="3436568"/>
            <a:ext cx="318017" cy="281156"/>
            <a:chOff x="2236803" y="4547202"/>
            <a:chExt cx="587399" cy="558352"/>
          </a:xfrm>
        </p:grpSpPr>
        <p:pic>
          <p:nvPicPr>
            <p:cNvPr id="98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6363133">
            <a:off x="2806138" y="4834677"/>
            <a:ext cx="711200" cy="636034"/>
            <a:chOff x="1788160" y="3568702"/>
            <a:chExt cx="711200" cy="636034"/>
          </a:xfrm>
        </p:grpSpPr>
        <p:sp>
          <p:nvSpPr>
            <p:cNvPr id="101" name="Arc 100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281476" y="4825237"/>
            <a:ext cx="711200" cy="636034"/>
            <a:chOff x="1788160" y="3568702"/>
            <a:chExt cx="711200" cy="636034"/>
          </a:xfrm>
        </p:grpSpPr>
        <p:sp>
          <p:nvSpPr>
            <p:cNvPr id="105" name="Arc 104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 rot="16363133">
            <a:off x="4435553" y="4795517"/>
            <a:ext cx="711200" cy="636034"/>
            <a:chOff x="1788160" y="3568702"/>
            <a:chExt cx="711200" cy="636034"/>
          </a:xfrm>
        </p:grpSpPr>
        <p:sp>
          <p:nvSpPr>
            <p:cNvPr id="109" name="Arc 108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622754" y="4810870"/>
            <a:ext cx="711200" cy="636034"/>
            <a:chOff x="1788160" y="3568702"/>
            <a:chExt cx="711200" cy="636034"/>
          </a:xfrm>
        </p:grpSpPr>
        <p:sp>
          <p:nvSpPr>
            <p:cNvPr id="113" name="Arc 112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c 114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 rot="10300159">
            <a:off x="773639" y="2545044"/>
            <a:ext cx="711200" cy="636034"/>
            <a:chOff x="1788160" y="3568702"/>
            <a:chExt cx="711200" cy="636034"/>
          </a:xfrm>
        </p:grpSpPr>
        <p:sp>
          <p:nvSpPr>
            <p:cNvPr id="117" name="Arc 116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77559" y="1748954"/>
            <a:ext cx="711200" cy="636034"/>
            <a:chOff x="1788160" y="3568702"/>
            <a:chExt cx="711200" cy="636034"/>
          </a:xfrm>
        </p:grpSpPr>
        <p:sp>
          <p:nvSpPr>
            <p:cNvPr id="121" name="Arc 120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 rot="5198405">
            <a:off x="1357630" y="2411738"/>
            <a:ext cx="711200" cy="636034"/>
            <a:chOff x="1788160" y="3568702"/>
            <a:chExt cx="711200" cy="636034"/>
          </a:xfrm>
        </p:grpSpPr>
        <p:sp>
          <p:nvSpPr>
            <p:cNvPr id="125" name="Arc 124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 rot="16363133">
            <a:off x="5405144" y="3548745"/>
            <a:ext cx="711200" cy="636034"/>
            <a:chOff x="1788160" y="3568702"/>
            <a:chExt cx="711200" cy="636034"/>
          </a:xfrm>
        </p:grpSpPr>
        <p:sp>
          <p:nvSpPr>
            <p:cNvPr id="129" name="Arc 128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 rot="5657265">
            <a:off x="5440477" y="2474153"/>
            <a:ext cx="711200" cy="636034"/>
            <a:chOff x="1788160" y="3568702"/>
            <a:chExt cx="711200" cy="636034"/>
          </a:xfrm>
        </p:grpSpPr>
        <p:sp>
          <p:nvSpPr>
            <p:cNvPr id="133" name="Arc 132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16363133">
            <a:off x="4734175" y="1612392"/>
            <a:ext cx="711200" cy="636034"/>
            <a:chOff x="1788160" y="3568702"/>
            <a:chExt cx="711200" cy="636034"/>
          </a:xfrm>
        </p:grpSpPr>
        <p:sp>
          <p:nvSpPr>
            <p:cNvPr id="137" name="Arc 136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 rot="5569976">
            <a:off x="483589" y="4439986"/>
            <a:ext cx="711200" cy="636034"/>
            <a:chOff x="1788160" y="3568702"/>
            <a:chExt cx="711200" cy="636034"/>
          </a:xfrm>
        </p:grpSpPr>
        <p:sp>
          <p:nvSpPr>
            <p:cNvPr id="145" name="Arc 144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 rot="10800000">
            <a:off x="2471610" y="3688842"/>
            <a:ext cx="711200" cy="636034"/>
            <a:chOff x="1788160" y="3568702"/>
            <a:chExt cx="711200" cy="636034"/>
          </a:xfrm>
        </p:grpSpPr>
        <p:sp>
          <p:nvSpPr>
            <p:cNvPr id="149" name="Arc 148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 rot="5108781">
            <a:off x="3304098" y="3746771"/>
            <a:ext cx="711200" cy="636034"/>
            <a:chOff x="1788160" y="3568702"/>
            <a:chExt cx="711200" cy="636034"/>
          </a:xfrm>
        </p:grpSpPr>
        <p:sp>
          <p:nvSpPr>
            <p:cNvPr id="153" name="Arc 152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c 153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 154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rot="10800000">
            <a:off x="2888169" y="1756250"/>
            <a:ext cx="711200" cy="636034"/>
            <a:chOff x="1788160" y="3568702"/>
            <a:chExt cx="711200" cy="636034"/>
          </a:xfrm>
        </p:grpSpPr>
        <p:sp>
          <p:nvSpPr>
            <p:cNvPr id="141" name="Arc 140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 rot="5108781">
            <a:off x="3920127" y="2004389"/>
            <a:ext cx="711200" cy="636034"/>
            <a:chOff x="1788160" y="3568702"/>
            <a:chExt cx="711200" cy="636034"/>
          </a:xfrm>
        </p:grpSpPr>
        <p:sp>
          <p:nvSpPr>
            <p:cNvPr id="161" name="Arc 160"/>
            <p:cNvSpPr/>
            <p:nvPr/>
          </p:nvSpPr>
          <p:spPr>
            <a:xfrm>
              <a:off x="1803400" y="3823736"/>
              <a:ext cx="455225" cy="381000"/>
            </a:xfrm>
            <a:prstGeom prst="arc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Arc 161"/>
            <p:cNvSpPr/>
            <p:nvPr/>
          </p:nvSpPr>
          <p:spPr>
            <a:xfrm>
              <a:off x="1803400" y="3695701"/>
              <a:ext cx="558800" cy="4836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Arc 162"/>
            <p:cNvSpPr/>
            <p:nvPr/>
          </p:nvSpPr>
          <p:spPr>
            <a:xfrm>
              <a:off x="1788160" y="3568702"/>
              <a:ext cx="711200" cy="636034"/>
            </a:xfrm>
            <a:prstGeom prst="arc">
              <a:avLst>
                <a:gd name="adj1" fmla="val 16200000"/>
                <a:gd name="adj2" fmla="val 376236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915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2691 -0.1770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88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 on </a:t>
            </a:r>
            <a:r>
              <a:rPr lang="en-US" dirty="0"/>
              <a:t>m</a:t>
            </a:r>
            <a:r>
              <a:rPr lang="en-US" dirty="0" smtClean="0"/>
              <a:t>esh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Needs a clear front runner for setting up such a system</a:t>
            </a:r>
          </a:p>
          <a:p>
            <a:r>
              <a:rPr lang="en-US" sz="2400" dirty="0" smtClean="0"/>
              <a:t>Wikipedia </a:t>
            </a:r>
            <a:r>
              <a:rPr lang="en-US" sz="2400" dirty="0"/>
              <a:t>if nothing else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en.wikipedia.org/wiki/Wireless_mesh_network</a:t>
            </a:r>
            <a:endParaRPr lang="en-US" sz="2400" dirty="0" smtClean="0"/>
          </a:p>
          <a:p>
            <a:r>
              <a:rPr lang="en-US" sz="2400" dirty="0" smtClean="0"/>
              <a:t>Village </a:t>
            </a:r>
            <a:r>
              <a:rPr lang="en-US" sz="2400" dirty="0"/>
              <a:t>Infrastructure in a Kit-Alpha (VIKA) Project</a:t>
            </a:r>
            <a:br>
              <a:rPr lang="en-US" sz="2400" dirty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www.cuwin.net/node/325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U.S</a:t>
            </a:r>
            <a:r>
              <a:rPr lang="en-US" sz="2400" dirty="0"/>
              <a:t>. Underwrites Internet Detour Around Censors</a:t>
            </a:r>
            <a:r>
              <a:rPr lang="en-US" sz="2400" dirty="0">
                <a:hlinkClick r:id="rId5"/>
              </a:rPr>
              <a:t/>
            </a:r>
            <a:br>
              <a:rPr lang="en-US" sz="2400" dirty="0">
                <a:hlinkClick r:id="rId5"/>
              </a:rPr>
            </a:br>
            <a:r>
              <a:rPr lang="en-US" sz="2400" dirty="0">
                <a:hlinkClick r:id="rId5"/>
              </a:rPr>
              <a:t>http://www.nytimes.com/2011/06/12/world/12internet.html?_r=2&amp;pagewanted=all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4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Clock based attacks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protocols allow you to check the remote system’s clock</a:t>
            </a:r>
          </a:p>
          <a:p>
            <a:r>
              <a:rPr lang="en-US" dirty="0" smtClean="0"/>
              <a:t>Clock difference could be an issue</a:t>
            </a:r>
          </a:p>
          <a:p>
            <a:r>
              <a:rPr lang="en-US" dirty="0" smtClean="0"/>
              <a:t>Major </a:t>
            </a:r>
            <a:r>
              <a:rPr lang="en-US" dirty="0"/>
              <a:t>difference </a:t>
            </a:r>
            <a:r>
              <a:rPr lang="en-US" dirty="0" smtClean="0"/>
              <a:t>are easy to spot</a:t>
            </a:r>
          </a:p>
          <a:p>
            <a:r>
              <a:rPr lang="en-US" dirty="0" smtClean="0"/>
              <a:t>Minor clock issues may need statistical analysis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skew, see: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Steven </a:t>
            </a:r>
            <a:r>
              <a:rPr lang="en-US" sz="2400" dirty="0"/>
              <a:t>J. Murdoch, "Hot or Not: Revealing Hidden Services by their Clock </a:t>
            </a:r>
            <a:r>
              <a:rPr lang="en-US" sz="2400" dirty="0" smtClean="0"/>
              <a:t>Skew" </a:t>
            </a:r>
            <a:br>
              <a:rPr lang="en-US" sz="2400" dirty="0" smtClean="0"/>
            </a:br>
            <a:r>
              <a:rPr lang="en-US" sz="2400" dirty="0" smtClean="0"/>
              <a:t>University </a:t>
            </a:r>
            <a:r>
              <a:rPr lang="en-US" sz="2400" dirty="0"/>
              <a:t>of Cambridge, Cambridge, 2006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www.freehaven.net/anonbib/cache/HotOrNot.pdf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I2P Clock differences </a:t>
            </a:r>
            <a:r>
              <a:rPr lang="en-US" sz="2400" dirty="0"/>
              <a:t>in I2P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www.irongeek.com/i.php?page=security/darknets-i2p-identifying-hidden-servers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0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Issues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88958" y="3862838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0"/>
              <a:ext cx="661921" cy="66192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08157" y="4795178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73759" y="1230112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045179" y="504488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71735" y="3324734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68679" y="3103417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39750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713457" y="1440305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562814" y="3156271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398757" y="5376085"/>
            <a:ext cx="1646422" cy="24970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525490" y="4232478"/>
            <a:ext cx="1532624" cy="81240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553414" y="3737178"/>
            <a:ext cx="1635544" cy="74186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47123" y="2764010"/>
            <a:ext cx="205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Tor Hidden server or I2P eepSite</a:t>
            </a:r>
          </a:p>
        </p:txBody>
      </p:sp>
      <p:cxnSp>
        <p:nvCxnSpPr>
          <p:cNvPr id="51" name="Straight Arrow Connector 50"/>
          <p:cNvCxnSpPr>
            <a:stCxn id="35" idx="1"/>
            <a:endCxn id="15" idx="0"/>
          </p:cNvCxnSpPr>
          <p:nvPr/>
        </p:nvCxnSpPr>
        <p:spPr>
          <a:xfrm flipH="1">
            <a:off x="888468" y="3905641"/>
            <a:ext cx="1683267" cy="88953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6248400" y="2362200"/>
            <a:ext cx="1556759" cy="1069128"/>
          </a:xfrm>
          <a:prstGeom prst="wedgeRoundRectCallout">
            <a:avLst>
              <a:gd name="adj1" fmla="val 35947"/>
              <a:gd name="adj2" fmla="val 8720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Hey? What time is it?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939017" y="2362200"/>
            <a:ext cx="1556759" cy="1069128"/>
          </a:xfrm>
          <a:prstGeom prst="wedgeRoundRectCallout">
            <a:avLst>
              <a:gd name="adj1" fmla="val 53568"/>
              <a:gd name="adj2" fmla="val 75805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It’s 2:00PM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03" y="3831016"/>
            <a:ext cx="831028" cy="1038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16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635538"/>
              </p:ext>
            </p:extLst>
          </p:nvPr>
        </p:nvGraphicFramePr>
        <p:xfrm>
          <a:off x="838197" y="1447795"/>
          <a:ext cx="7467602" cy="48897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05588"/>
                <a:gridCol w="1796262"/>
                <a:gridCol w="1412953"/>
                <a:gridCol w="3352799"/>
              </a:tblGrid>
              <a:tr h="228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Difference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Retrieval </a:t>
                      </a:r>
                      <a:r>
                        <a:rPr lang="en-US" sz="1100" dirty="0">
                          <a:effectLst/>
                        </a:rPr>
                        <a:t>Time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Header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40.417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89.31.112.91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Apache/2.2.13 (Linux/SUSE)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50.294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10.549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medosbor.i2p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Apache/2.2.13 (Linux/SUSE)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85.229.85.244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Apache/2.2.15 (Debian)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jonatan.walck.i2p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Apache/2.2.15 (Debian)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-4325.58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0.353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84.55.73.228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Apache/2.2.3 (CentOS)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-4321.66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8.946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ipredia.i2p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Apache/2.2.3 (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CentOS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2315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4488.434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0.702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130.241.45.216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Apache/2.2.9 (Debian) PHP/5.2.6-1+lenny8 with Suhosin-Patch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4557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4490.365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4.894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error.i2p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Apache/2.2.9 (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Debian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) PHP/5.2.6-1+lenny8 with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Suhosin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-Patch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3107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4.89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bolobomb.i2p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Apache/2.2.9 (</a:t>
                      </a:r>
                      <a:r>
                        <a:rPr lang="en-US" sz="1100" dirty="0" err="1">
                          <a:effectLst/>
                        </a:rPr>
                        <a:t>Debian</a:t>
                      </a:r>
                      <a:r>
                        <a:rPr lang="en-US" sz="1100" dirty="0">
                          <a:effectLst/>
                        </a:rPr>
                        <a:t>) PHP/5.2.6-1+lenny9 with </a:t>
                      </a:r>
                      <a:r>
                        <a:rPr lang="en-US" sz="1100" dirty="0" err="1">
                          <a:effectLst/>
                        </a:rPr>
                        <a:t>Suhosin</a:t>
                      </a:r>
                      <a:r>
                        <a:rPr lang="en-US" sz="1100" dirty="0">
                          <a:effectLst/>
                        </a:rPr>
                        <a:t>-Patch </a:t>
                      </a:r>
                      <a:r>
                        <a:rPr lang="en-US" sz="1100" dirty="0" err="1">
                          <a:effectLst/>
                        </a:rPr>
                        <a:t>mod_ssl</a:t>
                      </a:r>
                      <a:r>
                        <a:rPr lang="en-US" sz="1100" dirty="0">
                          <a:effectLst/>
                        </a:rPr>
                        <a:t>/2.2.9 </a:t>
                      </a:r>
                      <a:r>
                        <a:rPr lang="en-US" sz="1100" dirty="0" err="1">
                          <a:effectLst/>
                        </a:rPr>
                        <a:t>OpenSSL</a:t>
                      </a:r>
                      <a:r>
                        <a:rPr lang="en-US" sz="1100" dirty="0">
                          <a:effectLst/>
                        </a:rPr>
                        <a:t>/0.9.8g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3127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83.222.124.19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Apache/2.2.9 (</a:t>
                      </a:r>
                      <a:r>
                        <a:rPr lang="en-US" sz="1100" dirty="0" err="1">
                          <a:effectLst/>
                        </a:rPr>
                        <a:t>Debian</a:t>
                      </a:r>
                      <a:r>
                        <a:rPr lang="en-US" sz="1100" dirty="0">
                          <a:effectLst/>
                        </a:rPr>
                        <a:t>) PHP/5.2.6-1+lenny9 with </a:t>
                      </a:r>
                      <a:r>
                        <a:rPr lang="en-US" sz="1100" dirty="0" err="1">
                          <a:effectLst/>
                        </a:rPr>
                        <a:t>Suhosin</a:t>
                      </a:r>
                      <a:r>
                        <a:rPr lang="en-US" sz="1100" dirty="0">
                          <a:effectLst/>
                        </a:rPr>
                        <a:t>-Patch </a:t>
                      </a:r>
                      <a:r>
                        <a:rPr lang="en-US" sz="1100" dirty="0" err="1">
                          <a:effectLst/>
                        </a:rPr>
                        <a:t>mod_ssl</a:t>
                      </a:r>
                      <a:r>
                        <a:rPr lang="en-US" sz="1100" dirty="0">
                          <a:effectLst/>
                        </a:rPr>
                        <a:t>/2.2.9 </a:t>
                      </a:r>
                      <a:r>
                        <a:rPr lang="en-US" sz="1100" dirty="0" err="1">
                          <a:effectLst/>
                        </a:rPr>
                        <a:t>OpenSSL</a:t>
                      </a:r>
                      <a:r>
                        <a:rPr lang="en-US" sz="1100" dirty="0">
                          <a:effectLst/>
                        </a:rPr>
                        <a:t>/0.9.8g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188.40.181.33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lighttpd/1.4.22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5.366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2.901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docs.i2p2.i2p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lighttpd/1.4.22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6.274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3.673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zzz.i2p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lighttpd</a:t>
                      </a:r>
                      <a:r>
                        <a:rPr lang="en-US" sz="1100" dirty="0">
                          <a:effectLst/>
                        </a:rPr>
                        <a:t>/1.4.22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53.415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0.26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93.174.93.93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Microsoft-IIS/6.0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54.404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3.92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colombo-bt.i2p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Microsoft-IIS/6.0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3.287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www.i2p2.i2p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nginx</a:t>
                      </a:r>
                      <a:r>
                        <a:rPr lang="en-US" sz="1100" dirty="0">
                          <a:effectLst/>
                        </a:rPr>
                        <a:t>/0.6.32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46.4.248.202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nginx/0.6.32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11.323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8.989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lurker.i2p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</a:rPr>
                        <a:t>nginx/0.7.65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  <a:tr h="1519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12.433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8.882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178.63.47.16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</a:rPr>
                        <a:t>nginx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/0.7.65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3" marR="523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8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can be hard to pull off because of network jitter</a:t>
            </a:r>
          </a:p>
          <a:p>
            <a:r>
              <a:rPr lang="en-US" dirty="0" smtClean="0"/>
              <a:t>Set clocks with a reliably and often used NTP server</a:t>
            </a:r>
          </a:p>
          <a:p>
            <a:r>
              <a:rPr lang="en-US" dirty="0" smtClean="0"/>
              <a:t>Some mitigation may take place in the darknet protocol itself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Metadata in files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Metadata is data about data</a:t>
            </a:r>
          </a:p>
          <a:p>
            <a:r>
              <a:rPr lang="en-US" sz="2000" dirty="0" smtClean="0"/>
              <a:t>Just a few files types that contain metadata</a:t>
            </a:r>
          </a:p>
          <a:p>
            <a:pPr lvl="1"/>
            <a:r>
              <a:rPr lang="en-US" sz="1600" dirty="0" smtClean="0"/>
              <a:t>JPG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EXIF (Exchangeable image file format)</a:t>
            </a:r>
            <a:br>
              <a:rPr lang="en-US" sz="1600" dirty="0"/>
            </a:br>
            <a:r>
              <a:rPr lang="en-US" sz="1600" dirty="0"/>
              <a:t>IPTC (International Press Telecommunications Council)</a:t>
            </a:r>
          </a:p>
          <a:p>
            <a:pPr lvl="1"/>
            <a:r>
              <a:rPr lang="en-US" sz="1600" dirty="0"/>
              <a:t>PDF</a:t>
            </a:r>
          </a:p>
          <a:p>
            <a:pPr lvl="1"/>
            <a:r>
              <a:rPr lang="en-US" sz="1600" dirty="0"/>
              <a:t>DOC</a:t>
            </a:r>
          </a:p>
          <a:p>
            <a:pPr lvl="1"/>
            <a:r>
              <a:rPr lang="en-US" sz="1600" dirty="0"/>
              <a:t>DOCX</a:t>
            </a:r>
          </a:p>
          <a:p>
            <a:pPr lvl="1"/>
            <a:r>
              <a:rPr lang="en-US" sz="1600" dirty="0"/>
              <a:t>EXE</a:t>
            </a:r>
          </a:p>
          <a:p>
            <a:pPr lvl="1"/>
            <a:r>
              <a:rPr lang="en-US" sz="1600" dirty="0"/>
              <a:t>XLS</a:t>
            </a:r>
          </a:p>
          <a:p>
            <a:pPr lvl="1"/>
            <a:r>
              <a:rPr lang="en-US" sz="1600" dirty="0"/>
              <a:t>XLSX</a:t>
            </a:r>
          </a:p>
          <a:p>
            <a:pPr lvl="1"/>
            <a:r>
              <a:rPr lang="en-US" sz="1600" dirty="0"/>
              <a:t>PNG</a:t>
            </a:r>
          </a:p>
          <a:p>
            <a:pPr lvl="1"/>
            <a:r>
              <a:rPr lang="en-US" sz="1600" dirty="0"/>
              <a:t>Too many to name them </a:t>
            </a:r>
            <a:r>
              <a:rPr lang="en-US" sz="1600" dirty="0" smtClean="0"/>
              <a:t>all</a:t>
            </a:r>
          </a:p>
          <a:p>
            <a:r>
              <a:rPr lang="en-US" sz="2000" dirty="0" smtClean="0"/>
              <a:t>Things stored: User </a:t>
            </a:r>
            <a:r>
              <a:rPr lang="en-US" sz="2000" dirty="0"/>
              <a:t>names, edits, GPS </a:t>
            </a:r>
            <a:r>
              <a:rPr lang="en-US" sz="2000" dirty="0" smtClean="0"/>
              <a:t>info, network paths, </a:t>
            </a:r>
            <a:r>
              <a:rPr lang="en-US" sz="2000" dirty="0"/>
              <a:t>MAC </a:t>
            </a:r>
            <a:r>
              <a:rPr lang="en-US" sz="2000" dirty="0" smtClean="0"/>
              <a:t>addresses</a:t>
            </a:r>
            <a:r>
              <a:rPr lang="en-US" sz="2000" dirty="0"/>
              <a:t> </a:t>
            </a:r>
            <a:r>
              <a:rPr lang="en-US" sz="2000" dirty="0" smtClean="0"/>
              <a:t>in odd cases. </a:t>
            </a:r>
            <a:r>
              <a:rPr lang="en-US" sz="2000" dirty="0"/>
              <a:t>It all depends on the file format.</a:t>
            </a:r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some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get subtle</a:t>
            </a:r>
          </a:p>
          <a:p>
            <a:r>
              <a:rPr lang="en-US" dirty="0" smtClean="0"/>
              <a:t>Terms vary from </a:t>
            </a:r>
            <a:r>
              <a:rPr lang="en-US" dirty="0"/>
              <a:t>researcher to </a:t>
            </a:r>
            <a:r>
              <a:rPr lang="en-US" dirty="0" smtClean="0"/>
              <a:t>researcher</a:t>
            </a:r>
          </a:p>
          <a:p>
            <a:r>
              <a:rPr lang="en-US" dirty="0" smtClean="0"/>
              <a:t>Many weaknesses are interrelated</a:t>
            </a:r>
          </a:p>
          <a:p>
            <a:r>
              <a:rPr lang="en-US" dirty="0"/>
              <a:t>Other </a:t>
            </a:r>
            <a:r>
              <a:rPr lang="en-US" dirty="0" smtClean="0"/>
              <a:t>anonymizing networks: </a:t>
            </a:r>
            <a:r>
              <a:rPr lang="en-US" dirty="0" err="1" smtClean="0"/>
              <a:t>Morphmix</a:t>
            </a:r>
            <a:r>
              <a:rPr lang="en-US" dirty="0" smtClean="0"/>
              <a:t>/Tarzan/</a:t>
            </a:r>
            <a:r>
              <a:rPr lang="en-US" dirty="0" err="1" smtClean="0"/>
              <a:t>Mixminion</a:t>
            </a:r>
            <a:r>
              <a:rPr lang="en-US" dirty="0" smtClean="0"/>
              <a:t>/Mixmaster/JAP/</a:t>
            </a:r>
            <a:br>
              <a:rPr lang="en-US" dirty="0" smtClean="0"/>
            </a:br>
            <a:r>
              <a:rPr lang="en-US" dirty="0" smtClean="0"/>
              <a:t>MUTE/AntsP2P/Haystack</a:t>
            </a:r>
          </a:p>
          <a:p>
            <a:r>
              <a:rPr lang="en-US" dirty="0" smtClean="0"/>
              <a:t>Focus on Tor and I2P for illustrations when needed</a:t>
            </a:r>
          </a:p>
          <a:p>
            <a:r>
              <a:rPr lang="en-US" dirty="0"/>
              <a:t>Academic </a:t>
            </a:r>
            <a:r>
              <a:rPr lang="en-US" dirty="0" smtClean="0"/>
              <a:t>vs. </a:t>
            </a:r>
            <a:r>
              <a:rPr lang="en-US" dirty="0"/>
              <a:t>real world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55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Incidents: </a:t>
            </a:r>
            <a:r>
              <a:rPr lang="en-US" dirty="0" err="1"/>
              <a:t>Pwned</a:t>
            </a:r>
            <a:r>
              <a:rPr lang="en-US" dirty="0"/>
              <a:t> </a:t>
            </a:r>
            <a:r>
              <a:rPr lang="en-US" dirty="0" smtClean="0"/>
              <a:t>by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371600"/>
            <a:ext cx="1714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Dennis Rader</a:t>
            </a:r>
            <a:r>
              <a:rPr lang="en-US" dirty="0" smtClean="0"/>
              <a:t> (BTK Killer)</a:t>
            </a:r>
            <a:br>
              <a:rPr lang="en-US" dirty="0" smtClean="0"/>
            </a:br>
            <a:r>
              <a:rPr lang="en-US" dirty="0" smtClean="0"/>
              <a:t>Metadata in a Word DOC he sent to police had the name of his church, and last modified by “Dennis” in it.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Cat Schwartz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that an unintended thumbnail in your EXIF data, or are you just happy to see me?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525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Darkanaku</a:t>
            </a:r>
            <a:r>
              <a:rPr lang="en-US" dirty="0" smtClean="0"/>
              <a:t>/Nephew </a:t>
            </a:r>
            <a:r>
              <a:rPr lang="en-US" dirty="0" err="1" smtClean="0"/>
              <a:t>chan</a:t>
            </a:r>
            <a:endParaRPr lang="en-US" dirty="0" smtClean="0"/>
          </a:p>
          <a:p>
            <a:r>
              <a:rPr lang="en-US" dirty="0" smtClean="0"/>
              <a:t>A user on 4chan posts a </a:t>
            </a:r>
            <a:r>
              <a:rPr lang="en-US" dirty="0" err="1" smtClean="0"/>
              <a:t>pic</a:t>
            </a:r>
            <a:r>
              <a:rPr lang="en-US" dirty="0" smtClean="0"/>
              <a:t> of his semi-nude aunt taken with an </a:t>
            </a:r>
            <a:r>
              <a:rPr lang="en-US" dirty="0" err="1" smtClean="0"/>
              <a:t>iPhone</a:t>
            </a:r>
            <a:r>
              <a:rPr lang="en-US" dirty="0" smtClean="0"/>
              <a:t>, Anonymous pulls the EXIF GPS info from the file and hilarity ensues. </a:t>
            </a:r>
          </a:p>
          <a:p>
            <a:r>
              <a:rPr lang="en-US" sz="1200" dirty="0" smtClean="0"/>
              <a:t>More details can be on the following VNSFW site:</a:t>
            </a:r>
            <a:br>
              <a:rPr lang="en-US" sz="1200" dirty="0" smtClean="0"/>
            </a:br>
            <a:r>
              <a:rPr lang="en-US" sz="1200" strike="sngStrike" dirty="0" smtClean="0">
                <a:hlinkClick r:id="rId5"/>
              </a:rPr>
              <a:t>http://encyclopediadramatica.com/User:Darkanaku/Nephew_chan</a:t>
            </a:r>
            <a:r>
              <a:rPr lang="en-US" sz="1200" strike="sngStrike" dirty="0" smtClean="0"/>
              <a:t> </a:t>
            </a:r>
            <a:r>
              <a:rPr lang="en-US" sz="1200" strike="sngStrike" dirty="0"/>
              <a:t/>
            </a:r>
            <a:br>
              <a:rPr lang="en-US" sz="1200" strike="sngStrike" dirty="0"/>
            </a:br>
            <a:r>
              <a:rPr lang="en-US" sz="1200" dirty="0">
                <a:hlinkClick r:id="rId6"/>
              </a:rPr>
              <a:t>http://web.archive.org/web/20090608214029/http://</a:t>
            </a:r>
            <a:r>
              <a:rPr lang="en-US" sz="1200" dirty="0" smtClean="0">
                <a:hlinkClick r:id="rId6"/>
              </a:rPr>
              <a:t>encyclopediadramatica.com/User:Darkanaku/Nephew_chan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343400"/>
            <a:ext cx="2314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172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clean out the metadata, duh!</a:t>
            </a:r>
          </a:p>
          <a:p>
            <a:r>
              <a:rPr lang="en-US" dirty="0" smtClean="0"/>
              <a:t>Apps vary on how to do it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attacks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(at this point, it is already probably a lost </a:t>
            </a:r>
            <a:r>
              <a:rPr lang="en-US" dirty="0" smtClean="0"/>
              <a:t>cause)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9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they have access to the local box, your hosed</a:t>
            </a:r>
          </a:p>
          <a:p>
            <a:r>
              <a:rPr lang="en-US" dirty="0" smtClean="0"/>
              <a:t>Comes down to mostly traditional forensics</a:t>
            </a:r>
          </a:p>
          <a:p>
            <a:pPr lvl="1"/>
            <a:r>
              <a:rPr lang="en-US" dirty="0" smtClean="0"/>
              <a:t>Data on hard drive</a:t>
            </a:r>
          </a:p>
          <a:p>
            <a:pPr lvl="1"/>
            <a:r>
              <a:rPr lang="en-US" dirty="0" smtClean="0"/>
              <a:t>Cached </a:t>
            </a:r>
            <a:r>
              <a:rPr lang="en-US" dirty="0"/>
              <a:t>data and URLs</a:t>
            </a:r>
          </a:p>
          <a:p>
            <a:pPr lvl="1"/>
            <a:r>
              <a:rPr lang="en-US" dirty="0"/>
              <a:t>Memory </a:t>
            </a:r>
            <a:r>
              <a:rPr lang="en-US" dirty="0" smtClean="0"/>
              <a:t>Forensics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drian\AppData\Local\Microsoft\Windows\Temporary Internet Files\Content.IE5\931Z87SV\MC9004338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361972" cy="23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05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Anti-forensics</a:t>
            </a:r>
            <a:br>
              <a:rPr lang="en-US" dirty="0"/>
            </a:br>
            <a:r>
              <a:rPr lang="en-US" dirty="0">
                <a:hlinkClick r:id="rId3"/>
              </a:rPr>
              <a:t>http://www.irongeek.com/i.php?page=videos/anti-forensics-occult-computing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Live CD/USB, but see Andrew </a:t>
            </a:r>
            <a:r>
              <a:rPr lang="en-US" dirty="0"/>
              <a:t>Case’s work:</a:t>
            </a:r>
            <a:br>
              <a:rPr lang="en-US" dirty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media.blackhat.com/bh-dc-11/Case/BlackHat_DC_2011_Case_De-Anonymizing_Live_CDs-wp.pdf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Full hard drive encryption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54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Sybil </a:t>
            </a:r>
            <a:r>
              <a:rPr lang="en-US" dirty="0"/>
              <a:t>attacks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Sock puppetry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 heard of </a:t>
            </a:r>
            <a:r>
              <a:rPr lang="en-US" dirty="0"/>
              <a:t>S</a:t>
            </a:r>
            <a:r>
              <a:rPr lang="en-US" dirty="0" smtClean="0"/>
              <a:t>ybil attacks?</a:t>
            </a:r>
          </a:p>
          <a:p>
            <a:r>
              <a:rPr lang="en-US" dirty="0" smtClean="0"/>
              <a:t>Think sock puppet, one entity acting as many</a:t>
            </a:r>
          </a:p>
          <a:p>
            <a:r>
              <a:rPr lang="en-US" dirty="0" smtClean="0"/>
              <a:t>May allow for control of routing, elections, etc.</a:t>
            </a:r>
          </a:p>
          <a:p>
            <a:r>
              <a:rPr lang="en-US" dirty="0" smtClean="0"/>
              <a:t>Makes many of the other attacks easier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144379" y="2855522"/>
            <a:ext cx="5248045" cy="3477412"/>
          </a:xfrm>
          <a:prstGeom prst="triangle">
            <a:avLst>
              <a:gd name="adj" fmla="val 57723"/>
            </a:avLst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 </a:t>
            </a:r>
            <a:r>
              <a:rPr lang="en-US" dirty="0" smtClean="0"/>
              <a:t>puppetry/Sybil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5139966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17137" y="162983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871" y="522238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6681968" y="523118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711836" y="3439200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01464" y="3357463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57110" y="1533163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834368" y="1647219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47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684" y="380481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V="1">
            <a:off x="7162279" y="2723426"/>
            <a:ext cx="167389" cy="250775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>
            <a:off x="6134984" y="4795410"/>
            <a:ext cx="1027295" cy="43577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 flipV="1">
            <a:off x="4747710" y="2114070"/>
            <a:ext cx="2086658" cy="11405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2438400" y="5717683"/>
            <a:ext cx="1543471" cy="319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35" idx="2"/>
          </p:cNvCxnSpPr>
          <p:nvPr/>
        </p:nvCxnSpPr>
        <p:spPr>
          <a:xfrm flipH="1" flipV="1">
            <a:off x="4207136" y="4515407"/>
            <a:ext cx="255046" cy="62136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2107737" y="2114070"/>
            <a:ext cx="1649373" cy="9667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V="1">
            <a:off x="4192147" y="2609370"/>
            <a:ext cx="60263" cy="82983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  <a:endCxn id="15" idx="0"/>
          </p:cNvCxnSpPr>
          <p:nvPr/>
        </p:nvCxnSpPr>
        <p:spPr>
          <a:xfrm>
            <a:off x="1296764" y="4433670"/>
            <a:ext cx="631347" cy="7062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4702436" y="2228126"/>
            <a:ext cx="2131932" cy="179198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1792064" y="3938370"/>
            <a:ext cx="1919772" cy="81737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1792064" y="2609370"/>
            <a:ext cx="2460346" cy="132900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</p:cNvCxnSpPr>
          <p:nvPr/>
        </p:nvCxnSpPr>
        <p:spPr>
          <a:xfrm>
            <a:off x="2107737" y="2210742"/>
            <a:ext cx="4012258" cy="150846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4702436" y="2723426"/>
            <a:ext cx="2627232" cy="129668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4" idx="3"/>
          </p:cNvCxnSpPr>
          <p:nvPr/>
        </p:nvCxnSpPr>
        <p:spPr>
          <a:xfrm flipH="1">
            <a:off x="2438400" y="2609370"/>
            <a:ext cx="1814010" cy="311150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>
            <a:off x="1296764" y="4433670"/>
            <a:ext cx="2685107" cy="128401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39" idx="0"/>
          </p:cNvCxnSpPr>
          <p:nvPr/>
        </p:nvCxnSpPr>
        <p:spPr>
          <a:xfrm flipH="1">
            <a:off x="1281775" y="2706042"/>
            <a:ext cx="330662" cy="65142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</p:cNvCxnSpPr>
          <p:nvPr/>
        </p:nvCxnSpPr>
        <p:spPr>
          <a:xfrm flipH="1">
            <a:off x="4462182" y="4795410"/>
            <a:ext cx="1672802" cy="34136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 flipV="1">
            <a:off x="4972471" y="5717683"/>
            <a:ext cx="1709497" cy="9440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</p:cNvCxnSpPr>
          <p:nvPr/>
        </p:nvCxnSpPr>
        <p:spPr>
          <a:xfrm>
            <a:off x="4747710" y="2114070"/>
            <a:ext cx="1372285" cy="160513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0"/>
            <a:endCxn id="41" idx="1"/>
          </p:cNvCxnSpPr>
          <p:nvPr/>
        </p:nvCxnSpPr>
        <p:spPr>
          <a:xfrm flipV="1">
            <a:off x="1928111" y="2114070"/>
            <a:ext cx="1828999" cy="30258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648200" y="4433670"/>
            <a:ext cx="2033769" cy="12840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65" y="5177388"/>
            <a:ext cx="831028" cy="103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51" y="5228629"/>
            <a:ext cx="583461" cy="58346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97" y="3791796"/>
            <a:ext cx="583461" cy="583461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>
          <a:xfrm>
            <a:off x="4876800" y="6212983"/>
            <a:ext cx="1805169" cy="94407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4" idx="0"/>
          </p:cNvCxnSpPr>
          <p:nvPr/>
        </p:nvCxnSpPr>
        <p:spPr>
          <a:xfrm>
            <a:off x="6648632" y="4165121"/>
            <a:ext cx="513647" cy="1012267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ular Callout 64"/>
          <p:cNvSpPr/>
          <p:nvPr/>
        </p:nvSpPr>
        <p:spPr>
          <a:xfrm>
            <a:off x="2751950" y="4375256"/>
            <a:ext cx="1234179" cy="761519"/>
          </a:xfrm>
          <a:prstGeom prst="wedgeRoundRectCallout">
            <a:avLst>
              <a:gd name="adj1" fmla="val 35947"/>
              <a:gd name="adj2" fmla="val 8720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Random walk this way!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Rounded Rectangular Callout 70"/>
          <p:cNvSpPr/>
          <p:nvPr/>
        </p:nvSpPr>
        <p:spPr>
          <a:xfrm flipH="1">
            <a:off x="6604349" y="2893110"/>
            <a:ext cx="1059827" cy="761519"/>
          </a:xfrm>
          <a:prstGeom prst="wedgeRoundRectCallout">
            <a:avLst>
              <a:gd name="adj1" fmla="val 35947"/>
              <a:gd name="adj2" fmla="val 8720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Heed my route vote and info!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ounded Rectangular Callout 73"/>
          <p:cNvSpPr/>
          <p:nvPr/>
        </p:nvSpPr>
        <p:spPr>
          <a:xfrm flipH="1">
            <a:off x="7490189" y="4251777"/>
            <a:ext cx="1120410" cy="761519"/>
          </a:xfrm>
          <a:prstGeom prst="wedgeRoundRectCallout">
            <a:avLst>
              <a:gd name="adj1" fmla="val 35947"/>
              <a:gd name="adj2" fmla="val 8720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Yay democracy!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6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1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402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71" grpId="0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No absolute fixes</a:t>
            </a:r>
          </a:p>
          <a:p>
            <a:r>
              <a:rPr lang="en-US" dirty="0" smtClean="0"/>
              <a:t>Make it cost something to have </a:t>
            </a:r>
            <a:r>
              <a:rPr lang="en-US" dirty="0"/>
              <a:t>nodes (</a:t>
            </a:r>
            <a:r>
              <a:rPr lang="en-US" dirty="0" err="1"/>
              <a:t>hashcash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IP restrictions: </a:t>
            </a:r>
            <a:br>
              <a:rPr lang="en-US" dirty="0" smtClean="0"/>
            </a:br>
            <a:r>
              <a:rPr lang="en-US" dirty="0" smtClean="0"/>
              <a:t>Both Tor and I2P restrict peering between IPs on the same /16 </a:t>
            </a:r>
          </a:p>
          <a:p>
            <a:r>
              <a:rPr lang="en-US" dirty="0" smtClean="0"/>
              <a:t>Central infrastructure may be more resilient against Sybil attacks (but has other issues)</a:t>
            </a:r>
          </a:p>
          <a:p>
            <a:r>
              <a:rPr lang="en-US" dirty="0" smtClean="0"/>
              <a:t>Peering/Profiling strategies</a:t>
            </a:r>
          </a:p>
          <a:p>
            <a:r>
              <a:rPr lang="en-US" dirty="0" err="1"/>
              <a:t>SybilLimit</a:t>
            </a:r>
            <a:r>
              <a:rPr lang="en-US" dirty="0"/>
              <a:t>/</a:t>
            </a:r>
            <a:r>
              <a:rPr lang="en-US" dirty="0" err="1"/>
              <a:t>SybilGuard</a:t>
            </a:r>
            <a:r>
              <a:rPr lang="en-US" dirty="0"/>
              <a:t>/</a:t>
            </a:r>
            <a:r>
              <a:rPr lang="en-US" dirty="0" err="1"/>
              <a:t>SybilInfer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Traffic Analysis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First/Last in </a:t>
            </a:r>
            <a:r>
              <a:rPr lang="en-US" dirty="0" smtClean="0"/>
              <a:t>chain attacks</a:t>
            </a:r>
            <a:br>
              <a:rPr lang="en-US" dirty="0" smtClean="0"/>
            </a:br>
            <a:r>
              <a:rPr lang="en-US" dirty="0"/>
              <a:t>Tagging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Timing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Model and Adversaries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en-US" sz="2000" dirty="0" smtClean="0"/>
              <a:t>Threat Model: You can’t protect against everything!</a:t>
            </a:r>
          </a:p>
          <a:p>
            <a:pPr lvl="1"/>
            <a:r>
              <a:rPr lang="en-US" sz="1800" dirty="0" smtClean="0"/>
              <a:t>Some protocols may be lost causes</a:t>
            </a:r>
          </a:p>
          <a:p>
            <a:pPr lvl="1"/>
            <a:r>
              <a:rPr lang="en-US" sz="1800" dirty="0" smtClean="0"/>
              <a:t>Users may do something to reveal themselves</a:t>
            </a:r>
          </a:p>
          <a:p>
            <a:pPr lvl="1"/>
            <a:r>
              <a:rPr lang="en-US" sz="1800" dirty="0" smtClean="0"/>
              <a:t>Does an attack reveal the Client/Host or just reduces the anonymity </a:t>
            </a:r>
            <a:r>
              <a:rPr lang="en-US" sz="1800" dirty="0"/>
              <a:t>set</a:t>
            </a:r>
            <a:r>
              <a:rPr lang="en-US" sz="1800" dirty="0" smtClean="0"/>
              <a:t>?</a:t>
            </a:r>
          </a:p>
          <a:p>
            <a:r>
              <a:rPr lang="en-US" sz="2000" dirty="0"/>
              <a:t>Active </a:t>
            </a:r>
            <a:r>
              <a:rPr lang="en-US" sz="2000" dirty="0" smtClean="0"/>
              <a:t>vs. </a:t>
            </a:r>
            <a:r>
              <a:rPr lang="en-US" sz="2000" dirty="0"/>
              <a:t>Passive </a:t>
            </a:r>
            <a:r>
              <a:rPr lang="en-US" sz="2000" dirty="0" smtClean="0"/>
              <a:t>attackers</a:t>
            </a:r>
          </a:p>
          <a:p>
            <a:r>
              <a:rPr lang="en-US" sz="2000" dirty="0"/>
              <a:t>Location, Location, Location: </a:t>
            </a:r>
          </a:p>
          <a:p>
            <a:pPr lvl="1"/>
            <a:r>
              <a:rPr lang="en-US" sz="1800" dirty="0"/>
              <a:t>Internal vs. </a:t>
            </a:r>
            <a:r>
              <a:rPr lang="en-US" sz="1800" dirty="0" smtClean="0"/>
              <a:t>External</a:t>
            </a:r>
            <a:endParaRPr lang="en-US" sz="2000" dirty="0"/>
          </a:p>
          <a:p>
            <a:r>
              <a:rPr lang="en-US" sz="2000" dirty="0" smtClean="0"/>
              <a:t>Adversaries: Vary by power and interest</a:t>
            </a:r>
          </a:p>
          <a:p>
            <a:pPr lvl="1"/>
            <a:r>
              <a:rPr lang="en-US" sz="1800" dirty="0" smtClean="0"/>
              <a:t>Nation States</a:t>
            </a:r>
          </a:p>
          <a:p>
            <a:pPr lvl="2"/>
            <a:r>
              <a:rPr lang="en-US" sz="1800" dirty="0" smtClean="0"/>
              <a:t>Western Democracies vs. Others</a:t>
            </a:r>
          </a:p>
          <a:p>
            <a:pPr lvl="1"/>
            <a:r>
              <a:rPr lang="en-US" sz="1800" dirty="0" smtClean="0"/>
              <a:t>Government agency with limited resources</a:t>
            </a:r>
          </a:p>
          <a:p>
            <a:pPr lvl="1"/>
            <a:r>
              <a:rPr lang="en-US" sz="1800" dirty="0" smtClean="0"/>
              <a:t>ISP/Someone with a lot of nodes on the network</a:t>
            </a:r>
          </a:p>
          <a:p>
            <a:pPr lvl="1"/>
            <a:r>
              <a:rPr lang="en-US" sz="1800" dirty="0" smtClean="0"/>
              <a:t>Private interests groups (RIAA/MPAA)</a:t>
            </a:r>
          </a:p>
          <a:p>
            <a:pPr lvl="1"/>
            <a:r>
              <a:rPr lang="en-US" sz="1800" dirty="0" smtClean="0"/>
              <a:t>Adrian (AKA: Some shmuck with time on his hands)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35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dirty="0" smtClean="0"/>
              <a:t>There’s much focus on this in academia, but I imagine application layer flaws are more likely to snag someone</a:t>
            </a:r>
          </a:p>
          <a:p>
            <a:r>
              <a:rPr lang="en-US" dirty="0" smtClean="0"/>
              <a:t>So many subtle variation on profiling traffic</a:t>
            </a:r>
          </a:p>
          <a:p>
            <a:r>
              <a:rPr lang="en-US" dirty="0" smtClean="0"/>
              <a:t>Could be:</a:t>
            </a:r>
          </a:p>
          <a:p>
            <a:pPr lvl="1"/>
            <a:r>
              <a:rPr lang="en-US" dirty="0" smtClean="0"/>
              <a:t>Timing of data exchanges</a:t>
            </a:r>
          </a:p>
          <a:p>
            <a:pPr lvl="1"/>
            <a:r>
              <a:rPr lang="en-US" dirty="0" smtClean="0"/>
              <a:t>Amount of traffic</a:t>
            </a:r>
          </a:p>
          <a:p>
            <a:pPr lvl="1"/>
            <a:r>
              <a:rPr lang="en-US" dirty="0" smtClean="0"/>
              <a:t>Tagging of traffic by colluding peers</a:t>
            </a:r>
            <a:endParaRPr lang="en-US" dirty="0"/>
          </a:p>
          <a:p>
            <a:r>
              <a:rPr lang="en-US" dirty="0" smtClean="0"/>
              <a:t>Generally takes a powerful adversary</a:t>
            </a:r>
          </a:p>
          <a:p>
            <a:r>
              <a:rPr lang="en-US" dirty="0" smtClean="0"/>
              <a:t>Hard to defeat in “low latency” networks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I2P one-way tunnel mesh network: Logical view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5139966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17137" y="162983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81871" y="513677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681968" y="523118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711836" y="3439200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01464" y="3357463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57110" y="1533163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834368" y="1647219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6042515" y="3691190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V="1">
            <a:off x="7162279" y="2723426"/>
            <a:ext cx="167389" cy="250775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>
            <a:off x="6537815" y="4767397"/>
            <a:ext cx="624464" cy="46378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 flipV="1">
            <a:off x="4747710" y="2114070"/>
            <a:ext cx="2086658" cy="11405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2438400" y="5717683"/>
            <a:ext cx="1543471" cy="319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0"/>
            <a:endCxn id="35" idx="2"/>
          </p:cNvCxnSpPr>
          <p:nvPr/>
        </p:nvCxnSpPr>
        <p:spPr>
          <a:xfrm flipH="1" flipV="1">
            <a:off x="4207136" y="4515407"/>
            <a:ext cx="255046" cy="62136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2107737" y="2114070"/>
            <a:ext cx="1649373" cy="9667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V="1">
            <a:off x="4192147" y="2609370"/>
            <a:ext cx="60263" cy="82983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  <a:endCxn id="15" idx="0"/>
          </p:cNvCxnSpPr>
          <p:nvPr/>
        </p:nvCxnSpPr>
        <p:spPr>
          <a:xfrm>
            <a:off x="1296764" y="4433670"/>
            <a:ext cx="631347" cy="7062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4702436" y="2228126"/>
            <a:ext cx="2131932" cy="179198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1792064" y="3938370"/>
            <a:ext cx="1919772" cy="81737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1792064" y="2609370"/>
            <a:ext cx="2460346" cy="132900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48" idx="0"/>
          </p:cNvCxnSpPr>
          <p:nvPr/>
        </p:nvCxnSpPr>
        <p:spPr>
          <a:xfrm>
            <a:off x="2107737" y="2210742"/>
            <a:ext cx="4415089" cy="1480448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4702436" y="2723426"/>
            <a:ext cx="2627232" cy="129668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4" idx="3"/>
          </p:cNvCxnSpPr>
          <p:nvPr/>
        </p:nvCxnSpPr>
        <p:spPr>
          <a:xfrm flipH="1">
            <a:off x="2438400" y="2609370"/>
            <a:ext cx="1814010" cy="311150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>
            <a:off x="1296764" y="4433670"/>
            <a:ext cx="2685107" cy="128401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39" idx="0"/>
          </p:cNvCxnSpPr>
          <p:nvPr/>
        </p:nvCxnSpPr>
        <p:spPr>
          <a:xfrm flipH="1">
            <a:off x="1281775" y="2706042"/>
            <a:ext cx="330662" cy="65142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  <a:endCxn id="30" idx="0"/>
          </p:cNvCxnSpPr>
          <p:nvPr/>
        </p:nvCxnSpPr>
        <p:spPr>
          <a:xfrm flipH="1">
            <a:off x="4462182" y="4767397"/>
            <a:ext cx="2075633" cy="36937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 flipV="1">
            <a:off x="4972471" y="5717683"/>
            <a:ext cx="1709497" cy="9440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48" idx="0"/>
          </p:cNvCxnSpPr>
          <p:nvPr/>
        </p:nvCxnSpPr>
        <p:spPr>
          <a:xfrm>
            <a:off x="4747710" y="2114070"/>
            <a:ext cx="1775116" cy="157712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0"/>
            <a:endCxn id="41" idx="1"/>
          </p:cNvCxnSpPr>
          <p:nvPr/>
        </p:nvCxnSpPr>
        <p:spPr>
          <a:xfrm flipV="1">
            <a:off x="1928111" y="2114070"/>
            <a:ext cx="1828999" cy="302589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4648200" y="4433670"/>
            <a:ext cx="2033769" cy="12840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0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I2P one-way tunnel mesh network:</a:t>
            </a:r>
            <a:br>
              <a:rPr lang="en-US" dirty="0" smtClean="0"/>
            </a:br>
            <a:r>
              <a:rPr lang="en-US" dirty="0" smtClean="0"/>
              <a:t>ISP view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8564" y="5512076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702743" y="1725233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47411" y="3404823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675620" y="2003849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907947" y="2903377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712143" y="2036818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731072" y="109227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314679" y="758735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6324079" y="2489315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V="1">
            <a:off x="7155931" y="1834942"/>
            <a:ext cx="654048" cy="16890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 flipV="1">
            <a:off x="6819379" y="2003849"/>
            <a:ext cx="336552" cy="156167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>
            <a:off x="6721672" y="1339642"/>
            <a:ext cx="593007" cy="33353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1449164" y="3985730"/>
            <a:ext cx="2498247" cy="21072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0"/>
            <a:endCxn id="35" idx="2"/>
          </p:cNvCxnSpPr>
          <p:nvPr/>
        </p:nvCxnSpPr>
        <p:spPr>
          <a:xfrm>
            <a:off x="4427722" y="3404823"/>
            <a:ext cx="975525" cy="57476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5693343" y="1673179"/>
            <a:ext cx="37729" cy="63296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V="1">
            <a:off x="5388258" y="2168479"/>
            <a:ext cx="838114" cy="734898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</p:cNvCxnSpPr>
          <p:nvPr/>
        </p:nvCxnSpPr>
        <p:spPr>
          <a:xfrm flipH="1">
            <a:off x="801464" y="3113025"/>
            <a:ext cx="3405979" cy="232990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5898547" y="1339642"/>
            <a:ext cx="1416132" cy="214464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4702743" y="2617725"/>
            <a:ext cx="205204" cy="866559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4702743" y="2168479"/>
            <a:ext cx="1523629" cy="44924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48" idx="0"/>
          </p:cNvCxnSpPr>
          <p:nvPr/>
        </p:nvCxnSpPr>
        <p:spPr>
          <a:xfrm>
            <a:off x="5693343" y="2306140"/>
            <a:ext cx="1111047" cy="18317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5898547" y="1834942"/>
            <a:ext cx="1911432" cy="164934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5" idx="0"/>
          </p:cNvCxnSpPr>
          <p:nvPr/>
        </p:nvCxnSpPr>
        <p:spPr>
          <a:xfrm flipH="1">
            <a:off x="938875" y="2168479"/>
            <a:ext cx="5287497" cy="334359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  <a:endCxn id="35" idx="1"/>
          </p:cNvCxnSpPr>
          <p:nvPr/>
        </p:nvCxnSpPr>
        <p:spPr>
          <a:xfrm>
            <a:off x="4702743" y="2617725"/>
            <a:ext cx="205204" cy="86655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 flipH="1">
            <a:off x="3947411" y="3113025"/>
            <a:ext cx="260032" cy="87270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7" idx="1"/>
            <a:endCxn id="38" idx="3"/>
          </p:cNvCxnSpPr>
          <p:nvPr/>
        </p:nvCxnSpPr>
        <p:spPr>
          <a:xfrm flipH="1" flipV="1">
            <a:off x="4702743" y="2617725"/>
            <a:ext cx="1621336" cy="45249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  <a:endCxn id="30" idx="0"/>
          </p:cNvCxnSpPr>
          <p:nvPr/>
        </p:nvCxnSpPr>
        <p:spPr>
          <a:xfrm flipH="1" flipV="1">
            <a:off x="4427722" y="3404823"/>
            <a:ext cx="2391657" cy="16069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>
            <a:off x="4938011" y="2584756"/>
            <a:ext cx="1737609" cy="140097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48" idx="0"/>
          </p:cNvCxnSpPr>
          <p:nvPr/>
        </p:nvCxnSpPr>
        <p:spPr>
          <a:xfrm>
            <a:off x="6721672" y="1673179"/>
            <a:ext cx="82718" cy="81613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3"/>
            <a:endCxn id="41" idx="1"/>
          </p:cNvCxnSpPr>
          <p:nvPr/>
        </p:nvCxnSpPr>
        <p:spPr>
          <a:xfrm flipV="1">
            <a:off x="1449164" y="1673179"/>
            <a:ext cx="4281908" cy="441980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3" idx="0"/>
            <a:endCxn id="41" idx="2"/>
          </p:cNvCxnSpPr>
          <p:nvPr/>
        </p:nvCxnSpPr>
        <p:spPr>
          <a:xfrm flipH="1">
            <a:off x="6226372" y="2003849"/>
            <a:ext cx="929559" cy="16463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7" y="3702254"/>
            <a:ext cx="1298906" cy="129890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315132" y="4388939"/>
            <a:ext cx="1484536" cy="1504871"/>
          </a:xfrm>
          <a:prstGeom prst="straightConnector1">
            <a:avLst/>
          </a:prstGeom>
          <a:ln w="190500" cmpd="sng">
            <a:solidFill>
              <a:srgbClr val="FF0000">
                <a:alpha val="53000"/>
              </a:srgb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4008840"/>
            <a:ext cx="831028" cy="103878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68" y="4060645"/>
            <a:ext cx="655822" cy="6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point and exit point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88958" y="3862838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1"/>
              <a:ext cx="661921" cy="57998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4638" y="4745577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045179" y="504488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872931" y="3187196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288754" y="3195555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39750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057635" y="165049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943312" y="3152825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465238" y="5326484"/>
            <a:ext cx="1579941" cy="29930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525490" y="4229032"/>
            <a:ext cx="1913122" cy="81585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933912" y="3733732"/>
            <a:ext cx="1255046" cy="74530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2"/>
          </p:cNvCxnSpPr>
          <p:nvPr/>
        </p:nvCxnSpPr>
        <p:spPr>
          <a:xfrm flipH="1">
            <a:off x="7748517" y="2911320"/>
            <a:ext cx="294359" cy="95151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0" y="3815113"/>
            <a:ext cx="831028" cy="10387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00203" y="4761957"/>
            <a:ext cx="587399" cy="558352"/>
            <a:chOff x="2236803" y="4547202"/>
            <a:chExt cx="587399" cy="558352"/>
          </a:xfrm>
        </p:grpSpPr>
        <p:pic>
          <p:nvPicPr>
            <p:cNvPr id="1026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5MB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05762" y="2473709"/>
            <a:ext cx="587399" cy="558352"/>
            <a:chOff x="2236803" y="4547202"/>
            <a:chExt cx="587399" cy="558352"/>
          </a:xfrm>
        </p:grpSpPr>
        <p:pic>
          <p:nvPicPr>
            <p:cNvPr id="53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8MB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6" y="4979803"/>
            <a:ext cx="831028" cy="1038785"/>
          </a:xfrm>
          <a:prstGeom prst="rect">
            <a:avLst/>
          </a:prstGeom>
        </p:spPr>
      </p:pic>
      <p:pic>
        <p:nvPicPr>
          <p:cNvPr id="57" name="Picture 4" descr="C:\Users\adrian\AppData\Local\Microsoft\Windows\Temporary Internet Files\Content.IE5\18KNPZ2C\MC900431629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5089" flipH="1">
            <a:off x="1947876" y="4910986"/>
            <a:ext cx="149888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>
            <a:stCxn id="35" idx="1"/>
            <a:endCxn id="38" idx="3"/>
          </p:cNvCxnSpPr>
          <p:nvPr/>
        </p:nvCxnSpPr>
        <p:spPr>
          <a:xfrm flipH="1">
            <a:off x="2279354" y="3768103"/>
            <a:ext cx="593577" cy="8359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0"/>
            <a:endCxn id="41" idx="2"/>
          </p:cNvCxnSpPr>
          <p:nvPr/>
        </p:nvCxnSpPr>
        <p:spPr>
          <a:xfrm flipH="1" flipV="1">
            <a:off x="2914635" y="2473709"/>
            <a:ext cx="438607" cy="71348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4" idx="1"/>
            <a:endCxn id="41" idx="3"/>
          </p:cNvCxnSpPr>
          <p:nvPr/>
        </p:nvCxnSpPr>
        <p:spPr>
          <a:xfrm flipH="1" flipV="1">
            <a:off x="3409935" y="1978409"/>
            <a:ext cx="647700" cy="252996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9" idx="1"/>
            <a:endCxn id="44" idx="3"/>
          </p:cNvCxnSpPr>
          <p:nvPr/>
        </p:nvCxnSpPr>
        <p:spPr>
          <a:xfrm flipH="1">
            <a:off x="5048235" y="2197215"/>
            <a:ext cx="2280535" cy="3419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  <a:endCxn id="26" idx="3"/>
          </p:cNvCxnSpPr>
          <p:nvPr/>
        </p:nvCxnSpPr>
        <p:spPr>
          <a:xfrm flipH="1" flipV="1">
            <a:off x="1741657" y="2188602"/>
            <a:ext cx="1131274" cy="157950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4" idx="2"/>
            <a:endCxn id="35" idx="3"/>
          </p:cNvCxnSpPr>
          <p:nvPr/>
        </p:nvCxnSpPr>
        <p:spPr>
          <a:xfrm flipH="1">
            <a:off x="3863531" y="2726705"/>
            <a:ext cx="689404" cy="104139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1"/>
            <a:endCxn id="44" idx="3"/>
          </p:cNvCxnSpPr>
          <p:nvPr/>
        </p:nvCxnSpPr>
        <p:spPr>
          <a:xfrm flipH="1" flipV="1">
            <a:off x="5048235" y="2231405"/>
            <a:ext cx="2140723" cy="224763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rian\AppData\Local\Microsoft\Windows\Temporary Internet Files\Content.IE5\18KNPZ2C\MC900431629[1]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5089" flipH="1">
            <a:off x="7293433" y="2639116"/>
            <a:ext cx="149888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/>
          <p:cNvCxnSpPr>
            <a:stCxn id="33" idx="0"/>
            <a:endCxn id="44" idx="2"/>
          </p:cNvCxnSpPr>
          <p:nvPr/>
        </p:nvCxnSpPr>
        <p:spPr>
          <a:xfrm flipH="1" flipV="1">
            <a:off x="4552935" y="2726705"/>
            <a:ext cx="327911" cy="206847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32" idx="3"/>
          </p:cNvCxnSpPr>
          <p:nvPr/>
        </p:nvCxnSpPr>
        <p:spPr>
          <a:xfrm flipH="1">
            <a:off x="5391135" y="2349615"/>
            <a:ext cx="1928145" cy="302647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16171" y="439262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73955" y="28664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4679" y="12534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184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56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0902 C -0.01337 0.01088 -0.00851 0.0125 -0.00243 0.01504 C 0.00555 0.02199 0.01962 0.02847 0.02882 0.03125 C 0.03611 0.03634 0.0441 0.04259 0.05208 0.04467 C 0.06354 0.05509 0.07465 0.05254 0.08871 0.05347 C 0.09809 0.05578 0.10677 0.05833 0.11649 0.05949 C 0.12326 0.06227 0.13073 0.06481 0.13767 0.0669 C 0.14323 0.06504 0.14444 0.06273 0.14878 0.0581 C 0.15191 0.05486 0.15573 0.05277 0.15868 0.04907 C 0.15989 0.04768 0.16111 0.04629 0.16215 0.04467 C 0.16302 0.04328 0.16337 0.04143 0.16424 0.04027 C 0.16649 0.03727 0.16962 0.03657 0.17205 0.03426 C 0.18055 0.02592 0.18819 0.0169 0.19878 0.01365 C 0.20243 0.01041 0.20573 0.0081 0.20989 0.00625 C 0.2151 0.00092 0.21996 -0.00394 0.22535 -0.00857 C 0.23472 -0.01644 0.22205 -0.00209 0.23316 -0.0132 C 0.23489 -0.01482 0.23594 -0.01736 0.23767 -0.01898 C 0.24774 -0.02848 0.23368 -0.01158 0.24427 -0.02338 C 0.24549 -0.02477 0.24618 -0.02709 0.24757 -0.02801 C 0.24965 -0.02963 0.25434 -0.03079 0.25434 -0.03056 C 0.25799 -0.03403 0.26146 -0.03588 0.26545 -0.0382 C 0.27378 -0.04977 0.28663 -0.04815 0.29757 -0.05301 C 0.30364 -0.05579 0.31198 -0.0581 0.31771 -0.06204 C 0.3217 -0.06482 0.32326 -0.06898 0.3276 -0.07084 C 0.33003 -0.07292 0.33194 -0.07616 0.33437 -0.07824 C 0.33646 -0.0801 0.33889 -0.08079 0.34097 -0.08264 C 0.34253 -0.08935 0.34739 -0.09051 0.35208 -0.09468 C 0.35486 -0.09746 0.35694 -0.10209 0.35989 -0.10486 C 0.36319 -0.10787 0.36649 -0.11088 0.36979 -0.11389 C 0.37517 -0.11875 0.37153 -0.11922 0.37535 -0.12431 C 0.37621 -0.12547 0.3776 -0.12593 0.37882 -0.12709 C 0.38316 -0.13195 0.38437 -0.13519 0.38993 -0.1375 C 0.39392 -0.14908 0.40226 -0.15162 0.41094 -0.15533 C 0.41736 -0.16783 0.40885 -0.15301 0.41649 -0.16135 C 0.42066 -0.16574 0.41892 -0.16736 0.42535 -0.17014 C 0.43281 -0.17662 0.43281 -0.1669 0.43767 -0.16135 C 0.43976 -0.15903 0.44201 -0.15741 0.44427 -0.15533 C 0.4566 -0.14398 0.43976 -0.15741 0.44983 -0.14653 C 0.45069 -0.1456 0.45208 -0.14584 0.45295 -0.14491 C 0.46146 -0.1382 0.46823 -0.1294 0.47656 -0.12269 C 0.47917 -0.1176 0.48437 -0.11482 0.48854 -0.11227 C 0.49062 -0.11111 0.49549 -0.10949 0.49549 -0.10926 C 0.50642 -0.09954 0.52153 -0.09792 0.53437 -0.09607 C 0.54271 -0.09028 0.53489 -0.09468 0.54878 -0.09167 C 0.56285 -0.08843 0.57656 -0.08565 0.59097 -0.08426 C 0.59462 -0.08241 0.59739 -0.07986 0.60104 -0.07824 C 0.6059 -0.08843 0.6033 -0.1007 0.60538 -0.11227 C 0.60625 -0.1169 0.60677 -0.12176 0.60868 -0.1257 C 0.61024 -0.12871 0.61319 -0.13449 0.61319 -0.13426 C 0.61458 -0.14051 0.61614 -0.14653 0.61771 -0.15232 C 0.6191 -0.16574 0.62083 -0.17894 0.62205 -0.19236 C 0.62309 -0.20324 0.62309 -0.21621 0.63212 -0.2206 C 0.63524 -0.22477 0.63785 -0.22963 0.64097 -0.2338 C 0.64271 -0.24051 0.64358 -0.24584 0.64653 -0.25162 C 0.64844 -0.25949 0.64705 -0.25486 0.65208 -0.26505 C 0.65364 -0.26806 0.6566 -0.27385 0.6566 -0.27361 C 0.65903 -0.28403 0.65555 -0.27199 0.66094 -0.28264 C 0.66163 -0.28403 0.66163 -0.28588 0.66215 -0.28727 C 0.66337 -0.29028 0.66649 -0.29607 0.66649 -0.29584 C 0.66805 -0.30371 0.66979 -0.31158 0.66979 -0.31968 " pathEditMode="relative" rAng="0" ptsTypes="fffffffffffffffffffffffffffffffffffffffffffffffffffffffffff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0486 C -0.04669 0.01852 -0.04131 -0.00046 -0.04791 0.01227 C -0.04878 0.01389 -0.04843 0.0162 -0.04895 0.01806 C -0.05173 0.02662 -0.0559 0.03495 -0.05902 0.04329 C -0.06162 0.05023 -0.06371 0.05741 -0.06666 0.06412 C -0.06822 0.07176 -0.07117 0.07963 -0.07447 0.08634 C -0.07569 0.12477 -0.07395 0.1412 -0.0901 0.1706 C -0.09444 0.17847 -0.09374 0.1875 -0.09895 0.19444 C -0.10086 0.20255 -0.10572 0.20671 -0.10902 0.21366 C -0.11562 0.22778 -0.12065 0.24745 -0.13124 0.25671 C -0.13628 0.2669 -0.13315 0.26435 -0.13888 0.2669 C -0.15138 0.26435 -0.16423 0.26019 -0.17673 0.2581 C -0.19149 0.24977 -0.21197 0.24653 -0.22447 0.23287 C -0.23142 0.22523 -0.23801 0.22269 -0.24565 0.21667 C -0.25815 0.20671 -0.27135 0.19306 -0.28558 0.18704 C -0.29149 0.18148 -0.29739 0.18079 -0.30451 0.17963 C -0.31093 0.17639 -0.31787 0.17685 -0.32447 0.17361 C -0.32968 0.17407 -0.33524 0.17338 -0.3401 0.17523 C -0.34235 0.17593 -0.34166 0.18102 -0.34235 0.18403 C -0.34461 0.1919 -0.34791 0.20093 -0.35121 0.20764 C -0.35346 0.21759 -0.35034 0.20741 -0.35572 0.21505 C -0.36614 0.23056 -0.35763 0.22407 -0.36683 0.22986 C -0.37517 0.2412 -0.38471 0.24583 -0.39444 0.25509 C -0.40485 0.26481 -0.41614 0.27708 -0.42899 0.28032 C -0.43367 0.28356 -0.43819 0.28449 -0.4434 0.28634 C -0.45051 0.29329 -0.46041 0.29583 -0.46892 0.29954 C -0.47586 0.30579 -0.48281 0.30787 -0.4901 0.31296 C -0.49131 0.31389 -0.49218 0.31528 -0.4934 0.31597 C -0.49548 0.31713 -0.49999 0.31875 -0.49999 0.31875 C -0.50711 0.325 -0.51579 0.32569 -0.52343 0.33079 C -0.5302 0.33519 -0.5361 0.34144 -0.54235 0.34699 C -0.54721 0.35718 -0.54079 0.34491 -0.54895 0.35579 C -0.55468 0.36343 -0.56197 0.37477 -0.57013 0.37801 C -0.57742 0.38472 -0.56909 0.37778 -0.57777 0.38264 C -0.57968 0.3838 -0.58784 0.39144 -0.58784 0.39144 C -0.59531 0.39468 -0.5861 0.39074 -0.59669 0.39444 C -0.60017 0.3956 -0.60346 0.39745 -0.60676 0.39884 C -0.60781 0.39931 -0.61006 0.40023 -0.61006 0.40023 C -0.61822 0.39977 -0.62638 0.39977 -0.63454 0.39884 C -0.63888 0.39838 -0.64965 0.39236 -0.65225 0.39144 C -0.66406 0.38681 -0.67569 0.38056 -0.68784 0.37801 C -0.69201 0.37593 -0.69583 0.37269 -0.69999 0.3706 C -0.70294 0.36921 -0.70607 0.36898 -0.70902 0.36782 C -0.71822 0.35949 -0.72274 0.35532 -0.73333 0.35139 C -0.73853 0.34676 -0.74704 0.34259 -0.75346 0.34259 " pathEditMode="relative" ptsTypes="ffffffffffffffffffffffffffffffffffffffffffffA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Correlation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16171" y="4837981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1057" y="1607695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914635" y="4955699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606885" y="3287043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880330" y="3201436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919469" y="3134555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306524" y="4099504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506771" y="5418888"/>
            <a:ext cx="1407864" cy="11771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3"/>
            <a:endCxn id="47" idx="1"/>
          </p:cNvCxnSpPr>
          <p:nvPr/>
        </p:nvCxnSpPr>
        <p:spPr>
          <a:xfrm flipV="1">
            <a:off x="3905235" y="4680411"/>
            <a:ext cx="401289" cy="85619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0" y="1483109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>
            <a:stCxn id="35" idx="1"/>
            <a:endCxn id="26" idx="3"/>
          </p:cNvCxnSpPr>
          <p:nvPr/>
        </p:nvCxnSpPr>
        <p:spPr>
          <a:xfrm flipH="1" flipV="1">
            <a:off x="1741657" y="2188602"/>
            <a:ext cx="1138673" cy="159374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6" idx="0"/>
            <a:endCxn id="86" idx="2"/>
          </p:cNvCxnSpPr>
          <p:nvPr/>
        </p:nvCxnSpPr>
        <p:spPr>
          <a:xfrm flipH="1" flipV="1">
            <a:off x="2812974" y="2495285"/>
            <a:ext cx="547667" cy="70615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89" idx="1"/>
            <a:endCxn id="86" idx="3"/>
          </p:cNvCxnSpPr>
          <p:nvPr/>
        </p:nvCxnSpPr>
        <p:spPr>
          <a:xfrm flipH="1" flipV="1">
            <a:off x="3429175" y="1879084"/>
            <a:ext cx="1004099" cy="360934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9" idx="1"/>
            <a:endCxn id="89" idx="3"/>
          </p:cNvCxnSpPr>
          <p:nvPr/>
        </p:nvCxnSpPr>
        <p:spPr>
          <a:xfrm flipH="1">
            <a:off x="5423874" y="2197215"/>
            <a:ext cx="1904896" cy="4280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1"/>
            <a:endCxn id="38" idx="3"/>
          </p:cNvCxnSpPr>
          <p:nvPr/>
        </p:nvCxnSpPr>
        <p:spPr>
          <a:xfrm flipH="1" flipV="1">
            <a:off x="1910069" y="3715462"/>
            <a:ext cx="970261" cy="6688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9" idx="2"/>
            <a:endCxn id="35" idx="3"/>
          </p:cNvCxnSpPr>
          <p:nvPr/>
        </p:nvCxnSpPr>
        <p:spPr>
          <a:xfrm flipH="1">
            <a:off x="3870930" y="2735318"/>
            <a:ext cx="1057644" cy="10470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3" idx="0"/>
            <a:endCxn id="89" idx="2"/>
          </p:cNvCxnSpPr>
          <p:nvPr/>
        </p:nvCxnSpPr>
        <p:spPr>
          <a:xfrm flipH="1" flipV="1">
            <a:off x="4928574" y="2735318"/>
            <a:ext cx="1158622" cy="55172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9" idx="1"/>
            <a:endCxn id="32" idx="3"/>
          </p:cNvCxnSpPr>
          <p:nvPr/>
        </p:nvCxnSpPr>
        <p:spPr>
          <a:xfrm flipH="1">
            <a:off x="6597485" y="2197215"/>
            <a:ext cx="731285" cy="167073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16171" y="439262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71869" y="286649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4679" y="125346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Client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759285" y="4939643"/>
            <a:ext cx="990600" cy="1076207"/>
            <a:chOff x="2675122" y="4648672"/>
            <a:chExt cx="990600" cy="1076207"/>
          </a:xfrm>
        </p:grpSpPr>
        <p:pic>
          <p:nvPicPr>
            <p:cNvPr id="6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69" name="Straight Arrow Connector 68"/>
          <p:cNvCxnSpPr>
            <a:stCxn id="68" idx="0"/>
            <a:endCxn id="47" idx="3"/>
          </p:cNvCxnSpPr>
          <p:nvPr/>
        </p:nvCxnSpPr>
        <p:spPr>
          <a:xfrm flipH="1" flipV="1">
            <a:off x="5297124" y="4680411"/>
            <a:ext cx="942472" cy="259232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9" idx="2"/>
            <a:endCxn id="68" idx="0"/>
          </p:cNvCxnSpPr>
          <p:nvPr/>
        </p:nvCxnSpPr>
        <p:spPr>
          <a:xfrm flipH="1">
            <a:off x="6239596" y="2911320"/>
            <a:ext cx="1803280" cy="202832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196773" y="1187309"/>
            <a:ext cx="1232402" cy="1307976"/>
            <a:chOff x="6663294" y="4155995"/>
            <a:chExt cx="1232402" cy="1307976"/>
          </a:xfrm>
        </p:grpSpPr>
        <p:grpSp>
          <p:nvGrpSpPr>
            <p:cNvPr id="84" name="Group 83"/>
            <p:cNvGrpSpPr/>
            <p:nvPr/>
          </p:nvGrpSpPr>
          <p:grpSpPr>
            <a:xfrm>
              <a:off x="6663294" y="4231569"/>
              <a:ext cx="1232402" cy="1232402"/>
              <a:chOff x="6172200" y="2133600"/>
              <a:chExt cx="1232402" cy="1232402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133600"/>
                <a:ext cx="1232402" cy="1232402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799" y="2209801"/>
                <a:ext cx="661921" cy="579986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727" y="4155995"/>
              <a:ext cx="831028" cy="1038785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4433274" y="1659111"/>
            <a:ext cx="990600" cy="1076207"/>
            <a:chOff x="2675122" y="4648672"/>
            <a:chExt cx="990600" cy="1076207"/>
          </a:xfrm>
        </p:grpSpPr>
        <p:pic>
          <p:nvPicPr>
            <p:cNvPr id="8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108" name="Straight Arrow Connector 107"/>
          <p:cNvCxnSpPr/>
          <p:nvPr/>
        </p:nvCxnSpPr>
        <p:spPr>
          <a:xfrm flipH="1" flipV="1">
            <a:off x="2812973" y="2536759"/>
            <a:ext cx="547667" cy="706151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9" idx="1"/>
          </p:cNvCxnSpPr>
          <p:nvPr/>
        </p:nvCxnSpPr>
        <p:spPr>
          <a:xfrm flipH="1" flipV="1">
            <a:off x="3429174" y="1920558"/>
            <a:ext cx="1004100" cy="319460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89" idx="3"/>
          </p:cNvCxnSpPr>
          <p:nvPr/>
        </p:nvCxnSpPr>
        <p:spPr>
          <a:xfrm flipH="1">
            <a:off x="5423874" y="2238689"/>
            <a:ext cx="1904896" cy="1329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1910068" y="3756936"/>
            <a:ext cx="970261" cy="66881"/>
          </a:xfrm>
          <a:prstGeom prst="straightConnector1">
            <a:avLst/>
          </a:prstGeom>
          <a:ln w="254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17566352">
            <a:off x="1095458" y="2138483"/>
            <a:ext cx="1640319" cy="504693"/>
            <a:chOff x="3360643" y="1154418"/>
            <a:chExt cx="4682235" cy="504693"/>
          </a:xfrm>
        </p:grpSpPr>
        <p:cxnSp>
          <p:nvCxnSpPr>
            <p:cNvPr id="112" name="Straight Arrow Connector 111"/>
            <p:cNvCxnSpPr>
              <a:endCxn id="49" idx="0"/>
            </p:cNvCxnSpPr>
            <p:nvPr/>
          </p:nvCxnSpPr>
          <p:spPr>
            <a:xfrm flipV="1">
              <a:off x="3360643" y="1483109"/>
              <a:ext cx="4682235" cy="17600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 rot="21414242">
              <a:off x="4849152" y="1154418"/>
              <a:ext cx="1326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Attack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78938" y="1185222"/>
            <a:ext cx="4682235" cy="504693"/>
            <a:chOff x="3360641" y="1154418"/>
            <a:chExt cx="4682235" cy="504693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3360641" y="1483109"/>
              <a:ext cx="4682235" cy="17600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 rot="21414242">
              <a:off x="4849152" y="1154418"/>
              <a:ext cx="1326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Attack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56601" y="1893137"/>
            <a:ext cx="587399" cy="558352"/>
            <a:chOff x="2236803" y="4547202"/>
            <a:chExt cx="587399" cy="558352"/>
          </a:xfrm>
        </p:grpSpPr>
        <p:pic>
          <p:nvPicPr>
            <p:cNvPr id="74" name="Picture 2" descr="C:\Users\adrian\AppData\Local\Microsoft\Windows\Temporary Internet Files\Content.IE5\18KNPZ2C\MC900434844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50" y="4547202"/>
              <a:ext cx="558352" cy="55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2236803" y="4749680"/>
              <a:ext cx="4829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7" name="Picture 76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3" y="3925481"/>
            <a:ext cx="1428211" cy="1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stCxn id="77" idx="1"/>
            <a:endCxn id="32" idx="3"/>
          </p:cNvCxnSpPr>
          <p:nvPr/>
        </p:nvCxnSpPr>
        <p:spPr>
          <a:xfrm flipH="1" flipV="1">
            <a:off x="6597485" y="3867950"/>
            <a:ext cx="839128" cy="77163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834640" y="2407920"/>
            <a:ext cx="4693920" cy="2346960"/>
          </a:xfrm>
          <a:custGeom>
            <a:avLst/>
            <a:gdLst>
              <a:gd name="connsiteX0" fmla="*/ 0 w 4693920"/>
              <a:gd name="connsiteY0" fmla="*/ 0 h 2346960"/>
              <a:gd name="connsiteX1" fmla="*/ 40640 w 4693920"/>
              <a:gd name="connsiteY1" fmla="*/ 50800 h 2346960"/>
              <a:gd name="connsiteX2" fmla="*/ 101600 w 4693920"/>
              <a:gd name="connsiteY2" fmla="*/ 111760 h 2346960"/>
              <a:gd name="connsiteX3" fmla="*/ 142240 w 4693920"/>
              <a:gd name="connsiteY3" fmla="*/ 172720 h 2346960"/>
              <a:gd name="connsiteX4" fmla="*/ 172720 w 4693920"/>
              <a:gd name="connsiteY4" fmla="*/ 243840 h 2346960"/>
              <a:gd name="connsiteX5" fmla="*/ 193040 w 4693920"/>
              <a:gd name="connsiteY5" fmla="*/ 314960 h 2346960"/>
              <a:gd name="connsiteX6" fmla="*/ 213360 w 4693920"/>
              <a:gd name="connsiteY6" fmla="*/ 355600 h 2346960"/>
              <a:gd name="connsiteX7" fmla="*/ 233680 w 4693920"/>
              <a:gd name="connsiteY7" fmla="*/ 436880 h 2346960"/>
              <a:gd name="connsiteX8" fmla="*/ 274320 w 4693920"/>
              <a:gd name="connsiteY8" fmla="*/ 538480 h 2346960"/>
              <a:gd name="connsiteX9" fmla="*/ 284480 w 4693920"/>
              <a:gd name="connsiteY9" fmla="*/ 568960 h 2346960"/>
              <a:gd name="connsiteX10" fmla="*/ 304800 w 4693920"/>
              <a:gd name="connsiteY10" fmla="*/ 599440 h 2346960"/>
              <a:gd name="connsiteX11" fmla="*/ 314960 w 4693920"/>
              <a:gd name="connsiteY11" fmla="*/ 629920 h 2346960"/>
              <a:gd name="connsiteX12" fmla="*/ 335280 w 4693920"/>
              <a:gd name="connsiteY12" fmla="*/ 660400 h 2346960"/>
              <a:gd name="connsiteX13" fmla="*/ 365760 w 4693920"/>
              <a:gd name="connsiteY13" fmla="*/ 721360 h 2346960"/>
              <a:gd name="connsiteX14" fmla="*/ 396240 w 4693920"/>
              <a:gd name="connsiteY14" fmla="*/ 741680 h 2346960"/>
              <a:gd name="connsiteX15" fmla="*/ 447040 w 4693920"/>
              <a:gd name="connsiteY15" fmla="*/ 833120 h 2346960"/>
              <a:gd name="connsiteX16" fmla="*/ 477520 w 4693920"/>
              <a:gd name="connsiteY16" fmla="*/ 863600 h 2346960"/>
              <a:gd name="connsiteX17" fmla="*/ 528320 w 4693920"/>
              <a:gd name="connsiteY17" fmla="*/ 924560 h 2346960"/>
              <a:gd name="connsiteX18" fmla="*/ 558800 w 4693920"/>
              <a:gd name="connsiteY18" fmla="*/ 934720 h 2346960"/>
              <a:gd name="connsiteX19" fmla="*/ 579120 w 4693920"/>
              <a:gd name="connsiteY19" fmla="*/ 965200 h 2346960"/>
              <a:gd name="connsiteX20" fmla="*/ 609600 w 4693920"/>
              <a:gd name="connsiteY20" fmla="*/ 1026160 h 2346960"/>
              <a:gd name="connsiteX21" fmla="*/ 640080 w 4693920"/>
              <a:gd name="connsiteY21" fmla="*/ 1046480 h 2346960"/>
              <a:gd name="connsiteX22" fmla="*/ 701040 w 4693920"/>
              <a:gd name="connsiteY22" fmla="*/ 1137920 h 2346960"/>
              <a:gd name="connsiteX23" fmla="*/ 721360 w 4693920"/>
              <a:gd name="connsiteY23" fmla="*/ 1168400 h 2346960"/>
              <a:gd name="connsiteX24" fmla="*/ 731520 w 4693920"/>
              <a:gd name="connsiteY24" fmla="*/ 1198880 h 2346960"/>
              <a:gd name="connsiteX25" fmla="*/ 751840 w 4693920"/>
              <a:gd name="connsiteY25" fmla="*/ 1229360 h 2346960"/>
              <a:gd name="connsiteX26" fmla="*/ 772160 w 4693920"/>
              <a:gd name="connsiteY26" fmla="*/ 1290320 h 2346960"/>
              <a:gd name="connsiteX27" fmla="*/ 802640 w 4693920"/>
              <a:gd name="connsiteY27" fmla="*/ 1351280 h 2346960"/>
              <a:gd name="connsiteX28" fmla="*/ 833120 w 4693920"/>
              <a:gd name="connsiteY28" fmla="*/ 1371600 h 2346960"/>
              <a:gd name="connsiteX29" fmla="*/ 863600 w 4693920"/>
              <a:gd name="connsiteY29" fmla="*/ 1381760 h 2346960"/>
              <a:gd name="connsiteX30" fmla="*/ 975360 w 4693920"/>
              <a:gd name="connsiteY30" fmla="*/ 1351280 h 2346960"/>
              <a:gd name="connsiteX31" fmla="*/ 1016000 w 4693920"/>
              <a:gd name="connsiteY31" fmla="*/ 1341120 h 2346960"/>
              <a:gd name="connsiteX32" fmla="*/ 1097280 w 4693920"/>
              <a:gd name="connsiteY32" fmla="*/ 1290320 h 2346960"/>
              <a:gd name="connsiteX33" fmla="*/ 1127760 w 4693920"/>
              <a:gd name="connsiteY33" fmla="*/ 1259840 h 2346960"/>
              <a:gd name="connsiteX34" fmla="*/ 1168400 w 4693920"/>
              <a:gd name="connsiteY34" fmla="*/ 1229360 h 2346960"/>
              <a:gd name="connsiteX35" fmla="*/ 1239520 w 4693920"/>
              <a:gd name="connsiteY35" fmla="*/ 1148080 h 2346960"/>
              <a:gd name="connsiteX36" fmla="*/ 1280160 w 4693920"/>
              <a:gd name="connsiteY36" fmla="*/ 1117600 h 2346960"/>
              <a:gd name="connsiteX37" fmla="*/ 1310640 w 4693920"/>
              <a:gd name="connsiteY37" fmla="*/ 1076960 h 2346960"/>
              <a:gd name="connsiteX38" fmla="*/ 1341120 w 4693920"/>
              <a:gd name="connsiteY38" fmla="*/ 1046480 h 2346960"/>
              <a:gd name="connsiteX39" fmla="*/ 1381760 w 4693920"/>
              <a:gd name="connsiteY39" fmla="*/ 995680 h 2346960"/>
              <a:gd name="connsiteX40" fmla="*/ 1412240 w 4693920"/>
              <a:gd name="connsiteY40" fmla="*/ 965200 h 2346960"/>
              <a:gd name="connsiteX41" fmla="*/ 1463040 w 4693920"/>
              <a:gd name="connsiteY41" fmla="*/ 924560 h 2346960"/>
              <a:gd name="connsiteX42" fmla="*/ 1503680 w 4693920"/>
              <a:gd name="connsiteY42" fmla="*/ 894080 h 2346960"/>
              <a:gd name="connsiteX43" fmla="*/ 1564640 w 4693920"/>
              <a:gd name="connsiteY43" fmla="*/ 843280 h 2346960"/>
              <a:gd name="connsiteX44" fmla="*/ 1595120 w 4693920"/>
              <a:gd name="connsiteY44" fmla="*/ 833120 h 2346960"/>
              <a:gd name="connsiteX45" fmla="*/ 1656080 w 4693920"/>
              <a:gd name="connsiteY45" fmla="*/ 772160 h 2346960"/>
              <a:gd name="connsiteX46" fmla="*/ 1737360 w 4693920"/>
              <a:gd name="connsiteY46" fmla="*/ 721360 h 2346960"/>
              <a:gd name="connsiteX47" fmla="*/ 1778000 w 4693920"/>
              <a:gd name="connsiteY47" fmla="*/ 701040 h 2346960"/>
              <a:gd name="connsiteX48" fmla="*/ 1869440 w 4693920"/>
              <a:gd name="connsiteY48" fmla="*/ 640080 h 2346960"/>
              <a:gd name="connsiteX49" fmla="*/ 1930400 w 4693920"/>
              <a:gd name="connsiteY49" fmla="*/ 579120 h 2346960"/>
              <a:gd name="connsiteX50" fmla="*/ 2021840 w 4693920"/>
              <a:gd name="connsiteY50" fmla="*/ 487680 h 2346960"/>
              <a:gd name="connsiteX51" fmla="*/ 2052320 w 4693920"/>
              <a:gd name="connsiteY51" fmla="*/ 457200 h 2346960"/>
              <a:gd name="connsiteX52" fmla="*/ 2092960 w 4693920"/>
              <a:gd name="connsiteY52" fmla="*/ 426720 h 2346960"/>
              <a:gd name="connsiteX53" fmla="*/ 2113280 w 4693920"/>
              <a:gd name="connsiteY53" fmla="*/ 396240 h 2346960"/>
              <a:gd name="connsiteX54" fmla="*/ 2184400 w 4693920"/>
              <a:gd name="connsiteY54" fmla="*/ 345440 h 2346960"/>
              <a:gd name="connsiteX55" fmla="*/ 2194560 w 4693920"/>
              <a:gd name="connsiteY55" fmla="*/ 314960 h 2346960"/>
              <a:gd name="connsiteX56" fmla="*/ 2275840 w 4693920"/>
              <a:gd name="connsiteY56" fmla="*/ 274320 h 2346960"/>
              <a:gd name="connsiteX57" fmla="*/ 2306320 w 4693920"/>
              <a:gd name="connsiteY57" fmla="*/ 254000 h 2346960"/>
              <a:gd name="connsiteX58" fmla="*/ 2326640 w 4693920"/>
              <a:gd name="connsiteY58" fmla="*/ 284480 h 2346960"/>
              <a:gd name="connsiteX59" fmla="*/ 2367280 w 4693920"/>
              <a:gd name="connsiteY59" fmla="*/ 386080 h 2346960"/>
              <a:gd name="connsiteX60" fmla="*/ 2407920 w 4693920"/>
              <a:gd name="connsiteY60" fmla="*/ 457200 h 2346960"/>
              <a:gd name="connsiteX61" fmla="*/ 2428240 w 4693920"/>
              <a:gd name="connsiteY61" fmla="*/ 497840 h 2346960"/>
              <a:gd name="connsiteX62" fmla="*/ 2499360 w 4693920"/>
              <a:gd name="connsiteY62" fmla="*/ 609600 h 2346960"/>
              <a:gd name="connsiteX63" fmla="*/ 2509520 w 4693920"/>
              <a:gd name="connsiteY63" fmla="*/ 640080 h 2346960"/>
              <a:gd name="connsiteX64" fmla="*/ 2529840 w 4693920"/>
              <a:gd name="connsiteY64" fmla="*/ 670560 h 2346960"/>
              <a:gd name="connsiteX65" fmla="*/ 2590800 w 4693920"/>
              <a:gd name="connsiteY65" fmla="*/ 772160 h 2346960"/>
              <a:gd name="connsiteX66" fmla="*/ 2611120 w 4693920"/>
              <a:gd name="connsiteY66" fmla="*/ 802640 h 2346960"/>
              <a:gd name="connsiteX67" fmla="*/ 2651760 w 4693920"/>
              <a:gd name="connsiteY67" fmla="*/ 883920 h 2346960"/>
              <a:gd name="connsiteX68" fmla="*/ 2682240 w 4693920"/>
              <a:gd name="connsiteY68" fmla="*/ 934720 h 2346960"/>
              <a:gd name="connsiteX69" fmla="*/ 2743200 w 4693920"/>
              <a:gd name="connsiteY69" fmla="*/ 995680 h 2346960"/>
              <a:gd name="connsiteX70" fmla="*/ 2794000 w 4693920"/>
              <a:gd name="connsiteY70" fmla="*/ 1046480 h 2346960"/>
              <a:gd name="connsiteX71" fmla="*/ 2834640 w 4693920"/>
              <a:gd name="connsiteY71" fmla="*/ 1107440 h 2346960"/>
              <a:gd name="connsiteX72" fmla="*/ 2875280 w 4693920"/>
              <a:gd name="connsiteY72" fmla="*/ 1137920 h 2346960"/>
              <a:gd name="connsiteX73" fmla="*/ 2946400 w 4693920"/>
              <a:gd name="connsiteY73" fmla="*/ 1209040 h 2346960"/>
              <a:gd name="connsiteX74" fmla="*/ 2976880 w 4693920"/>
              <a:gd name="connsiteY74" fmla="*/ 1229360 h 2346960"/>
              <a:gd name="connsiteX75" fmla="*/ 3037840 w 4693920"/>
              <a:gd name="connsiteY75" fmla="*/ 1290320 h 2346960"/>
              <a:gd name="connsiteX76" fmla="*/ 3078480 w 4693920"/>
              <a:gd name="connsiteY76" fmla="*/ 1320800 h 2346960"/>
              <a:gd name="connsiteX77" fmla="*/ 3108960 w 4693920"/>
              <a:gd name="connsiteY77" fmla="*/ 1351280 h 2346960"/>
              <a:gd name="connsiteX78" fmla="*/ 3200400 w 4693920"/>
              <a:gd name="connsiteY78" fmla="*/ 1432560 h 2346960"/>
              <a:gd name="connsiteX79" fmla="*/ 3251200 w 4693920"/>
              <a:gd name="connsiteY79" fmla="*/ 1493520 h 2346960"/>
              <a:gd name="connsiteX80" fmla="*/ 3281680 w 4693920"/>
              <a:gd name="connsiteY80" fmla="*/ 1513840 h 2346960"/>
              <a:gd name="connsiteX81" fmla="*/ 3342640 w 4693920"/>
              <a:gd name="connsiteY81" fmla="*/ 1574800 h 2346960"/>
              <a:gd name="connsiteX82" fmla="*/ 3403600 w 4693920"/>
              <a:gd name="connsiteY82" fmla="*/ 1615440 h 2346960"/>
              <a:gd name="connsiteX83" fmla="*/ 3423920 w 4693920"/>
              <a:gd name="connsiteY83" fmla="*/ 1645920 h 2346960"/>
              <a:gd name="connsiteX84" fmla="*/ 3484880 w 4693920"/>
              <a:gd name="connsiteY84" fmla="*/ 1676400 h 2346960"/>
              <a:gd name="connsiteX85" fmla="*/ 3505200 w 4693920"/>
              <a:gd name="connsiteY85" fmla="*/ 1706880 h 2346960"/>
              <a:gd name="connsiteX86" fmla="*/ 3535680 w 4693920"/>
              <a:gd name="connsiteY86" fmla="*/ 1717040 h 2346960"/>
              <a:gd name="connsiteX87" fmla="*/ 3566160 w 4693920"/>
              <a:gd name="connsiteY87" fmla="*/ 1737360 h 2346960"/>
              <a:gd name="connsiteX88" fmla="*/ 3667760 w 4693920"/>
              <a:gd name="connsiteY88" fmla="*/ 1808480 h 2346960"/>
              <a:gd name="connsiteX89" fmla="*/ 3759200 w 4693920"/>
              <a:gd name="connsiteY89" fmla="*/ 1838960 h 2346960"/>
              <a:gd name="connsiteX90" fmla="*/ 3820160 w 4693920"/>
              <a:gd name="connsiteY90" fmla="*/ 1879600 h 2346960"/>
              <a:gd name="connsiteX91" fmla="*/ 3891280 w 4693920"/>
              <a:gd name="connsiteY91" fmla="*/ 1930400 h 2346960"/>
              <a:gd name="connsiteX92" fmla="*/ 4074160 w 4693920"/>
              <a:gd name="connsiteY92" fmla="*/ 2032000 h 2346960"/>
              <a:gd name="connsiteX93" fmla="*/ 4114800 w 4693920"/>
              <a:gd name="connsiteY93" fmla="*/ 2062480 h 2346960"/>
              <a:gd name="connsiteX94" fmla="*/ 4216400 w 4693920"/>
              <a:gd name="connsiteY94" fmla="*/ 2103120 h 2346960"/>
              <a:gd name="connsiteX95" fmla="*/ 4287520 w 4693920"/>
              <a:gd name="connsiteY95" fmla="*/ 2133600 h 2346960"/>
              <a:gd name="connsiteX96" fmla="*/ 4318000 w 4693920"/>
              <a:gd name="connsiteY96" fmla="*/ 2153920 h 2346960"/>
              <a:gd name="connsiteX97" fmla="*/ 4368800 w 4693920"/>
              <a:gd name="connsiteY97" fmla="*/ 2174240 h 2346960"/>
              <a:gd name="connsiteX98" fmla="*/ 4409440 w 4693920"/>
              <a:gd name="connsiteY98" fmla="*/ 2204720 h 2346960"/>
              <a:gd name="connsiteX99" fmla="*/ 4541520 w 4693920"/>
              <a:gd name="connsiteY99" fmla="*/ 2255520 h 2346960"/>
              <a:gd name="connsiteX100" fmla="*/ 4592320 w 4693920"/>
              <a:gd name="connsiteY100" fmla="*/ 2275840 h 2346960"/>
              <a:gd name="connsiteX101" fmla="*/ 4683760 w 4693920"/>
              <a:gd name="connsiteY101" fmla="*/ 2326640 h 2346960"/>
              <a:gd name="connsiteX102" fmla="*/ 4693920 w 4693920"/>
              <a:gd name="connsiteY102" fmla="*/ 2346960 h 23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693920" h="2346960">
                <a:moveTo>
                  <a:pt x="0" y="0"/>
                </a:moveTo>
                <a:cubicBezTo>
                  <a:pt x="13547" y="16933"/>
                  <a:pt x="26053" y="34754"/>
                  <a:pt x="40640" y="50800"/>
                </a:cubicBezTo>
                <a:cubicBezTo>
                  <a:pt x="59970" y="72064"/>
                  <a:pt x="85660" y="87850"/>
                  <a:pt x="101600" y="111760"/>
                </a:cubicBezTo>
                <a:lnTo>
                  <a:pt x="142240" y="172720"/>
                </a:lnTo>
                <a:cubicBezTo>
                  <a:pt x="163385" y="257300"/>
                  <a:pt x="137638" y="173676"/>
                  <a:pt x="172720" y="243840"/>
                </a:cubicBezTo>
                <a:cubicBezTo>
                  <a:pt x="185001" y="268402"/>
                  <a:pt x="183274" y="288918"/>
                  <a:pt x="193040" y="314960"/>
                </a:cubicBezTo>
                <a:cubicBezTo>
                  <a:pt x="198358" y="329141"/>
                  <a:pt x="208571" y="341232"/>
                  <a:pt x="213360" y="355600"/>
                </a:cubicBezTo>
                <a:cubicBezTo>
                  <a:pt x="222191" y="382094"/>
                  <a:pt x="221191" y="411901"/>
                  <a:pt x="233680" y="436880"/>
                </a:cubicBezTo>
                <a:cubicBezTo>
                  <a:pt x="263579" y="496678"/>
                  <a:pt x="249211" y="463152"/>
                  <a:pt x="274320" y="538480"/>
                </a:cubicBezTo>
                <a:cubicBezTo>
                  <a:pt x="277707" y="548640"/>
                  <a:pt x="278539" y="560049"/>
                  <a:pt x="284480" y="568960"/>
                </a:cubicBezTo>
                <a:cubicBezTo>
                  <a:pt x="291253" y="579120"/>
                  <a:pt x="299339" y="588518"/>
                  <a:pt x="304800" y="599440"/>
                </a:cubicBezTo>
                <a:cubicBezTo>
                  <a:pt x="309589" y="609019"/>
                  <a:pt x="310171" y="620341"/>
                  <a:pt x="314960" y="629920"/>
                </a:cubicBezTo>
                <a:cubicBezTo>
                  <a:pt x="320421" y="640842"/>
                  <a:pt x="329819" y="649478"/>
                  <a:pt x="335280" y="660400"/>
                </a:cubicBezTo>
                <a:cubicBezTo>
                  <a:pt x="351807" y="693454"/>
                  <a:pt x="336643" y="692243"/>
                  <a:pt x="365760" y="721360"/>
                </a:cubicBezTo>
                <a:cubicBezTo>
                  <a:pt x="374394" y="729994"/>
                  <a:pt x="386080" y="734907"/>
                  <a:pt x="396240" y="741680"/>
                </a:cubicBezTo>
                <a:cubicBezTo>
                  <a:pt x="409016" y="780008"/>
                  <a:pt x="412105" y="798185"/>
                  <a:pt x="447040" y="833120"/>
                </a:cubicBezTo>
                <a:cubicBezTo>
                  <a:pt x="457200" y="843280"/>
                  <a:pt x="468322" y="852562"/>
                  <a:pt x="477520" y="863600"/>
                </a:cubicBezTo>
                <a:cubicBezTo>
                  <a:pt x="500948" y="891713"/>
                  <a:pt x="494927" y="902298"/>
                  <a:pt x="528320" y="924560"/>
                </a:cubicBezTo>
                <a:cubicBezTo>
                  <a:pt x="537231" y="930501"/>
                  <a:pt x="548640" y="931333"/>
                  <a:pt x="558800" y="934720"/>
                </a:cubicBezTo>
                <a:cubicBezTo>
                  <a:pt x="565573" y="944880"/>
                  <a:pt x="573659" y="954278"/>
                  <a:pt x="579120" y="965200"/>
                </a:cubicBezTo>
                <a:cubicBezTo>
                  <a:pt x="595647" y="998254"/>
                  <a:pt x="580483" y="997043"/>
                  <a:pt x="609600" y="1026160"/>
                </a:cubicBezTo>
                <a:cubicBezTo>
                  <a:pt x="618234" y="1034794"/>
                  <a:pt x="629920" y="1039707"/>
                  <a:pt x="640080" y="1046480"/>
                </a:cubicBezTo>
                <a:lnTo>
                  <a:pt x="701040" y="1137920"/>
                </a:lnTo>
                <a:cubicBezTo>
                  <a:pt x="707813" y="1148080"/>
                  <a:pt x="717499" y="1156816"/>
                  <a:pt x="721360" y="1168400"/>
                </a:cubicBezTo>
                <a:cubicBezTo>
                  <a:pt x="724747" y="1178560"/>
                  <a:pt x="726731" y="1189301"/>
                  <a:pt x="731520" y="1198880"/>
                </a:cubicBezTo>
                <a:cubicBezTo>
                  <a:pt x="736981" y="1209802"/>
                  <a:pt x="746881" y="1218202"/>
                  <a:pt x="751840" y="1229360"/>
                </a:cubicBezTo>
                <a:cubicBezTo>
                  <a:pt x="760539" y="1248933"/>
                  <a:pt x="765387" y="1270000"/>
                  <a:pt x="772160" y="1290320"/>
                </a:cubicBezTo>
                <a:cubicBezTo>
                  <a:pt x="780423" y="1315110"/>
                  <a:pt x="782945" y="1331585"/>
                  <a:pt x="802640" y="1351280"/>
                </a:cubicBezTo>
                <a:cubicBezTo>
                  <a:pt x="811274" y="1359914"/>
                  <a:pt x="822198" y="1366139"/>
                  <a:pt x="833120" y="1371600"/>
                </a:cubicBezTo>
                <a:cubicBezTo>
                  <a:pt x="842699" y="1376389"/>
                  <a:pt x="853440" y="1378373"/>
                  <a:pt x="863600" y="1381760"/>
                </a:cubicBezTo>
                <a:cubicBezTo>
                  <a:pt x="955521" y="1358780"/>
                  <a:pt x="842501" y="1387514"/>
                  <a:pt x="975360" y="1351280"/>
                </a:cubicBezTo>
                <a:cubicBezTo>
                  <a:pt x="988832" y="1347606"/>
                  <a:pt x="1002453" y="1344507"/>
                  <a:pt x="1016000" y="1341120"/>
                </a:cubicBezTo>
                <a:cubicBezTo>
                  <a:pt x="1023081" y="1336871"/>
                  <a:pt x="1083877" y="1301489"/>
                  <a:pt x="1097280" y="1290320"/>
                </a:cubicBezTo>
                <a:cubicBezTo>
                  <a:pt x="1108318" y="1281122"/>
                  <a:pt x="1116851" y="1269191"/>
                  <a:pt x="1127760" y="1259840"/>
                </a:cubicBezTo>
                <a:cubicBezTo>
                  <a:pt x="1140617" y="1248820"/>
                  <a:pt x="1155543" y="1240380"/>
                  <a:pt x="1168400" y="1229360"/>
                </a:cubicBezTo>
                <a:cubicBezTo>
                  <a:pt x="1225931" y="1180048"/>
                  <a:pt x="1172220" y="1215380"/>
                  <a:pt x="1239520" y="1148080"/>
                </a:cubicBezTo>
                <a:cubicBezTo>
                  <a:pt x="1251494" y="1136106"/>
                  <a:pt x="1268186" y="1129574"/>
                  <a:pt x="1280160" y="1117600"/>
                </a:cubicBezTo>
                <a:cubicBezTo>
                  <a:pt x="1292134" y="1105626"/>
                  <a:pt x="1299620" y="1089817"/>
                  <a:pt x="1310640" y="1076960"/>
                </a:cubicBezTo>
                <a:cubicBezTo>
                  <a:pt x="1319991" y="1066051"/>
                  <a:pt x="1331658" y="1057293"/>
                  <a:pt x="1341120" y="1046480"/>
                </a:cubicBezTo>
                <a:cubicBezTo>
                  <a:pt x="1355400" y="1030160"/>
                  <a:pt x="1367480" y="1012000"/>
                  <a:pt x="1381760" y="995680"/>
                </a:cubicBezTo>
                <a:cubicBezTo>
                  <a:pt x="1391222" y="984867"/>
                  <a:pt x="1403042" y="976238"/>
                  <a:pt x="1412240" y="965200"/>
                </a:cubicBezTo>
                <a:cubicBezTo>
                  <a:pt x="1447591" y="922779"/>
                  <a:pt x="1413003" y="941239"/>
                  <a:pt x="1463040" y="924560"/>
                </a:cubicBezTo>
                <a:cubicBezTo>
                  <a:pt x="1476587" y="914400"/>
                  <a:pt x="1490457" y="904658"/>
                  <a:pt x="1503680" y="894080"/>
                </a:cubicBezTo>
                <a:cubicBezTo>
                  <a:pt x="1524335" y="877556"/>
                  <a:pt x="1542632" y="857952"/>
                  <a:pt x="1564640" y="843280"/>
                </a:cubicBezTo>
                <a:cubicBezTo>
                  <a:pt x="1573551" y="837339"/>
                  <a:pt x="1584960" y="836507"/>
                  <a:pt x="1595120" y="833120"/>
                </a:cubicBezTo>
                <a:cubicBezTo>
                  <a:pt x="1615440" y="812800"/>
                  <a:pt x="1630377" y="785011"/>
                  <a:pt x="1656080" y="772160"/>
                </a:cubicBezTo>
                <a:cubicBezTo>
                  <a:pt x="1759052" y="720674"/>
                  <a:pt x="1631847" y="787306"/>
                  <a:pt x="1737360" y="721360"/>
                </a:cubicBezTo>
                <a:cubicBezTo>
                  <a:pt x="1750203" y="713333"/>
                  <a:pt x="1765398" y="709441"/>
                  <a:pt x="1778000" y="701040"/>
                </a:cubicBezTo>
                <a:cubicBezTo>
                  <a:pt x="1890728" y="625888"/>
                  <a:pt x="1774412" y="687594"/>
                  <a:pt x="1869440" y="640080"/>
                </a:cubicBezTo>
                <a:cubicBezTo>
                  <a:pt x="1910058" y="579153"/>
                  <a:pt x="1864869" y="639610"/>
                  <a:pt x="1930400" y="579120"/>
                </a:cubicBezTo>
                <a:cubicBezTo>
                  <a:pt x="1962074" y="549883"/>
                  <a:pt x="1991360" y="518160"/>
                  <a:pt x="2021840" y="487680"/>
                </a:cubicBezTo>
                <a:cubicBezTo>
                  <a:pt x="2032000" y="477520"/>
                  <a:pt x="2040825" y="465821"/>
                  <a:pt x="2052320" y="457200"/>
                </a:cubicBezTo>
                <a:cubicBezTo>
                  <a:pt x="2065867" y="447040"/>
                  <a:pt x="2080986" y="438694"/>
                  <a:pt x="2092960" y="426720"/>
                </a:cubicBezTo>
                <a:cubicBezTo>
                  <a:pt x="2101594" y="418086"/>
                  <a:pt x="2105463" y="405621"/>
                  <a:pt x="2113280" y="396240"/>
                </a:cubicBezTo>
                <a:cubicBezTo>
                  <a:pt x="2142701" y="360935"/>
                  <a:pt x="2143314" y="365983"/>
                  <a:pt x="2184400" y="345440"/>
                </a:cubicBezTo>
                <a:cubicBezTo>
                  <a:pt x="2187787" y="335280"/>
                  <a:pt x="2186987" y="322533"/>
                  <a:pt x="2194560" y="314960"/>
                </a:cubicBezTo>
                <a:cubicBezTo>
                  <a:pt x="2236805" y="272715"/>
                  <a:pt x="2236246" y="294117"/>
                  <a:pt x="2275840" y="274320"/>
                </a:cubicBezTo>
                <a:cubicBezTo>
                  <a:pt x="2286762" y="268859"/>
                  <a:pt x="2296160" y="260773"/>
                  <a:pt x="2306320" y="254000"/>
                </a:cubicBezTo>
                <a:cubicBezTo>
                  <a:pt x="2313093" y="264160"/>
                  <a:pt x="2321681" y="273322"/>
                  <a:pt x="2326640" y="284480"/>
                </a:cubicBezTo>
                <a:cubicBezTo>
                  <a:pt x="2380033" y="404615"/>
                  <a:pt x="2317381" y="294599"/>
                  <a:pt x="2367280" y="386080"/>
                </a:cubicBezTo>
                <a:cubicBezTo>
                  <a:pt x="2380355" y="410050"/>
                  <a:pt x="2394845" y="433230"/>
                  <a:pt x="2407920" y="457200"/>
                </a:cubicBezTo>
                <a:cubicBezTo>
                  <a:pt x="2415173" y="470496"/>
                  <a:pt x="2420448" y="484853"/>
                  <a:pt x="2428240" y="497840"/>
                </a:cubicBezTo>
                <a:cubicBezTo>
                  <a:pt x="2450958" y="535704"/>
                  <a:pt x="2485396" y="567709"/>
                  <a:pt x="2499360" y="609600"/>
                </a:cubicBezTo>
                <a:cubicBezTo>
                  <a:pt x="2502747" y="619760"/>
                  <a:pt x="2504731" y="630501"/>
                  <a:pt x="2509520" y="640080"/>
                </a:cubicBezTo>
                <a:cubicBezTo>
                  <a:pt x="2514981" y="651002"/>
                  <a:pt x="2523782" y="659958"/>
                  <a:pt x="2529840" y="670560"/>
                </a:cubicBezTo>
                <a:cubicBezTo>
                  <a:pt x="2592323" y="779906"/>
                  <a:pt x="2491383" y="623035"/>
                  <a:pt x="2590800" y="772160"/>
                </a:cubicBezTo>
                <a:lnTo>
                  <a:pt x="2611120" y="802640"/>
                </a:lnTo>
                <a:cubicBezTo>
                  <a:pt x="2627523" y="868253"/>
                  <a:pt x="2610311" y="821747"/>
                  <a:pt x="2651760" y="883920"/>
                </a:cubicBezTo>
                <a:cubicBezTo>
                  <a:pt x="2662714" y="900351"/>
                  <a:pt x="2669735" y="919436"/>
                  <a:pt x="2682240" y="934720"/>
                </a:cubicBezTo>
                <a:cubicBezTo>
                  <a:pt x="2700437" y="956961"/>
                  <a:pt x="2727260" y="971770"/>
                  <a:pt x="2743200" y="995680"/>
                </a:cubicBezTo>
                <a:cubicBezTo>
                  <a:pt x="2770293" y="1036320"/>
                  <a:pt x="2753360" y="1019387"/>
                  <a:pt x="2794000" y="1046480"/>
                </a:cubicBezTo>
                <a:cubicBezTo>
                  <a:pt x="2807547" y="1066800"/>
                  <a:pt x="2815103" y="1092787"/>
                  <a:pt x="2834640" y="1107440"/>
                </a:cubicBezTo>
                <a:cubicBezTo>
                  <a:pt x="2848187" y="1117600"/>
                  <a:pt x="2862750" y="1126529"/>
                  <a:pt x="2875280" y="1137920"/>
                </a:cubicBezTo>
                <a:cubicBezTo>
                  <a:pt x="2900087" y="1160472"/>
                  <a:pt x="2918504" y="1190443"/>
                  <a:pt x="2946400" y="1209040"/>
                </a:cubicBezTo>
                <a:cubicBezTo>
                  <a:pt x="2956560" y="1215813"/>
                  <a:pt x="2967754" y="1221248"/>
                  <a:pt x="2976880" y="1229360"/>
                </a:cubicBezTo>
                <a:cubicBezTo>
                  <a:pt x="2998358" y="1248452"/>
                  <a:pt x="3014851" y="1273078"/>
                  <a:pt x="3037840" y="1290320"/>
                </a:cubicBezTo>
                <a:cubicBezTo>
                  <a:pt x="3051387" y="1300480"/>
                  <a:pt x="3065623" y="1309780"/>
                  <a:pt x="3078480" y="1320800"/>
                </a:cubicBezTo>
                <a:cubicBezTo>
                  <a:pt x="3089389" y="1330151"/>
                  <a:pt x="3097922" y="1342082"/>
                  <a:pt x="3108960" y="1351280"/>
                </a:cubicBezTo>
                <a:cubicBezTo>
                  <a:pt x="3154769" y="1389454"/>
                  <a:pt x="3151001" y="1358461"/>
                  <a:pt x="3200400" y="1432560"/>
                </a:cubicBezTo>
                <a:cubicBezTo>
                  <a:pt x="3220380" y="1462530"/>
                  <a:pt x="3221864" y="1469074"/>
                  <a:pt x="3251200" y="1493520"/>
                </a:cubicBezTo>
                <a:cubicBezTo>
                  <a:pt x="3260581" y="1501337"/>
                  <a:pt x="3272554" y="1505728"/>
                  <a:pt x="3281680" y="1513840"/>
                </a:cubicBezTo>
                <a:cubicBezTo>
                  <a:pt x="3303158" y="1532932"/>
                  <a:pt x="3318730" y="1558860"/>
                  <a:pt x="3342640" y="1574800"/>
                </a:cubicBezTo>
                <a:lnTo>
                  <a:pt x="3403600" y="1615440"/>
                </a:lnTo>
                <a:cubicBezTo>
                  <a:pt x="3410373" y="1625600"/>
                  <a:pt x="3415286" y="1637286"/>
                  <a:pt x="3423920" y="1645920"/>
                </a:cubicBezTo>
                <a:cubicBezTo>
                  <a:pt x="3443615" y="1665615"/>
                  <a:pt x="3460090" y="1668137"/>
                  <a:pt x="3484880" y="1676400"/>
                </a:cubicBezTo>
                <a:cubicBezTo>
                  <a:pt x="3491653" y="1686560"/>
                  <a:pt x="3495665" y="1699252"/>
                  <a:pt x="3505200" y="1706880"/>
                </a:cubicBezTo>
                <a:cubicBezTo>
                  <a:pt x="3513563" y="1713570"/>
                  <a:pt x="3526101" y="1712251"/>
                  <a:pt x="3535680" y="1717040"/>
                </a:cubicBezTo>
                <a:cubicBezTo>
                  <a:pt x="3546602" y="1722501"/>
                  <a:pt x="3556224" y="1730263"/>
                  <a:pt x="3566160" y="1737360"/>
                </a:cubicBezTo>
                <a:cubicBezTo>
                  <a:pt x="3589023" y="1753690"/>
                  <a:pt x="3646527" y="1799987"/>
                  <a:pt x="3667760" y="1808480"/>
                </a:cubicBezTo>
                <a:cubicBezTo>
                  <a:pt x="3731525" y="1833986"/>
                  <a:pt x="3700867" y="1824377"/>
                  <a:pt x="3759200" y="1838960"/>
                </a:cubicBezTo>
                <a:cubicBezTo>
                  <a:pt x="3779520" y="1852507"/>
                  <a:pt x="3800623" y="1864947"/>
                  <a:pt x="3820160" y="1879600"/>
                </a:cubicBezTo>
                <a:cubicBezTo>
                  <a:pt x="3835251" y="1890918"/>
                  <a:pt x="3872179" y="1919788"/>
                  <a:pt x="3891280" y="1930400"/>
                </a:cubicBezTo>
                <a:cubicBezTo>
                  <a:pt x="3965180" y="1971455"/>
                  <a:pt x="3992969" y="1971107"/>
                  <a:pt x="4074160" y="2032000"/>
                </a:cubicBezTo>
                <a:cubicBezTo>
                  <a:pt x="4087707" y="2042160"/>
                  <a:pt x="4100280" y="2053768"/>
                  <a:pt x="4114800" y="2062480"/>
                </a:cubicBezTo>
                <a:cubicBezTo>
                  <a:pt x="4206203" y="2117322"/>
                  <a:pt x="4142685" y="2076314"/>
                  <a:pt x="4216400" y="2103120"/>
                </a:cubicBezTo>
                <a:cubicBezTo>
                  <a:pt x="4240639" y="2111934"/>
                  <a:pt x="4264451" y="2122065"/>
                  <a:pt x="4287520" y="2133600"/>
                </a:cubicBezTo>
                <a:cubicBezTo>
                  <a:pt x="4298442" y="2139061"/>
                  <a:pt x="4307078" y="2148459"/>
                  <a:pt x="4318000" y="2153920"/>
                </a:cubicBezTo>
                <a:cubicBezTo>
                  <a:pt x="4334312" y="2162076"/>
                  <a:pt x="4352857" y="2165383"/>
                  <a:pt x="4368800" y="2174240"/>
                </a:cubicBezTo>
                <a:cubicBezTo>
                  <a:pt x="4383602" y="2182464"/>
                  <a:pt x="4394294" y="2197147"/>
                  <a:pt x="4409440" y="2204720"/>
                </a:cubicBezTo>
                <a:cubicBezTo>
                  <a:pt x="4505638" y="2252819"/>
                  <a:pt x="4480942" y="2232803"/>
                  <a:pt x="4541520" y="2255520"/>
                </a:cubicBezTo>
                <a:cubicBezTo>
                  <a:pt x="4558597" y="2261924"/>
                  <a:pt x="4575243" y="2269436"/>
                  <a:pt x="4592320" y="2275840"/>
                </a:cubicBezTo>
                <a:cubicBezTo>
                  <a:pt x="4622203" y="2287046"/>
                  <a:pt x="4668082" y="2295284"/>
                  <a:pt x="4683760" y="2326640"/>
                </a:cubicBezTo>
                <a:lnTo>
                  <a:pt x="4693920" y="2346960"/>
                </a:lnTo>
              </a:path>
            </a:pathLst>
          </a:custGeom>
          <a:ln w="38100">
            <a:solidFill>
              <a:schemeClr val="accent3"/>
            </a:solidFill>
            <a:headEnd type="triangle"/>
            <a:tailEnd type="triangle"/>
          </a:ln>
          <a:effectLst>
            <a:glow rad="127000">
              <a:schemeClr val="accent1"/>
            </a:glow>
            <a:outerShdw blurRad="1016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ular Callout 91"/>
          <p:cNvSpPr/>
          <p:nvPr/>
        </p:nvSpPr>
        <p:spPr>
          <a:xfrm>
            <a:off x="706908" y="1218019"/>
            <a:ext cx="1167667" cy="744150"/>
          </a:xfrm>
          <a:prstGeom prst="wedgeRoundRectCallout">
            <a:avLst>
              <a:gd name="adj1" fmla="val 83595"/>
              <a:gd name="adj2" fmla="val 28499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 could just watch the timings.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3" name="Rounded Rectangular Callout 92"/>
          <p:cNvSpPr/>
          <p:nvPr/>
        </p:nvSpPr>
        <p:spPr>
          <a:xfrm>
            <a:off x="2026104" y="3258094"/>
            <a:ext cx="1167667" cy="744150"/>
          </a:xfrm>
          <a:prstGeom prst="wedgeRoundRectCallout">
            <a:avLst>
              <a:gd name="adj1" fmla="val 24427"/>
              <a:gd name="adj2" fmla="val -161281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Pulse the data flows myself.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4" name="Rounded Rectangular Callout 93" title="DoS Outside"/>
          <p:cNvSpPr/>
          <p:nvPr/>
        </p:nvSpPr>
        <p:spPr>
          <a:xfrm>
            <a:off x="3750232" y="1333883"/>
            <a:ext cx="1769823" cy="981050"/>
          </a:xfrm>
          <a:prstGeom prst="wedgeRoundRectCallout">
            <a:avLst>
              <a:gd name="adj1" fmla="val -77968"/>
              <a:gd name="adj2" fmla="val 21336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Or even </a:t>
            </a:r>
            <a:r>
              <a:rPr lang="en-US" sz="1600" dirty="0">
                <a:solidFill>
                  <a:schemeClr val="bg1"/>
                </a:solidFill>
              </a:rPr>
              <a:t>just change the load on the path.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5" name="Rounded Rectangular Callout 94"/>
          <p:cNvSpPr/>
          <p:nvPr/>
        </p:nvSpPr>
        <p:spPr>
          <a:xfrm>
            <a:off x="273016" y="2496538"/>
            <a:ext cx="1597705" cy="829564"/>
          </a:xfrm>
          <a:prstGeom prst="wedgeRoundRectCallout">
            <a:avLst>
              <a:gd name="adj1" fmla="val 79713"/>
              <a:gd name="adj2" fmla="val -109175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DoS</a:t>
            </a:r>
            <a:r>
              <a:rPr lang="en-US" sz="1600" dirty="0">
                <a:solidFill>
                  <a:schemeClr val="bg1"/>
                </a:solidFill>
              </a:rPr>
              <a:t> outside host to affect </a:t>
            </a:r>
            <a:r>
              <a:rPr lang="en-US" sz="1600" dirty="0" smtClean="0">
                <a:solidFill>
                  <a:schemeClr val="bg1"/>
                </a:solidFill>
              </a:rPr>
              <a:t>traffic.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60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77778E-6 C -0.02917 -0.00857 -0.09115 0.00115 -0.12552 0.00277 C -0.18004 0.01411 -0.23629 0.00833 -0.29097 0.00879 C -0.34341 0.01226 -0.33872 0.01157 -0.42222 0.01018 C -0.43038 0.00509 -0.425 0.00786 -0.43889 0.00439 L -0.43889 0.00439 C -0.45174 -0.00186 -0.46545 -0.00487 -0.47882 -0.00602 C -0.48073 -0.00649 -0.48247 -0.00695 -0.48438 -0.00741 C -0.48768 -0.00834 -0.49445 -0.01042 -0.49445 -0.01042 C -0.50157 -0.01527 -0.51077 -0.01667 -0.51875 -0.01783 C -0.52917 -0.02153 -0.53959 -0.02547 -0.55 -0.02964 C -0.55556 -0.03473 -0.5625 -0.03658 -0.56875 -0.04005 C -0.58177 -0.04746 -0.59514 -0.05301 -0.60886 -0.05788 C -0.61511 -0.06019 -0.62136 -0.06204 -0.62778 -0.06389 C -0.63143 -0.06505 -0.63889 -0.06667 -0.63889 -0.06667 C -0.6408 -0.06621 -0.64306 -0.0669 -0.64445 -0.06528 C -0.64566 -0.06389 -0.64514 -0.06135 -0.64549 -0.05926 C -0.64705 -0.05116 -0.64809 -0.04399 -0.64879 -0.03565 C -0.64844 -0.02964 -0.64861 -0.02362 -0.64775 -0.01783 C -0.64757 -0.01598 -0.64601 -0.01505 -0.64549 -0.01343 C -0.64184 -0.00371 -0.63924 0.00532 -0.63334 0.01319 C -0.63004 0.02476 -0.62431 0.03495 -0.61997 0.04583 C -0.61736 0.05231 -0.61615 0.05833 -0.61216 0.06365 C -0.60972 0.07384 -0.6066 0.08564 -0.60209 0.09467 C -0.59966 0.11203 -0.60295 0.09421 -0.59879 0.10648 C -0.59601 0.11458 -0.59601 0.12291 -0.59219 0.13032 C -0.59097 0.13657 -0.58854 0.14074 -0.58663 0.14652 C -0.58525 0.15092 -0.58525 0.15601 -0.58334 0.15995 C -0.58021 0.1662 -0.5816 0.16273 -0.57882 0.17036 C -0.57691 0.18101 -0.57292 0.19143 -0.56771 0.19999 C -0.56528 0.21782 -0.5691 0.19861 -0.5632 0.2118 C -0.56163 0.2155 -0.56111 0.22245 -0.5599 0.22661 C -0.56285 0.23749 -0.57188 0.23171 -0.57986 0.23101 C -0.59601 0.22453 -0.63143 0.22708 -0.64323 0.22661 C -0.65434 0.2243 -0.66528 0.22314 -0.67657 0.22222 C -0.68507 0.21967 -0.69358 0.21782 -0.70209 0.2162 C -0.71545 0.21759 -0.729 0.21736 -0.74219 0.2206 C -0.74549 0.22152 -0.73542 0.22268 -0.73212 0.22361 C -0.72917 0.22453 -0.72639 0.22638 -0.72327 0.22661 C -0.7007 0.22754 -0.67813 0.22754 -0.65556 0.228 C -0.64827 0.23148 -0.64097 0.23148 -0.63334 0.2324 C -0.60747 0.23101 -0.58125 0.23286 -0.55556 0.228 C -0.55295 0.22754 -0.55643 0.22106 -0.5566 0.21759 C -0.55782 0.20092 -0.55747 0.19074 -0.56667 0.17916 C -0.56875 0.1618 -0.57292 0.13773 -0.58438 0.12731 C -0.5875 0.11898 -0.58924 0.10972 -0.59323 0.10208 C -0.5974 0.08217 -0.6 0.06157 -0.6033 0.04143 C -0.60486 0.03194 -0.6066 0.0199 -0.61111 0.0118 C -0.61563 0.0037 -0.62136 -0.00232 -0.62778 -0.00741 C -0.63334 -0.01968 -0.62587 -0.00487 -0.63334 -0.01482 C -0.6342 -0.01598 -0.63455 -0.01829 -0.63542 -0.01945 C -0.63802 -0.02292 -0.64219 -0.02686 -0.64549 -0.02964 C -0.65 -0.04167 -0.65018 -0.05348 -0.64653 -0.06667 C -0.63299 -0.06089 -0.61841 -0.05325 -0.60434 -0.05047 C -0.59115 -0.04491 -0.57292 -0.04723 -0.55886 -0.04607 C -0.54827 -0.04075 -0.53559 -0.04306 -0.52431 -0.03866 C -0.52361 -0.03727 -0.52327 -0.03519 -0.52222 -0.03426 C -0.52014 -0.03264 -0.51545 -0.03126 -0.51545 -0.03126 C -0.50851 -0.02501 -0.49809 -0.02431 -0.48993 -0.02084 C -0.4849 -0.01621 -0.47795 -0.01251 -0.47222 -0.01042 C -0.46337 -0.00278 -0.44549 -0.00371 -0.43663 -0.00301 C -0.28611 -0.00371 -0.15556 -0.00163 -0.01441 -0.00163 " pathEditMode="relative" ptsTypes="ffffFffffffffffffffffffffffffffffffffffffffffffffffffffffffffA">
                                      <p:cBhvr>
                                        <p:cTn id="1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5.18519E-6 C -0.03906 0.00069 -0.05799 0.00022 -0.08993 0.00439 C -0.10104 0.00786 -0.11215 0.01087 -0.12327 0.01481 C -0.13368 0.01851 -0.14323 0.02476 -0.1533 0.02962 C -0.16389 0.04374 -0.15035 0.02708 -0.1599 0.03541 C -0.16493 0.03981 -0.1684 0.04583 -0.17431 0.04883 C -0.18108 0.05786 -0.1882 0.06735 -0.19549 0.07545 C -0.19879 0.07916 -0.2033 0.08888 -0.2033 0.08888 C -0.20625 0.10115 -0.20955 0.11388 -0.21667 0.12291 C -0.22066 0.13402 -0.22674 0.14235 -0.23333 0.15092 C -0.23524 0.15346 -0.23594 0.15717 -0.23768 0.15995 C -0.24045 0.16434 -0.2441 0.16851 -0.24653 0.17314 C -0.24965 0.17916 -0.2507 0.1824 -0.25556 0.18657 C -0.26059 0.19698 -0.26771 0.20439 -0.27431 0.21319 C -0.27708 0.21689 -0.2783 0.22291 -0.28108 0.22661 C -0.28594 0.23309 -0.28976 0.24027 -0.29219 0.24883 C -0.29792 0.24606 -0.29583 0.24235 -0.29774 0.23541 C -0.29913 0.22175 -0.30313 0.21226 -0.30764 0.19999 C -0.3099 0.19397 -0.31181 0.18703 -0.31545 0.18217 C -0.31962 0.17661 -0.32361 0.17129 -0.32778 0.16573 C -0.32882 0.16434 -0.33108 0.16133 -0.33108 0.16133 C -0.33316 0.15231 -0.33125 0.15809 -0.33993 0.14652 C -0.34531 0.13934 -0.35087 0.13101 -0.35556 0.12291 C -0.35764 0.11944 -0.35781 0.11458 -0.3599 0.1111 C -0.36215 0.10717 -0.36771 0.10069 -0.36771 0.10069 C -0.37153 0.09073 -0.3757 0.08379 -0.38212 0.07684 C -0.38472 0.06758 -0.39063 0.06411 -0.39549 0.05763 C -0.39948 0.05231 -0.40278 0.04559 -0.4066 0.03981 C -0.4092 0.03587 -0.41181 0.03194 -0.41441 0.028 C -0.41684 0.0243 -0.42222 0.01758 -0.42222 0.01758 C -0.42257 0.0162 -0.42222 0.01388 -0.42327 0.01319 C -0.42431 0.01249 -0.42552 0.01388 -0.42656 0.01481 C -0.4316 0.01944 -0.43333 0.02592 -0.43889 0.02962 C -0.44375 0.03819 -0.45365 0.04559 -0.45764 0.05323 C -0.46146 0.06064 -0.46632 0.06481 -0.47101 0.07106 C -0.47518 0.07661 -0.48021 0.0817 -0.48438 0.08726 C -0.48577 0.08911 -0.48629 0.09166 -0.48768 0.09328 C -0.49601 0.103 -0.50677 0.10948 -0.51545 0.11851 C -0.52257 0.12592 -0.52795 0.13518 -0.53542 0.14212 C -0.54028 0.15161 -0.5342 0.1412 -0.54323 0.15092 C -0.54913 0.1574 -0.55208 0.16434 -0.55886 0.16874 C -0.5658 0.18124 -0.57674 0.18958 -0.58663 0.19698 C -0.59184 0.20092 -0.59497 0.20624 -0.6 0.21018 C -0.60174 0.21411 -0.60747 0.22129 -0.6 0.21758 C -0.59879 0.2162 -0.59792 0.21434 -0.59653 0.21319 C -0.59549 0.21226 -0.59427 0.21226 -0.59323 0.2118 C -0.58715 0.20902 -0.59045 0.21041 -0.59549 0.2118 C -0.60399 0.21041 -0.6059 0.20856 -0.6132 0.20578 C -0.62031 0.19976 -0.62952 0.20092 -0.63768 0.19999 C -0.65799 0.19745 -0.67847 0.19559 -0.69879 0.19397 C -0.72205 0.19444 -0.74549 0.19444 -0.76875 0.19536 C -0.77361 0.19559 -0.77847 0.19606 -0.78333 0.19698 C -0.78455 0.19721 -0.78785 0.19837 -0.78663 0.19837 C -0.74254 0.19837 -0.69844 0.19745 -0.65434 0.19698 C -0.64636 0.19583 -0.63889 0.19397 -0.63108 0.19258 C -0.62448 0.18819 -0.61719 0.18657 -0.6099 0.18518 C -0.59358 0.18587 -0.56545 0.19328 -0.55 0.17916 C -0.54531 0.17013 -0.53733 0.16388 -0.53108 0.15694 C -0.52656 0.15184 -0.525 0.1449 -0.51997 0.14073 C -0.51372 0.128 -0.52188 0.14328 -0.51441 0.13333 C -0.50868 0.12569 -0.50469 0.11434 -0.49653 0.1111 C -0.49149 0.09976 -0.48212 0.09235 -0.47431 0.08425 C -0.47205 0.07962 -0.46372 0.06828 -0.46111 0.06666 C -0.4592 0.0655 -0.45486 0.06295 -0.4533 0.06064 C -0.4434 0.04721 -0.43403 0.03147 -0.42222 0.02059 C -0.42049 0.01249 -0.41684 0.00694 -0.4132 -5.18519E-6 C -0.4125 -0.00302 -0.41181 -0.00603 -0.41111 -0.00904 C -0.41042 -0.01181 -0.40816 -0.00487 -0.4066 -0.00302 C -0.40556 -0.00186 -0.40434 -0.00117 -0.4033 -5.18519E-6 C -0.39618 0.00833 -0.3908 0.01828 -0.38663 0.02962 C -0.38351 0.04837 -0.37188 0.06782 -0.3632 0.08286 C -0.36042 0.08749 -0.35816 0.09282 -0.35556 0.09768 C -0.35347 0.10161 -0.34879 0.10948 -0.34879 0.10948 C -0.34705 0.11689 -0.34479 0.1199 -0.34219 0.12592 C -0.33924 0.13263 -0.33698 0.13958 -0.33438 0.14652 C -0.33038 0.15694 -0.33056 0.153 -0.32656 0.16133 C -0.32344 0.16805 -0.32188 0.17499 -0.31771 0.18055 C -0.31563 0.18934 -0.31823 0.1817 -0.31111 0.19096 C -0.30938 0.19328 -0.30799 0.19583 -0.3066 0.19837 C -0.30573 0.19976 -0.30521 0.20161 -0.30434 0.20277 C -0.29653 0.21319 -0.28976 0.22453 -0.27986 0.2324 C -0.27639 0.23865 -0.2757 0.24606 -0.26997 0.24883 C -0.26806 0.24837 -0.26632 0.24791 -0.26441 0.24721 C -0.26215 0.24629 -0.25764 0.24444 -0.25764 0.24444 C -0.25104 0.23726 -0.25486 0.2361 -0.24774 0.23101 C -0.24219 0.22152 -0.23611 0.21157 -0.22882 0.20439 C -0.22518 0.20092 -0.22274 0.19907 -0.21997 0.19397 C -0.21893 0.19212 -0.21875 0.18958 -0.21771 0.18795 C -0.21129 0.17823 -0.20208 0.17083 -0.19549 0.16133 C -0.18264 0.14235 -0.17188 0.12245 -0.15556 0.10809 C -0.15052 0.09467 -0.13629 0.08564 -0.13108 0.07245 C -0.12396 0.05393 -0.10833 0.04397 -0.09774 0.02962 C -0.08698 0.01504 -0.07726 -0.00186 -0.06441 -0.01343 C -0.05851 -0.02478 -0.03333 -0.01644 -0.03333 -0.01644 C -0.02813 -0.01459 -0.02205 -0.01205 -0.01667 -0.01205 " pathEditMode="relative" ptsTypes="ffffffffffffffffffffffffffffffffffffffffffffffffffffffffffffffffffffffffffffffffffffffffffffffA">
                                      <p:cBhvr>
                                        <p:cTn id="1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  <p:bldP spid="81" grpId="0"/>
      <p:bldP spid="11" grpId="0" animBg="1"/>
      <p:bldP spid="1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More routers</a:t>
            </a:r>
          </a:p>
          <a:p>
            <a:r>
              <a:rPr lang="en-US" sz="2000" dirty="0"/>
              <a:t>More cover traffic </a:t>
            </a:r>
            <a:br>
              <a:rPr lang="en-US" sz="2000" dirty="0"/>
            </a:br>
            <a:r>
              <a:rPr lang="en-US" sz="2000" dirty="0"/>
              <a:t>(smaller needle in a larger haystack)</a:t>
            </a:r>
          </a:p>
          <a:p>
            <a:r>
              <a:rPr lang="en-US" sz="2000" dirty="0"/>
              <a:t>Entry Guards </a:t>
            </a:r>
            <a:r>
              <a:rPr lang="en-US" sz="2000" dirty="0" smtClean="0"/>
              <a:t>for first hop</a:t>
            </a:r>
          </a:p>
          <a:p>
            <a:r>
              <a:rPr lang="en-US" sz="2000" dirty="0" smtClean="0"/>
              <a:t>One way tunnels</a:t>
            </a:r>
          </a:p>
          <a:p>
            <a:r>
              <a:rPr lang="en-US" sz="2000" dirty="0"/>
              <a:t>Short </a:t>
            </a:r>
            <a:r>
              <a:rPr lang="en-US" sz="2000" dirty="0" smtClean="0"/>
              <a:t>lived </a:t>
            </a:r>
            <a:r>
              <a:rPr lang="en-US" sz="2000" dirty="0"/>
              <a:t>tunnels may </a:t>
            </a:r>
            <a:r>
              <a:rPr lang="en-US" sz="2000" dirty="0" smtClean="0"/>
              <a:t>help</a:t>
            </a:r>
          </a:p>
          <a:p>
            <a:r>
              <a:rPr lang="en-US" sz="2000" dirty="0" smtClean="0"/>
              <a:t>Better peer profiling</a:t>
            </a:r>
          </a:p>
          <a:p>
            <a:r>
              <a:rPr lang="en-US" sz="2000" dirty="0" smtClean="0"/>
              <a:t>Signing of the data</a:t>
            </a:r>
          </a:p>
          <a:p>
            <a:r>
              <a:rPr lang="en-US" sz="2000" dirty="0" smtClean="0"/>
              <a:t>Fixed speeds</a:t>
            </a:r>
          </a:p>
          <a:p>
            <a:r>
              <a:rPr lang="en-US" sz="2000" dirty="0" smtClean="0"/>
              <a:t>Padding and Chaff</a:t>
            </a:r>
          </a:p>
          <a:p>
            <a:r>
              <a:rPr lang="en-US" sz="2000" dirty="0"/>
              <a:t>Non-trivial delays </a:t>
            </a:r>
            <a:r>
              <a:rPr lang="en-US" sz="2000" dirty="0" smtClean="0"/>
              <a:t>and Batching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Intersection/Correlation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1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as simple as knowing who is up when a hidden service can be accessed</a:t>
            </a:r>
          </a:p>
          <a:p>
            <a:r>
              <a:rPr lang="en-US" dirty="0"/>
              <a:t>Techniques can </a:t>
            </a:r>
            <a:r>
              <a:rPr lang="en-US" dirty="0" smtClean="0"/>
              <a:t>be used to reduce the search set</a:t>
            </a:r>
          </a:p>
          <a:p>
            <a:r>
              <a:rPr lang="en-US" dirty="0" smtClean="0"/>
              <a:t>Application flaws and information leaks can narrow </a:t>
            </a:r>
            <a:r>
              <a:rPr lang="en-US" dirty="0"/>
              <a:t>the anonymity </a:t>
            </a:r>
            <a:r>
              <a:rPr lang="en-US" dirty="0" smtClean="0"/>
              <a:t>set</a:t>
            </a:r>
          </a:p>
          <a:p>
            <a:r>
              <a:rPr lang="en-US" dirty="0"/>
              <a:t>Harvesting attacks</a:t>
            </a:r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0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88958" y="3862838"/>
            <a:ext cx="1232402" cy="1232402"/>
            <a:chOff x="6172200" y="2133600"/>
            <a:chExt cx="1232402" cy="1232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133600"/>
              <a:ext cx="1232402" cy="12324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209800"/>
              <a:ext cx="661921" cy="5400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08157" y="4795178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73759" y="1230112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045179" y="5044886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400535" y="4795178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71735" y="3324734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68679" y="3103417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419335" y="1397502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713457" y="1440305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562814" y="3156271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0" name="Straight Arrow Connector 49"/>
          <p:cNvCxnSpPr>
            <a:stCxn id="14" idx="3"/>
            <a:endCxn id="29" idx="1"/>
          </p:cNvCxnSpPr>
          <p:nvPr/>
        </p:nvCxnSpPr>
        <p:spPr>
          <a:xfrm>
            <a:off x="1398757" y="5376085"/>
            <a:ext cx="1646422" cy="24970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7" idx="2"/>
          </p:cNvCxnSpPr>
          <p:nvPr/>
        </p:nvCxnSpPr>
        <p:spPr>
          <a:xfrm flipV="1">
            <a:off x="3525490" y="4232478"/>
            <a:ext cx="1532624" cy="812408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3"/>
            <a:endCxn id="5" idx="1"/>
          </p:cNvCxnSpPr>
          <p:nvPr/>
        </p:nvCxnSpPr>
        <p:spPr>
          <a:xfrm>
            <a:off x="5553414" y="3737178"/>
            <a:ext cx="1635544" cy="741861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47123" y="2764010"/>
            <a:ext cx="205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Tor Hidden server or I2P eepSite</a:t>
            </a:r>
          </a:p>
        </p:txBody>
      </p:sp>
      <p:cxnSp>
        <p:nvCxnSpPr>
          <p:cNvPr id="51" name="Straight Arrow Connector 50"/>
          <p:cNvCxnSpPr>
            <a:stCxn id="35" idx="1"/>
            <a:endCxn id="15" idx="0"/>
          </p:cNvCxnSpPr>
          <p:nvPr/>
        </p:nvCxnSpPr>
        <p:spPr>
          <a:xfrm flipH="1">
            <a:off x="888468" y="3905641"/>
            <a:ext cx="1683267" cy="889537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952995" y="2306319"/>
            <a:ext cx="1556759" cy="1069128"/>
          </a:xfrm>
          <a:prstGeom prst="wedgeRoundRectCallout">
            <a:avLst>
              <a:gd name="adj1" fmla="val 35947"/>
              <a:gd name="adj2" fmla="val 8720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 the hidden service up?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96" y="3782026"/>
            <a:ext cx="831028" cy="1038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3931" y="451145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Ping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65792" y="403160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Ping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5725134" y="5041467"/>
            <a:ext cx="1556759" cy="1069128"/>
          </a:xfrm>
          <a:prstGeom prst="wedgeRoundRectCallout">
            <a:avLst>
              <a:gd name="adj1" fmla="val 80979"/>
              <a:gd name="adj2" fmla="val -6864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 this suspect node up?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42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00538 0.00231 -0.00955 -0.00232 -0.01441 -0.00602 C -0.02257 -0.01227 -0.03003 -0.02292 -0.03889 -0.02662 C -0.04549 -0.03542 -0.05243 -0.04051 -0.06111 -0.04445 C -0.06302 -0.04537 -0.06476 -0.04676 -0.06667 -0.04745 C -0.06996 -0.04861 -0.07674 -0.05046 -0.07674 -0.05046 C -0.08993 -0.0588 -0.10208 -0.06482 -0.11667 -0.06806 C -0.11771 -0.06852 -0.11875 -0.06945 -0.11996 -0.06968 C -0.12257 -0.07037 -0.12517 -0.07014 -0.12778 -0.07107 C -0.12899 -0.07153 -0.12986 -0.07361 -0.13108 -0.07408 C -0.13368 -0.075 -0.13628 -0.075 -0.13889 -0.07546 C -0.14948 -0.08079 -0.16007 -0.08681 -0.17118 -0.09028 C -0.17778 -0.0963 -0.18229 -0.10185 -0.1901 -0.1037 C -0.19913 -0.10995 -0.20851 -0.11343 -0.21788 -0.11852 C -0.23056 -0.11713 -0.23681 -0.11528 -0.2467 -0.10509 C -0.25156 -0.10023 -0.26111 -0.09028 -0.26111 -0.09028 C -0.26649 -0.07986 -0.25937 -0.09213 -0.26788 -0.08287 C -0.28108 -0.06852 -0.26996 -0.0757 -0.28108 -0.06968 C -0.28924 -0.05556 -0.30052 -0.0463 -0.31111 -0.03565 C -0.31632 -0.03033 -0.32153 -0.02292 -0.32778 -0.02083 C -0.32882 -0.01921 -0.32969 -0.01736 -0.33108 -0.0162 C -0.33212 -0.01528 -0.33368 -0.01597 -0.33455 -0.01482 C -0.33542 -0.01366 -0.33472 -0.01158 -0.33559 -0.01042 C -0.33993 -0.00463 -0.34896 0.00393 -0.35451 0.00602 C -0.36128 0.01157 -0.36684 0.0213 -0.37448 0.02361 C -0.38056 0.02917 -0.38351 0.02986 -0.39115 0.03102 C -0.39462 0.03287 -0.39774 0.03565 -0.40121 0.03704 C -0.4066 0.03912 -0.4125 0.03935 -0.41788 0.04143 C -0.42812 0.04537 -0.43663 0.05417 -0.4467 0.05787 C -0.45312 0.06319 -0.45955 0.0669 -0.46667 0.06967 C -0.47517 0.07778 -0.4842 0.08634 -0.49444 0.08889 C -0.49878 0.09305 -0.50278 0.0956 -0.50781 0.09768 C -0.51684 0.10625 -0.51337 0.10208 -0.51892 0.10972 C -0.52031 0.10393 -0.52257 0.10231 -0.52118 0.0963 C -0.52552 0.07778 -0.54983 0.07893 -0.56007 0.07847 C -0.60365 0.07639 -0.6474 0.07523 -0.69115 0.07407 C -0.70052 0.07014 -0.70868 0.06296 -0.71788 0.05926 C -0.72656 0.04097 -0.7033 0.0213 -0.69219 0.01782 C -0.68316 0.01157 -0.67361 0.00833 -0.66441 0.00301 C -0.65677 -0.00139 -0.65035 -0.00741 -0.64219 -0.01042 C -0.63437 -0.01736 -0.63819 -0.01528 -0.63108 -0.01783 C -0.62691 -0.02338 -0.62014 -0.03171 -0.61441 -0.03403 C -0.60903 -0.0412 -0.6066 -0.04306 -0.59896 -0.04583 C -0.58785 -0.05602 -0.57014 -0.06042 -0.55677 -0.06528 C -0.55087 -0.06991 -0.5434 -0.07037 -0.53785 -0.07546 C -0.53299 -0.07986 -0.52691 -0.08403 -0.52118 -0.08588 C -0.51771 -0.0882 -0.51476 -0.09167 -0.51111 -0.09329 C -0.50382 -0.09676 -0.49618 -0.09861 -0.48889 -0.10232 C -0.48003 -0.10695 -0.47274 -0.11088 -0.46337 -0.1125 C -0.45434 -0.1169 -0.44583 -0.12222 -0.43663 -0.12593 C -0.42257 -0.13889 -0.44306 -0.1206 -0.43003 -0.13033 C -0.42847 -0.13148 -0.42378 -0.13403 -0.42552 -0.13472 C -0.42917 -0.13611 -0.43802 -0.12963 -0.44219 -0.12894 C -0.44583 -0.12824 -0.44965 -0.12778 -0.4533 -0.12732 C -0.46215 -0.12639 -0.48003 -0.12454 -0.48003 -0.12454 C -0.48837 -0.12199 -0.49514 -0.11759 -0.5033 -0.11551 C -0.51562 -0.10579 -0.52934 -0.10046 -0.54219 -0.0919 C -0.54792 -0.0882 -0.56007 -0.08287 -0.56007 -0.08287 C -0.56458 -0.07824 -0.56788 -0.0757 -0.57344 -0.07408 C -0.58281 -0.06551 -0.59375 -0.05486 -0.60451 -0.05046 C -0.61701 -0.04005 -0.63385 -0.03125 -0.64774 -0.02361 C -0.6526 -0.01574 -0.65799 -0.01389 -0.66337 -0.00741 C -0.66615 -0.00417 -0.66788 0.00069 -0.67118 0.00301 C -0.67222 0.0037 -0.67778 0.00741 -0.67899 0.0088 C -0.68646 0.01713 -0.68003 0.01273 -0.68785 0.01921 C -0.69792 0.02778 -0.68507 0.01389 -0.70121 0.02963 C -0.70382 0.03217 -0.70885 0.03704 -0.70885 0.03704 C -0.71111 0.04143 -0.71233 0.04583 -0.71441 0.05046 C -0.71476 0.05324 -0.71753 0.06389 -0.71337 0.06667 C -0.71076 0.06852 -0.70746 0.06736 -0.70451 0.06805 C -0.69045 0.07106 -0.67656 0.07407 -0.66233 0.07546 C -0.65226 0.08009 -0.63889 0.0794 -0.62899 0.08009 C -0.60087 0.08866 -0.57326 0.0838 -0.5434 0.08449 C -0.53142 0.08634 -0.52448 0.09305 -0.51337 0.09768 C -0.5059 0.10486 -0.50521 0.10602 -0.4967 0.1081 C -0.49028 0.10532 -0.4842 0.10208 -0.47778 0.0993 C -0.46858 0.08935 -0.45677 0.08264 -0.44566 0.07708 C -0.43958 0.06898 -0.4316 0.06157 -0.42448 0.05486 C -0.42309 0.05347 -0.42118 0.05324 -0.41996 0.05185 C -0.40833 0.03912 -0.41701 0.04282 -0.40781 0.04005 C -0.40503 0.03449 -0.39462 0.02523 -0.3901 0.02361 C -0.38108 0.01643 -0.37274 0.00833 -0.36233 0.00602 C -0.3533 -0.00185 -0.35816 0.00046 -0.34774 -0.00139 C -0.33958 -0.0088 -0.32726 -0.01111 -0.31788 -0.01343 C -0.31354 -0.01597 -0.30868 -0.01667 -0.30451 -0.01921 C -0.30243 -0.0206 -0.30104 -0.02361 -0.29896 -0.02523 C -0.29792 -0.02616 -0.2967 -0.02616 -0.29566 -0.02662 C -0.29167 -0.03009 -0.28767 -0.03102 -0.28333 -0.03403 C -0.2783 -0.0375 -0.2809 -0.03773 -0.27552 -0.04306 C -0.2684 -0.05023 -0.25955 -0.05301 -0.25226 -0.05926 C -0.24028 -0.06945 -0.2283 -0.07894 -0.21562 -0.0875 C -0.21181 -0.09005 -0.20729 -0.09097 -0.2033 -0.09329 C -0.19705 -0.09676 -0.19358 -0.10093 -0.18663 -0.1037 C -0.18246 -0.10741 -0.17951 -0.10833 -0.17448 -0.10972 C -0.16528 -0.11551 -0.16632 -0.10625 -0.15781 -0.1037 C -0.15191 -0.09977 -0.14653 -0.09468 -0.1401 -0.0919 C -0.13437 -0.08704 -0.12778 -0.08357 -0.12118 -0.08148 C -0.11545 -0.07639 -0.10903 -0.07408 -0.10226 -0.07269 C -0.09288 -0.0632 -0.08246 -0.06158 -0.07118 -0.05926 C -0.06163 -0.05509 -0.05347 -0.05093 -0.0434 -0.04884 C -0.03611 -0.04491 -0.02934 -0.03982 -0.02222 -0.03565 C -0.01441 -0.03125 -0.00295 -0.02778 0.00556 -0.02523 C 0.01163 -0.02107 0.01875 -0.01852 0.02552 -0.0162 C 0.03073 -0.01181 0.03924 -0.00741 0.04549 -0.00741 " pathEditMode="relative" ptsTypes="fffffffffffffffffffffffffffffffffffffffffffffffffffffffffffffffffffffffffffffffffffffffffffffffffffffff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4.81481E-6 C -0.00573 0.00186 -0.01076 0.00463 -0.01667 0.00602 C -0.0217 0.01019 -0.02691 0.00996 -0.03212 0.01343 C -0.03576 0.01575 -0.03559 0.01737 -0.03993 0.01922 C -0.04358 0.02084 -0.04653 0.02014 -0.05 0.02223 C -0.05747 0.02663 -0.06424 0.03334 -0.07222 0.03565 C -0.08299 0.04468 -0.09549 0.05024 -0.10764 0.05487 C -0.11806 0.06389 -0.12951 0.06899 -0.14097 0.07547 C -0.14462 0.07755 -0.14861 0.07778 -0.15208 0.0801 C -0.15799 0.08403 -0.16389 0.08797 -0.16997 0.0919 C -0.17708 0.09653 -0.18576 0.09769 -0.19323 0.1007 C -0.19948 0.10325 -0.20399 0.10741 -0.2099 0.10973 C -0.21476 0.11436 -0.21927 0.11713 -0.22431 0.12153 C -0.22639 0.12338 -0.22899 0.12547 -0.23108 0.12732 C -0.23212 0.12825 -0.23438 0.13056 -0.23438 0.12894 C -0.23438 0.12709 -0.23229 0.12686 -0.23108 0.12593 C -0.22917 0.12431 -0.22743 0.12315 -0.22552 0.12153 C -0.21875 0.11598 -0.21319 0.10996 -0.20556 0.10672 C -0.19635 0.09885 -0.18559 0.09538 -0.17656 0.0875 C -0.17465 0.08565 -0.17309 0.08311 -0.17101 0.08149 C -0.16458 0.07639 -0.1566 0.07547 -0.15 0.07107 C -0.1467 0.06875 -0.14427 0.06459 -0.14097 0.06227 C -0.13594 0.05903 -0.12865 0.05811 -0.12326 0.05625 C -0.11597 0.05371 -0.1092 0.04885 -0.10208 0.04584 C -0.09375 0.04213 -0.0842 0.04051 -0.07552 0.03843 C -0.06719 0.03334 -0.07257 0.03612 -0.05885 0.03264 L -0.05885 0.03264 C -0.04931 0.02801 -0.03941 0.0257 -0.02986 0.02084 C -0.02552 0.01621 -0.02205 0.01389 -0.01667 0.01181 C -0.00903 0.0044 -0.00139 -0.00347 0.00781 -0.0074 C -0.02726 -0.01875 -0.06597 -0.00578 -0.10208 -0.003 C -0.11076 0.00093 -0.11997 0.00556 -0.12882 0.00741 C -0.15434 0.02454 -0.18403 0.0301 -0.21215 0.03264 C -0.21719 0.03426 -0.22031 0.03704 -0.22552 0.03843 C -0.23212 0.04445 -0.22517 0.03913 -0.23542 0.04306 C -0.24132 0.04538 -0.24896 0.05209 -0.25434 0.05487 C -0.25694 0.05625 -0.26823 0.05834 -0.27222 0.05926 C -0.27813 0.06343 -0.28438 0.06644 -0.29097 0.06806 C -0.29583 0.07801 -0.28993 0.0676 -0.29774 0.07547 C -0.30642 0.08403 -0.29774 0.0794 -0.3066 0.0845 C -0.31146 0.08727 -0.31285 0.08519 -0.31875 0.09028 C -0.32951 0.09977 -0.34288 0.10926 -0.35556 0.1125 C -0.36267 0.11899 -0.37049 0.12593 -0.37882 0.12894 C -0.38767 0.13704 -0.37587 0.12663 -0.38663 0.13473 C -0.39045 0.1375 -0.39774 0.14375 -0.39774 0.14375 C -0.39965 0.14723 -0.40174 0.15139 -0.40434 0.15417 C -0.40538 0.15533 -0.40885 0.15625 -0.40764 0.15695 C -0.4059 0.15811 -0.40399 0.15602 -0.40208 0.15556 C -0.39705 0.14885 -0.39115 0.14098 -0.38438 0.13774 C -0.36701 0.11459 -0.34097 0.10579 -0.31997 0.09028 C -0.30851 0.08195 -0.31788 0.08936 -0.30434 0.08288 C -0.30208 0.08172 -0.30017 0.0794 -0.29774 0.07848 C -0.29375 0.07686 -0.28542 0.07547 -0.28542 0.07547 C -0.26615 0.0632 -0.2441 0.05996 -0.22326 0.05487 C -0.21146 0.04838 -0.19705 0.04491 -0.18438 0.04306 C -0.17656 0.04005 -0.17031 0.03635 -0.16215 0.03403 C -0.14965 0.0257 -0.13611 0.02084 -0.12222 0.01783 C -0.11597 0.01482 -0.10955 0.01389 -0.1033 0.01181 C -0.09063 0.00741 -0.07969 0.00163 -0.06667 -4.81481E-6 C -0.05816 -0.00347 -0.04948 -0.00462 -0.04097 -0.0074 C -0.01719 -0.01527 0.00642 -0.02361 0.03125 -0.02361 C 0.03385 -0.02361 0.02604 -0.02291 0.02344 -0.02222 C 0.01719 -0.02083 0.01146 -0.01643 0.00556 -0.01481 C -0.01181 -0.00995 -0.03004 -0.00717 -0.04774 -0.00601 C -0.11806 0.00348 -0.18229 -0.00208 -0.25764 -0.00138 C -0.29618 0.00718 -0.27969 0.0051 -0.3066 0.00741 C -0.31215 0.0088 -0.31771 0.01065 -0.32326 0.01181 C -0.32847 0.01274 -0.33368 0.01227 -0.33889 0.01343 C -0.39115 0.02524 -0.34497 0.01829 -0.37326 0.02223 C -0.3974 0.03033 -0.42049 0.04723 -0.44549 0.05047 C -0.45434 0.05163 -0.51094 0.05325 -0.51111 0.05325 C -0.52448 0.0544 -0.53785 0.05463 -0.55104 0.05625 C -0.5559 0.05695 -0.56059 0.05834 -0.56545 0.05926 C -0.56771 0.05973 -0.57222 0.06065 -0.57222 0.06065 C -0.58646 0.0676 -0.61406 0.06621 -0.62552 0.06667 C -0.63837 0.06737 -0.65712 0.06875 -0.66997 0.06968 C -0.67188 0.07014 -0.67361 0.07084 -0.67552 0.07107 C -0.67917 0.07176 -0.68299 0.072 -0.68663 0.07269 C -0.69254 0.07385 -0.69774 0.07848 -0.7033 0.08149 C -0.71146 0.08588 -0.72014 0.0882 -0.72778 0.09491 C -0.73316 0.09954 -0.73785 0.10371 -0.74323 0.10811 C -0.74601 0.11042 -0.74844 0.11297 -0.75104 0.11551 C -0.75208 0.11644 -0.75434 0.11852 -0.75434 0.11852 C -0.74063 0.122 -0.72483 0.11551 -0.71111 0.1125 C -0.69653 0.10602 -0.6816 0.10602 -0.66667 0.10232 C -0.6276 0.0926 -0.67361 0.10301 -0.63663 0.0919 C -0.63333 0.09098 -0.62986 0.09098 -0.62656 0.09028 C -0.61997 0.08889 -0.6066 0.08588 -0.6066 0.08588 C -0.58872 0.07778 -0.56754 0.0757 -0.54879 0.07408 C -0.49688 0.06482 -0.43976 0.06644 -0.38767 0.06528 C -0.36476 0.05741 -0.34132 0.05301 -0.31771 0.05047 C -0.30313 0.04607 -0.28941 0.04491 -0.27431 0.04306 C -0.2375 0.03866 -0.20139 0.03426 -0.16441 0.03264 C -0.15556 0.03079 -0.14653 0.0301 -0.13767 0.02825 C -0.11406 0.01598 -0.13194 0.02362 -0.08108 0.02223 C -0.06701 0.01968 -0.05747 0.01598 -0.04323 0.01482 C -0.02743 0.00394 -0.01354 0.00625 0.00451 0.0044 C -0.01701 0.00093 -0.03733 -0.00717 -0.05885 -0.01041 C -0.06771 -0.01319 -0.07639 -0.0162 -0.08542 -0.01782 C -0.09184 -0.02847 -0.1033 -0.0324 -0.11319 -0.03402 C -0.13177 -0.04004 -0.15104 -0.04745 -0.16997 -0.05046 C -0.18299 -0.05578 -0.19601 -0.06087 -0.20885 -0.06666 C -0.2099 -0.06759 -0.21094 -0.06898 -0.21215 -0.06967 C -0.21319 -0.07037 -0.21667 -0.07106 -0.21545 -0.07106 C -0.20833 -0.07106 -0.20139 -0.06898 -0.19444 -0.06805 C -0.1816 -0.06412 -0.16754 -0.06203 -0.15434 -0.06064 C -0.14653 -0.0574 -0.14028 -0.05601 -0.13212 -0.05486 C -0.11615 -0.04884 -0.09861 -0.04907 -0.08212 -0.04745 C -0.07014 -0.04166 -0.0559 -0.03888 -0.04323 -0.03564 C -0.03472 -0.02962 -0.025 -0.02662 -0.01545 -0.02523 C -0.00955 -0.02291 -0.00486 -0.02152 1.66667E-6 -0.0162 C 0.00121 -0.01481 0.00469 -0.01342 0.00347 -0.0118 C 0.00226 -0.01018 -0.00504 -0.01574 -0.00885 -0.0162 C -0.01701 -0.01736 -0.02517 -0.01736 -0.03333 -0.01782 C -0.05729 -0.02291 -0.08142 -0.03287 -0.10556 -0.03564 C -0.19722 -0.04583 -0.29132 -0.0412 -0.38333 -0.04305 C -0.45521 -0.04699 -0.35451 -0.04351 -0.33333 -0.04143 C -0.26302 -0.03425 -0.35851 -0.03912 -0.20556 -0.03703 C -0.18299 -0.03541 -0.16024 -0.03425 -0.13767 -0.03263 C -0.10347 -0.02407 -0.06788 -0.02615 -0.03333 -0.02523 C -0.02361 -0.02314 -0.01493 -0.02083 -0.00556 -0.01782 C -0.00069 -0.0162 0.00139 -0.01296 0.00677 -0.01041 C 0.00781 -0.00995 0.01094 -0.00787 0.01007 -0.00879 C 0.00417 -0.0155 -0.00642 -0.01527 -0.01319 -0.0162 C -0.04045 -0.02361 -0.06684 -0.02731 -0.09444 -0.02962 C -0.19323 -0.05023 -0.29323 -0.04583 -0.39323 -0.04884 C -0.46354 -0.0574 -0.53507 -0.05671 -0.60556 -0.05787 C -0.61771 -0.05833 -0.63004 -0.0581 -0.64219 -0.05925 C -0.64479 -0.05949 -0.63698 -0.06064 -0.63438 -0.06064 C -0.6158 -0.06064 -0.5974 -0.05972 -0.57882 -0.05925 C -0.52726 -0.05648 -0.47604 -0.05185 -0.42431 -0.05046 C -0.40573 -0.04189 -0.38733 -0.04328 -0.36771 -0.04143 C -0.31632 -0.03657 -0.26667 -0.03634 -0.21441 -0.03564 C -0.15382 -0.02708 -0.09288 -0.02777 -0.03212 -0.02662 C -0.01771 -0.02291 -0.00313 -0.02245 0.01111 -0.01782 C -0.00313 -0.00486 -0.01111 -0.03541 -0.01997 -0.04583 C -0.03524 -0.06388 -0.05156 -0.08101 -0.06667 -0.0993 C -0.07569 -0.11018 -0.08403 -0.12523 -0.09444 -0.13333 C -0.09705 -0.14259 -0.10052 -0.15 -0.1066 -0.15555 C -0.10885 -0.16319 -0.11233 -0.17013 -0.11441 -0.17777 C -0.11719 -0.20092 -0.12899 -0.21597 -0.13889 -0.23402 C -0.14271 -0.2412 -0.14618 -0.24884 -0.15 -0.25625 C -0.15243 -0.26666 -0.14896 -0.25486 -0.15434 -0.26365 C -0.16059 -0.27384 -0.15174 -0.26643 -0.16111 -0.27268 C -0.16458 -0.28263 -0.17969 -0.29421 -0.18767 -0.29768 C -0.18576 -0.28449 -0.18194 -0.26273 -0.17552 -0.25185 C -0.17465 -0.25046 -0.17309 -0.25 -0.17222 -0.24884 C -0.16806 -0.24328 -0.16094 -0.22986 -0.15764 -0.22361 C -0.15625 -0.22083 -0.15573 -0.21759 -0.15434 -0.21481 C -0.14635 -0.19884 -0.13438 -0.18518 -0.12431 -0.17175 C -0.10694 -0.14861 -0.08958 -0.12546 -0.07222 -0.10231 C -0.06875 -0.09768 -0.06667 -0.0905 -0.06319 -0.08587 C -0.05642 -0.07685 -0.04792 -0.07106 -0.04219 -0.06064 C -0.0375 -0.05208 -0.03351 -0.04166 -0.02778 -0.03402 C -0.02326 -0.028 -0.01806 -0.02037 -0.01319 -0.01481 C -0.01076 -0.01203 -0.00556 -0.0074 -0.00556 -0.0074 C -0.00035 0.00278 -0.00347 0.00024 0.00226 0.00301 C -0.00677 -0.01342 0.00677 0.00903 -0.01997 -0.01342 C -0.04462 -0.03402 -0.07049 -0.05115 -0.09653 -0.06805 C -0.12066 -0.08356 -0.14497 -0.09791 -0.16997 -0.11111 C -0.17899 -0.11597 -0.18646 -0.12523 -0.19549 -0.13032 C -0.2099 -0.13842 -0.22361 -0.14606 -0.23767 -0.15555 C -0.26667 -0.17523 -0.2283 -0.15115 -0.24879 -0.16597 C -0.26788 -0.17986 -0.28993 -0.18611 -0.30885 -0.2 C -0.31406 -0.20393 -0.31736 -0.20925 -0.32222 -0.21342 C -0.32569 -0.2206 -0.33073 -0.22453 -0.33542 -0.22962 C -0.34288 -0.2375 -0.33872 -0.23657 -0.34653 -0.24305 C -0.36215 -0.25625 -0.3783 -0.26759 -0.39549 -0.27708 C -0.39965 -0.27939 -0.40538 -0.28217 -0.40885 -0.28587 C -0.41979 -0.29768 -0.41094 -0.29236 -0.41997 -0.29768 C -0.42188 -0.29884 -0.42379 -0.29953 -0.42552 -0.30069 C -0.42778 -0.30208 -0.4342 -0.30694 -0.43212 -0.30509 C -0.42708 -0.30092 -0.42153 -0.29791 -0.41667 -0.29328 C -0.40851 -0.28564 -0.40191 -0.27685 -0.39444 -0.26805 C -0.38854 -0.26111 -0.38056 -0.25555 -0.37431 -0.24884 C -0.36736 -0.24143 -0.35868 -0.23703 -0.35104 -0.23101 C -0.33976 -0.22199 -0.34045 -0.22037 -0.32986 -0.21041 C -0.32205 -0.203 -0.3125 -0.19699 -0.30434 -0.1912 C -0.29618 -0.18541 -0.29063 -0.17453 -0.28212 -0.16898 C -0.25747 -0.15254 -0.23299 -0.13657 -0.20764 -0.12291 C -0.19826 -0.11782 -0.19063 -0.10787 -0.18108 -0.1037 C -0.17031 -0.09884 -0.15955 -0.09328 -0.14879 -0.08888 C -0.14045 -0.08541 -0.13403 -0.08518 -0.12552 -0.08009 C -0.11684 -0.075 -0.10938 -0.07175 -0.1 -0.06967 C -0.09236 -0.06157 -0.08854 -0.06365 -0.07986 -0.05925 C -0.07083 -0.05462 -0.0625 -0.0493 -0.0533 -0.04583 C -0.04757 -0.04375 -0.0434 -0.03888 -0.03767 -0.03703 C -0.02917 -0.03125 -0.02118 -0.02893 -0.01215 -0.02523 C -0.0099 -0.02314 -0.00781 -0.02129 -0.00556 -0.01921 C -0.00434 -0.01828 -0.00208 -0.0162 -0.00208 -0.0162 C -0.00139 -0.01319 0.00208 -0.00601 1.66667E-6 -0.0074 C -0.00295 -0.00949 -0.00885 -0.01342 -0.00885 -0.01342 C -0.01545 -0.02638 -0.02795 -0.02314 -0.03767 -0.03263 C -0.05052 -0.0456 -0.06441 -0.05578 -0.07882 -0.06527 C -0.09566 -0.07638 -0.10208 -0.08356 -0.12222 -0.09328 C -0.13247 -0.09814 -0.14045 -0.10138 -0.15 -0.1081 C -0.17448 -0.12523 -0.19809 -0.13888 -0.22431 -0.15115 C -0.23802 -0.1574 -0.24531 -0.16643 -0.25764 -0.17337 C -0.27569 -0.18333 -0.29184 -0.19421 -0.31111 -0.2 C -0.32257 -0.20694 -0.33403 -0.20856 -0.34549 -0.21481 C -0.35504 -0.22013 -0.36198 -0.22523 -0.37222 -0.22824 C -0.38819 -0.23888 -0.40417 -0.24467 -0.42101 -0.25185 C -0.43455 -0.25763 -0.44826 -0.2662 -0.46215 -0.26967 C -0.46944 -0.27384 -0.47552 -0.27685 -0.48333 -0.27847 C -0.49358 -0.28518 -0.50365 -0.2875 -0.51441 -0.29189 C -0.52274 -0.29537 -0.53056 -0.29976 -0.53889 -0.3037 C -0.5474 -0.30787 -0.55677 -0.30902 -0.56545 -0.3125 C -0.57587 -0.31666 -0.58629 -0.31967 -0.59653 -0.32453 C -0.6066 -0.32939 -0.61458 -0.33425 -0.62552 -0.33634 C -0.6375 -0.34282 -0.62379 -0.33611 -0.63889 -0.34074 C -0.65365 -0.34513 -0.63872 -0.34189 -0.65 -0.34675 C -0.65208 -0.34768 -0.66181 -0.3493 -0.66319 -0.34953 C -0.65451 -0.34074 -0.6441 -0.33541 -0.63438 -0.32893 C -0.62396 -0.32199 -0.61372 -0.31111 -0.6033 -0.30509 C -0.58785 -0.29629 -0.57292 -0.28842 -0.5566 -0.28287 C -0.54566 -0.27222 -0.55955 -0.28495 -0.54549 -0.27546 C -0.53472 -0.26828 -0.52569 -0.25833 -0.51441 -0.25324 C -0.50243 -0.24143 -0.48299 -0.23587 -0.46875 -0.23101 C -0.44549 -0.21365 -0.42153 -0.20277 -0.39549 -0.1956 C -0.37413 -0.18101 -0.35 -0.17337 -0.32656 -0.16736 C -0.31771 -0.16504 -0.30486 -0.15879 -0.29774 -0.15555 C -0.29045 -0.15231 -0.2809 -0.15115 -0.27326 -0.14953 C -0.25608 -0.13958 -0.23906 -0.13125 -0.22101 -0.12592 C -0.20556 -0.1155 -0.18924 -0.10347 -0.17222 -0.0993 C -0.15764 -0.08333 -0.17483 -0.1 -0.1533 -0.0875 C -0.15191 -0.08657 -0.15139 -0.08402 -0.15 -0.08287 C -0.14792 -0.08125 -0.14254 -0.07939 -0.13993 -0.07847 C -0.1349 -0.07361 -0.13004 -0.07291 -0.12431 -0.06967 C -0.12066 -0.06759 -0.11319 -0.06365 -0.11319 -0.06365 C -0.10799 -0.05671 -0.09965 -0.05416 -0.09323 -0.04884 C -0.07951 -0.03726 -0.06632 -0.02106 -0.05 -0.0162 C -0.03629 -0.00277 -0.01684 0.00394 1.66667E-6 0.00741 C 0.0066 0.01019 0.01233 0.0132 0.01892 0.01482 C 0.02083 0.01436 0.02292 0.01482 0.02448 0.01343 C 0.02917 0.00926 0.02118 0.00232 0.01892 0.00139 C 0.01753 0.00093 0.01597 0.00139 0.01458 0.00139 " pathEditMode="relative" ptsTypes="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4" grpId="0"/>
      <p:bldP spid="4" grpId="1"/>
      <p:bldP spid="53" grpId="0"/>
      <p:bldP spid="53" grpId="1"/>
      <p:bldP spid="5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/>
          <p:cNvCxnSpPr>
            <a:stCxn id="44" idx="1"/>
            <a:endCxn id="41" idx="3"/>
          </p:cNvCxnSpPr>
          <p:nvPr/>
        </p:nvCxnSpPr>
        <p:spPr>
          <a:xfrm flipH="1" flipV="1">
            <a:off x="3118017" y="1800107"/>
            <a:ext cx="1612679" cy="299738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down needed checks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0383" y="5055563"/>
            <a:ext cx="990600" cy="1076207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42330" y="1438806"/>
            <a:ext cx="990600" cy="1076207"/>
            <a:chOff x="2675122" y="4648672"/>
            <a:chExt cx="990600" cy="1076207"/>
          </a:xfrm>
        </p:grpSpPr>
        <p:pic>
          <p:nvPicPr>
            <p:cNvPr id="26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127417" y="5029585"/>
            <a:ext cx="990600" cy="1076207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044048" y="5162282"/>
            <a:ext cx="990600" cy="1076207"/>
            <a:chOff x="2675122" y="4648672"/>
            <a:chExt cx="990600" cy="1076207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274981" y="3340780"/>
            <a:ext cx="990600" cy="1076207"/>
            <a:chOff x="2675122" y="4648672"/>
            <a:chExt cx="990600" cy="1076207"/>
          </a:xfrm>
        </p:grpSpPr>
        <p:pic>
          <p:nvPicPr>
            <p:cNvPr id="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80383" y="3300435"/>
            <a:ext cx="990600" cy="1076207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127417" y="1219200"/>
            <a:ext cx="990600" cy="1076207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730696" y="1518938"/>
            <a:ext cx="990600" cy="1076207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655871" y="3571122"/>
            <a:ext cx="990600" cy="1076207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>
            <a:stCxn id="33" idx="0"/>
            <a:endCxn id="44" idx="2"/>
          </p:cNvCxnSpPr>
          <p:nvPr/>
        </p:nvCxnSpPr>
        <p:spPr>
          <a:xfrm flipV="1">
            <a:off x="4524359" y="2595145"/>
            <a:ext cx="701637" cy="256713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2"/>
            <a:endCxn id="33" idx="0"/>
          </p:cNvCxnSpPr>
          <p:nvPr/>
        </p:nvCxnSpPr>
        <p:spPr>
          <a:xfrm>
            <a:off x="4151171" y="4647329"/>
            <a:ext cx="373188" cy="51495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3"/>
            <a:endCxn id="29" idx="1"/>
          </p:cNvCxnSpPr>
          <p:nvPr/>
        </p:nvCxnSpPr>
        <p:spPr>
          <a:xfrm flipV="1">
            <a:off x="1270983" y="5610492"/>
            <a:ext cx="856434" cy="25978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0"/>
            <a:endCxn id="35" idx="2"/>
          </p:cNvCxnSpPr>
          <p:nvPr/>
        </p:nvCxnSpPr>
        <p:spPr>
          <a:xfrm flipV="1">
            <a:off x="2607728" y="4416987"/>
            <a:ext cx="162553" cy="612598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  <a:endCxn id="26" idx="3"/>
          </p:cNvCxnSpPr>
          <p:nvPr/>
        </p:nvCxnSpPr>
        <p:spPr>
          <a:xfrm flipH="1">
            <a:off x="1232930" y="1800107"/>
            <a:ext cx="894487" cy="21960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6" idx="0"/>
            <a:endCxn id="41" idx="2"/>
          </p:cNvCxnSpPr>
          <p:nvPr/>
        </p:nvCxnSpPr>
        <p:spPr>
          <a:xfrm flipH="1" flipV="1">
            <a:off x="2622717" y="2295407"/>
            <a:ext cx="132575" cy="104537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8" idx="2"/>
            <a:endCxn id="15" idx="0"/>
          </p:cNvCxnSpPr>
          <p:nvPr/>
        </p:nvCxnSpPr>
        <p:spPr>
          <a:xfrm flipH="1">
            <a:off x="760694" y="4376642"/>
            <a:ext cx="14989" cy="67892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5" idx="3"/>
            <a:endCxn id="44" idx="1"/>
          </p:cNvCxnSpPr>
          <p:nvPr/>
        </p:nvCxnSpPr>
        <p:spPr>
          <a:xfrm flipV="1">
            <a:off x="3265581" y="2099845"/>
            <a:ext cx="1465115" cy="182184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1"/>
            <a:endCxn id="38" idx="3"/>
          </p:cNvCxnSpPr>
          <p:nvPr/>
        </p:nvCxnSpPr>
        <p:spPr>
          <a:xfrm flipH="1" flipV="1">
            <a:off x="1270983" y="3881342"/>
            <a:ext cx="1003998" cy="40345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 flipV="1">
            <a:off x="1270983" y="2295407"/>
            <a:ext cx="1351734" cy="158593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48" idx="0"/>
          </p:cNvCxnSpPr>
          <p:nvPr/>
        </p:nvCxnSpPr>
        <p:spPr>
          <a:xfrm>
            <a:off x="1232930" y="2019713"/>
            <a:ext cx="2903252" cy="1551409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2"/>
            <a:endCxn id="35" idx="3"/>
          </p:cNvCxnSpPr>
          <p:nvPr/>
        </p:nvCxnSpPr>
        <p:spPr>
          <a:xfrm flipH="1">
            <a:off x="3265581" y="2595145"/>
            <a:ext cx="1960415" cy="132654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4" idx="3"/>
          </p:cNvCxnSpPr>
          <p:nvPr/>
        </p:nvCxnSpPr>
        <p:spPr>
          <a:xfrm flipH="1">
            <a:off x="1270983" y="2295407"/>
            <a:ext cx="1351734" cy="3341063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29" idx="1"/>
          </p:cNvCxnSpPr>
          <p:nvPr/>
        </p:nvCxnSpPr>
        <p:spPr>
          <a:xfrm>
            <a:off x="775683" y="4376642"/>
            <a:ext cx="1351734" cy="1233850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39" idx="0"/>
          </p:cNvCxnSpPr>
          <p:nvPr/>
        </p:nvCxnSpPr>
        <p:spPr>
          <a:xfrm>
            <a:off x="737630" y="2515013"/>
            <a:ext cx="23064" cy="785422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7" idx="2"/>
            <a:endCxn id="30" idx="0"/>
          </p:cNvCxnSpPr>
          <p:nvPr/>
        </p:nvCxnSpPr>
        <p:spPr>
          <a:xfrm flipH="1">
            <a:off x="2607728" y="4647329"/>
            <a:ext cx="1543443" cy="38225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  <a:endCxn id="29" idx="3"/>
          </p:cNvCxnSpPr>
          <p:nvPr/>
        </p:nvCxnSpPr>
        <p:spPr>
          <a:xfrm flipH="1" flipV="1">
            <a:off x="3118017" y="5610492"/>
            <a:ext cx="926031" cy="132697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3"/>
            <a:endCxn id="48" idx="0"/>
          </p:cNvCxnSpPr>
          <p:nvPr/>
        </p:nvCxnSpPr>
        <p:spPr>
          <a:xfrm>
            <a:off x="3118017" y="1800107"/>
            <a:ext cx="1018165" cy="17710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0"/>
            <a:endCxn id="41" idx="1"/>
          </p:cNvCxnSpPr>
          <p:nvPr/>
        </p:nvCxnSpPr>
        <p:spPr>
          <a:xfrm flipV="1">
            <a:off x="760694" y="1800107"/>
            <a:ext cx="1366723" cy="3255456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2935639" y="4376643"/>
            <a:ext cx="1932569" cy="856268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40797" y="3279739"/>
            <a:ext cx="1232402" cy="1277202"/>
            <a:chOff x="7583908" y="3434021"/>
            <a:chExt cx="1232402" cy="1277202"/>
          </a:xfrm>
        </p:grpSpPr>
        <p:grpSp>
          <p:nvGrpSpPr>
            <p:cNvPr id="62" name="Group 61"/>
            <p:cNvGrpSpPr/>
            <p:nvPr/>
          </p:nvGrpSpPr>
          <p:grpSpPr>
            <a:xfrm>
              <a:off x="7583908" y="3478821"/>
              <a:ext cx="1232402" cy="1232402"/>
              <a:chOff x="6172200" y="2133600"/>
              <a:chExt cx="1232402" cy="1232402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133600"/>
                <a:ext cx="1232402" cy="123240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799" y="2209800"/>
                <a:ext cx="661921" cy="540001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953" y="3434021"/>
              <a:ext cx="831028" cy="1038785"/>
            </a:xfrm>
            <a:prstGeom prst="rect">
              <a:avLst/>
            </a:prstGeom>
          </p:spPr>
        </p:pic>
      </p:grpSp>
      <p:sp>
        <p:nvSpPr>
          <p:cNvPr id="67" name="Rounded Rectangular Callout 66"/>
          <p:cNvSpPr/>
          <p:nvPr/>
        </p:nvSpPr>
        <p:spPr>
          <a:xfrm>
            <a:off x="6859071" y="1162172"/>
            <a:ext cx="2243931" cy="894870"/>
          </a:xfrm>
          <a:prstGeom prst="wedgeRoundRectCallout">
            <a:avLst>
              <a:gd name="adj1" fmla="val -103305"/>
              <a:gd name="adj2" fmla="val 193491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1. What server software are you running an eepSite on?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Rounded Rectangular Callout 69"/>
          <p:cNvSpPr/>
          <p:nvPr/>
        </p:nvSpPr>
        <p:spPr>
          <a:xfrm>
            <a:off x="6974674" y="2206113"/>
            <a:ext cx="2055195" cy="1069128"/>
          </a:xfrm>
          <a:prstGeom prst="wedgeRoundRectCallout">
            <a:avLst>
              <a:gd name="adj1" fmla="val -94564"/>
              <a:gd name="adj2" fmla="val 74853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. Harvest as many peer IPs as I can.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Rounded Rectangular Callout 70"/>
          <p:cNvSpPr/>
          <p:nvPr/>
        </p:nvSpPr>
        <p:spPr>
          <a:xfrm>
            <a:off x="6953438" y="3356132"/>
            <a:ext cx="2055195" cy="1069128"/>
          </a:xfrm>
          <a:prstGeom prst="wedgeRoundRectCallout">
            <a:avLst>
              <a:gd name="adj1" fmla="val -93081"/>
              <a:gd name="adj2" fmla="val -5922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3. </a:t>
            </a:r>
            <a:r>
              <a:rPr lang="en-US" sz="1600" dirty="0">
                <a:solidFill>
                  <a:schemeClr val="bg1"/>
                </a:solidFill>
              </a:rPr>
              <a:t>Is there a web service on the public facing IP using the same daemon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6665720" y="4600901"/>
            <a:ext cx="2364149" cy="678920"/>
          </a:xfrm>
          <a:prstGeom prst="wedgeRoundRectCallout">
            <a:avLst>
              <a:gd name="adj1" fmla="val -68924"/>
              <a:gd name="adj2" fmla="val -101446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4. </a:t>
            </a:r>
            <a:r>
              <a:rPr lang="en-US" sz="1600" dirty="0">
                <a:solidFill>
                  <a:schemeClr val="bg1"/>
                </a:solidFill>
              </a:rPr>
              <a:t>Does it respond to the same </a:t>
            </a:r>
            <a:r>
              <a:rPr lang="en-US" sz="1600" dirty="0" err="1">
                <a:solidFill>
                  <a:schemeClr val="bg1"/>
                </a:solidFill>
              </a:rPr>
              <a:t>Vhost</a:t>
            </a:r>
            <a:r>
              <a:rPr lang="en-US" sz="1600" dirty="0">
                <a:solidFill>
                  <a:schemeClr val="bg1"/>
                </a:solidFill>
              </a:rPr>
              <a:t> request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6859071" y="5707858"/>
            <a:ext cx="2163305" cy="769142"/>
          </a:xfrm>
          <a:prstGeom prst="wedgeRoundRectCallout">
            <a:avLst>
              <a:gd name="adj1" fmla="val -99062"/>
              <a:gd name="adj2" fmla="val -198967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5. If so, yippy! Found you!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16" y="29908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eepSite 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6596" y="3801449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Request/Response</a:t>
            </a:r>
          </a:p>
        </p:txBody>
      </p:sp>
      <p:cxnSp>
        <p:nvCxnSpPr>
          <p:cNvPr id="78" name="Straight Arrow Connector 77"/>
          <p:cNvCxnSpPr>
            <a:stCxn id="33" idx="0"/>
            <a:endCxn id="64" idx="2"/>
          </p:cNvCxnSpPr>
          <p:nvPr/>
        </p:nvCxnSpPr>
        <p:spPr>
          <a:xfrm flipV="1">
            <a:off x="4524359" y="4556941"/>
            <a:ext cx="1132639" cy="605341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6" idx="0"/>
            <a:endCxn id="44" idx="2"/>
          </p:cNvCxnSpPr>
          <p:nvPr/>
        </p:nvCxnSpPr>
        <p:spPr>
          <a:xfrm flipH="1" flipV="1">
            <a:off x="5225996" y="2595145"/>
            <a:ext cx="374360" cy="68459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730696" y="3844610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Request/Response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21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4.81481E-6 C -0.00226 -0.00834 -0.00574 -0.01575 -0.01129 -0.02061 C -0.01181 -0.022 -0.01251 -0.02385 -0.01338 -0.025 C -0.01424 -0.02616 -0.01581 -0.02663 -0.01685 -0.02801 C -0.02154 -0.03542 -0.01963 -0.03635 -0.02466 -0.04144 C -0.02674 -0.04352 -0.03108 -0.04723 -0.03108 -0.04723 C -0.03664 -0.05834 -0.04601 -0.07153 -0.04897 -0.08426 C -0.0514 -0.09399 -0.054 -0.10394 -0.05574 -0.11389 C -0.05695 -0.122 -0.0573 -0.12917 -0.06112 -0.13612 C -0.0639 -0.14075 -0.08542 -0.14561 -0.09011 -0.14653 C -0.09775 -0.14931 -0.10452 -0.15 -0.11251 -0.15093 C -0.15556 -0.16713 -0.21233 -0.15788 -0.25001 -0.15834 C -0.25105 -0.1588 -0.25452 -0.15996 -0.25331 -0.15996 C -0.2514 -0.15996 -0.24706 -0.15602 -0.24775 -0.15834 C -0.24914 -0.16343 -0.25574 -0.16459 -0.25886 -0.16575 C -0.26685 -0.16436 -0.27136 -0.16088 -0.27917 -0.15834 C -0.32275 -0.15926 -0.36129 -0.15973 -0.40331 -0.16575 C -0.42154 -0.17223 -0.44219 -0.16852 -0.46112 -0.17315 C -0.47119 -0.17107 -0.46719 -0.1713 -0.47223 -0.16135 C -0.47397 -0.15325 -0.47692 -0.14213 -0.48004 -0.13473 C -0.48126 -0.13172 -0.48456 -0.12593 -0.48456 -0.12593 C -0.48629 -0.11575 -0.48803 -0.1051 -0.49219 -0.0963 C -0.49358 -0.08727 -0.49584 -0.07755 -0.49897 -0.06945 C -0.50018 -0.06112 -0.50244 -0.0551 -0.50452 -0.04723 C -0.5073 -0.0375 -0.50817 -0.02732 -0.51112 -0.0176 C -0.51216 -0.00834 -0.51233 0.00509 -0.51667 0.01342 C -0.51702 0.01597 -0.51945 0.01921 -0.51789 0.02083 C -0.51529 0.02361 -0.49671 0.025 -0.49445 0.02523 C -0.4849 0.02754 -0.47518 0.03055 -0.46563 0.03263 C -0.46008 0.03379 -0.44897 0.03564 -0.44897 0.03564 C -0.42917 0.04398 -0.40782 0.04606 -0.38785 0.05347 C -0.38334 0.05787 -0.3757 0.0618 -0.36997 0.06388 C -0.36893 0.03865 -0.36876 0.03101 -0.36112 0.01041 C -0.35956 0.00162 -0.35608 -0.00579 -0.35226 -0.0132 C -0.34844 -0.02084 -0.35122 -0.01945 -0.34897 -0.02663 C -0.34706 -0.03241 -0.34463 -0.0382 -0.34133 -0.04283 C -0.33942 -0.05278 -0.3316 -0.05857 -0.32674 -0.06667 C -0.31997 -0.07801 -0.31216 -0.09051 -0.30331 -0.09908 C -0.30001 -0.10625 -0.29567 -0.10973 -0.29115 -0.11551 C -0.2889 -0.11852 -0.28838 -0.12246 -0.28681 -0.12593 C -0.2823 -0.13519 -0.27726 -0.14514 -0.27223 -0.15394 C -0.27032 -0.16274 -0.2639 -0.16991 -0.26008 -0.17778 C -0.2514 -0.17477 -0.24983 -0.16459 -0.24341 -0.15834 C -0.2415 -0.15649 -0.23942 -0.15487 -0.23785 -0.15255 C -0.23612 -0.14977 -0.23334 -0.14352 -0.23334 -0.14352 C -0.23039 -0.12663 -0.22188 -0.11274 -0.21563 -0.09769 C -0.20817 -0.07987 -0.21424 -0.09167 -0.20782 -0.07987 C -0.20591 -0.07176 -0.20157 -0.06436 -0.19775 -0.05764 C -0.19654 -0.05093 -0.1941 -0.04676 -0.19341 -0.03982 C -0.19167 -0.02315 -0.19133 -0.00325 -0.1856 0.01203 C -0.18282 0.03611 -0.18699 -0.00186 -0.18334 0.04444 C -0.18074 0.078 -0.16789 0.11736 -0.14775 0.13796 C -0.14567 0.14236 -0.14463 0.14884 -0.14219 0.15277 C -0.13994 0.15648 -0.13716 0.15949 -0.13456 0.16296 C -0.13351 0.16458 -0.13317 0.16712 -0.1323 0.16898 C -0.12987 0.17476 -0.129 0.175 -0.1257 0.17939 C -0.12136 0.1912 -0.11042 0.20023 -0.10469 0.21203 C -0.10192 0.2243 -0.0889 0.23379 -0.08334 0.24444 C -0.08091 0.25625 -0.08369 0.2537 -0.07779 0.25648 C -0.07674 0.25787 -0.07466 0.25879 -0.07449 0.26087 C -0.07431 0.26273 -0.07657 0.26342 -0.07674 0.26527 C -0.07744 0.27175 -0.07553 0.27129 -0.07223 0.27268 C -0.06563 0.25972 -0.05504 0.25115 -0.04567 0.24166 C -0.04202 0.23379 -0.03699 0.22592 -0.03108 0.22083 C -0.02969 0.21782 -0.02883 0.21458 -0.02692 0.21203 C -0.02518 0.20995 -0.02344 0.20833 -0.02223 0.20601 C -0.01233 0.18634 -0.02275 0.20023 -0.01442 0.18981 C -0.01233 0.18379 -0.00956 0.18055 -0.00695 0.175 C -0.00643 0.17291 -0.00626 0.17083 -0.00556 0.16898 C -0.004 0.16527 -6.11111E-6 0.15856 -6.11111E-6 0.15856 C 0.00051 0.15578 0.00208 0.14537 0.00416 0.14537 " pathEditMode="relative" ptsTypes="ffffffffffffffffffffffffffffffffffffffffffffffffffffffffffffffffffffffA">
                                      <p:cBhvr>
                                        <p:cTn id="1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87 -0.00486 C -0.00139 -0.01319 -0.00503 -0.0206 -0.01041 -0.02546 C -0.01093 -0.02685 -0.01163 -0.0287 -0.0125 -0.02986 C -0.01336 -0.03102 -0.01493 -0.03148 -0.01597 -0.03287 C -0.02066 -0.04028 -0.01875 -0.0412 -0.02396 -0.04629 C -0.02604 -0.04838 -0.03038 -0.05208 -0.03038 -0.05185 C -0.03576 -0.06319 -0.04514 -0.07639 -0.04826 -0.08912 C -0.05052 -0.09884 -0.05312 -0.10879 -0.05486 -0.11875 C -0.05607 -0.12685 -0.05642 -0.13403 -0.06024 -0.14097 C -0.06302 -0.1456 -0.08455 -0.15046 -0.08941 -0.15139 C -0.09687 -0.15416 -0.10364 -0.15486 -0.11163 -0.15578 C -0.15486 -0.17199 -0.21146 -0.16273 -0.24913 -0.16319 C -0.25017 -0.16366 -0.25364 -0.16481 -0.25243 -0.16481 C -0.25052 -0.16481 -0.24618 -0.16088 -0.24687 -0.16319 C -0.24826 -0.16828 -0.25486 -0.16944 -0.25798 -0.1706 C -0.26597 -0.16921 -0.27048 -0.16574 -0.2783 -0.16319 C -0.32187 -0.16412 -0.36041 -0.16458 -0.40243 -0.1706 C -0.42066 -0.17708 -0.44132 -0.17338 -0.46024 -0.17801 C -0.47031 -0.17592 -0.46632 -0.17616 -0.47135 -0.1662 C -0.47309 -0.1581 -0.47604 -0.14699 -0.47916 -0.13958 C -0.48038 -0.13657 -0.48368 -0.13078 -0.48368 -0.13055 C -0.48541 -0.1206 -0.48715 -0.10995 -0.49132 -0.10116 C -0.49271 -0.09213 -0.49496 -0.08241 -0.49809 -0.0743 C -0.4993 -0.06597 -0.50156 -0.05995 -0.50364 -0.05208 C -0.50642 -0.04236 -0.50729 -0.03217 -0.51024 -0.02245 C -0.51128 -0.01319 -0.51146 0.00023 -0.5158 0.00857 C -0.51614 0.01111 -0.51857 0.01435 -0.51701 0.01597 C -0.51441 0.01875 -0.49583 0.02014 -0.49357 0.02037 C -0.48402 0.02269 -0.4743 0.0257 -0.46475 0.02778 C -0.4592 0.02894 -0.44809 0.03079 -0.44809 0.03102 C -0.4283 0.03912 -0.40694 0.04121 -0.38698 0.04861 C -0.38246 0.05301 -0.37482 0.05695 -0.36909 0.05903 C -0.36805 0.0338 -0.36788 0.02616 -0.36024 0.00556 C -0.35868 -0.00324 -0.35521 -0.01065 -0.35139 -0.01805 C -0.34757 -0.02569 -0.35034 -0.0243 -0.34809 -0.03148 C -0.34618 -0.03727 -0.34375 -0.04305 -0.34045 -0.04768 C -0.33854 -0.05764 -0.33073 -0.06342 -0.32586 -0.07153 C -0.31909 -0.08287 -0.31128 -0.09537 -0.30243 -0.10393 C -0.29913 -0.11111 -0.29479 -0.11458 -0.29027 -0.12037 C -0.28802 -0.12338 -0.2875 -0.12731 -0.28593 -0.13078 C -0.28159 -0.14004 -0.27639 -0.15 -0.27135 -0.15879 C -0.26944 -0.16759 -0.26302 -0.17477 -0.2592 -0.18264 C -0.25052 -0.17963 -0.24896 -0.16944 -0.24253 -0.16319 C -0.24062 -0.16134 -0.23854 -0.15972 -0.23698 -0.15741 C -0.23524 -0.15463 -0.23246 -0.14838 -0.23246 -0.14815 C -0.22951 -0.13148 -0.221 -0.11759 -0.21475 -0.10254 C -0.20729 -0.08472 -0.21336 -0.09653 -0.20694 -0.08472 C -0.20503 -0.07662 -0.20069 -0.06921 -0.19687 -0.0625 C -0.19566 -0.05578 -0.19323 -0.05162 -0.19253 -0.04467 C -0.1908 -0.02801 -0.19045 -0.0081 -0.18472 0.00718 C -0.18194 0.03125 -0.18611 -0.00671 -0.18246 0.03959 C -0.17986 0.07315 -0.16701 0.1125 -0.14687 0.1331 C -0.14479 0.1375 -0.14375 0.14398 -0.14132 0.14792 C -0.13906 0.15162 -0.13646 0.15463 -0.13368 0.1581 C -0.13264 0.15972 -0.13229 0.16227 -0.13159 0.16412 C -0.12899 0.16991 -0.1283 0.17014 -0.12482 0.17454 C -0.12048 0.18634 -0.10955 0.19537 -0.10399 0.20718 C -0.10104 0.21945 -0.08802 0.22894 -0.08246 0.23959 C -0.08021 0.25139 -0.08281 0.24884 -0.07691 0.25162 C -0.07586 0.25301 -0.07378 0.25394 -0.07361 0.25602 C -0.07343 0.25787 -0.07586 0.25857 -0.07586 0.26042 C -0.07656 0.2669 -0.07482 0.26644 -0.07152 0.26783 C -0.06475 0.25486 -0.05416 0.2463 -0.04496 0.23681 C -0.04114 0.22894 -0.03611 0.22107 -0.03038 0.21597 C -0.02882 0.21297 -0.02795 0.20972 -0.02604 0.20718 C -0.02448 0.20509 -0.02257 0.20347 -0.02135 0.20116 C -0.01146 0.18148 -0.02187 0.19537 -0.01354 0.18496 C -0.01146 0.17894 -0.00868 0.1757 -0.00607 0.17014 C -0.00555 0.16806 -0.00555 0.16597 -0.00468 0.16412 C -0.0033 0.16042 0.00087 0.15371 0.00087 0.15394 C 0.00139 0.15093 0.00295 0.14051 0.00504 0.14051 " pathEditMode="relative" rAng="0" ptsTypes="ffffffffffffffffffffffffffffffffffffffffffffffffffffffffffffffffffffffA">
                                      <p:cBhvr>
                                        <p:cTn id="1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47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0521 0.01041 -0.00312 0.00602 -0.00659 0.01342 C -0.00868 0.01759 -0.00712 0.01782 -0.00885 0.02222 C -0.01024 0.02546 -0.01337 0.03125 -0.01337 0.03125 C -0.0151 0.03819 -0.01597 0.0456 -0.01892 0.05185 C -0.02066 0.05532 -0.02448 0.06227 -0.02448 0.06227 C -0.02587 0.07222 -0.02899 0.0831 -0.03437 0.09051 C -0.03594 0.09629 -0.03784 0.0993 -0.04114 0.1037 C -0.04236 0.10856 -0.0467 0.11713 -0.0467 0.11713 C -0.05104 0.13588 -0.05729 0.15879 -0.06996 0.17037 C -0.07222 0.17801 -0.07413 0.18055 -0.07778 0.1868 C -0.08264 0.19514 -0.08594 0.20555 -0.09219 0.2118 C -0.09409 0.22106 -0.09826 0.22824 -0.10225 0.23564 C -0.10416 0.23912 -0.10503 0.24375 -0.10659 0.24745 C -0.10868 0.25208 -0.11111 0.25648 -0.11337 0.26088 C -0.11406 0.26227 -0.11562 0.26527 -0.11562 0.26527 C -0.11701 0.27129 -0.11962 0.27777 -0.12222 0.2831 C -0.12344 0.28842 -0.12934 0.29537 -0.12222 0.28889 C -0.11927 0.28217 -0.1158 0.27731 -0.11215 0.27106 C -0.11007 0.26342 -0.10625 0.25486 -0.10104 0.25046 C -0.10069 0.24838 -0.10087 0.24606 -0.1 0.24444 C -0.0993 0.24328 -0.09757 0.24398 -0.0967 0.24305 C -0.09566 0.24189 -0.09531 0.23981 -0.09444 0.23865 C -0.09305 0.2368 -0.09149 0.23564 -0.08993 0.23402 C -0.0868 0.22106 -0.09184 0.23958 -0.08559 0.22523 C -0.08489 0.22338 -0.08507 0.22106 -0.08437 0.21921 C -0.08177 0.21273 -0.07778 0.20764 -0.07448 0.20162 C -0.06805 0.18981 -0.0618 0.17777 -0.05555 0.16597 C -0.05295 0.16111 -0.0493 0.1574 -0.0467 0.15254 C -0.03941 0.13889 -0.04774 0.15069 -0.03889 0.13935 C -0.03559 0.13078 -0.02673 0.11319 -0.02118 0.1081 C -0.01944 0.10231 -0.01805 0.09652 -0.01666 0.09051 C -0.04132 0.07847 -0.06927 0.08842 -0.09548 0.08889 C -0.10659 0.09328 -0.11736 0.09861 -0.12882 0.10069 C -0.14114 0.10625 -0.15243 0.10694 -0.16562 0.1081 C -0.17934 0.11319 -0.19514 0.11203 -0.20885 0.11273 C -0.18264 0.10301 -0.13437 0.10764 -0.10555 0.10671 C -0.10416 0.10648 -0.08923 0.10416 -0.08784 0.1037 C -0.07656 0.0993 -0.06771 0.09097 -0.05555 0.08889 C -0.04184 0.08657 -0.02795 0.08472 -0.01441 0.08148 C -0.01059 0.07939 -0.00607 0.07963 -0.00225 0.07708 C -0.00104 0.07639 0.00122 0.07314 5.55556E-7 0.07268 C -0.00191 0.07199 -0.00364 0.07477 -0.00555 0.07569 C -0.01736 0.08125 -0.02847 0.08958 -0.03993 0.09629 C -0.05139 0.10301 -0.06232 0.10926 -0.07326 0.11713 C -0.07986 0.12176 -0.08767 0.12384 -0.0934 0.13032 C -0.10486 0.14305 -0.11857 0.15208 -0.13229 0.15995 C -0.13489 0.16296 -0.13698 0.16689 -0.13993 0.16898 C -0.14548 0.17291 -0.15208 0.1743 -0.15781 0.17777 C -0.16753 0.18379 -0.17517 0.18935 -0.18559 0.19259 C -0.19045 0.19629 -0.19496 0.20092 -0.2 0.20439 C -0.20798 0.20972 -0.21666 0.21088 -0.22448 0.21643 C -0.2276 0.21875 -0.23021 0.22199 -0.23333 0.22384 C -0.24149 0.22847 -0.25034 0.23032 -0.25885 0.23402 L -0.25885 0.23402 C -0.27066 0.24213 -0.26337 0.23727 -0.28107 0.24745 C -0.28715 0.25092 -0.29253 0.25671 -0.29896 0.25926 C -0.2993 0.25972 -0.30868 0.26852 -0.30781 0.26967 C -0.30729 0.27037 -0.30087 0.26713 -0.3 0.26666 C -0.29132 0.26203 -0.29271 0.2625 -0.28107 0.25486 C -0.25798 0.23958 -0.23333 0.22893 -0.21007 0.21342 C -0.20573 0.21064 -0.20087 0.20902 -0.1967 0.20602 C -0.16892 0.18588 -0.20416 0.20509 -0.17118 0.18518 C -0.16719 0.18287 -0.16267 0.18194 -0.15885 0.17939 C -0.15521 0.17708 -0.15243 0.17291 -0.14896 0.17037 C -0.14166 0.16504 -0.1342 0.16041 -0.12673 0.15555 C -0.1184 0.15 -0.11146 0.14143 -0.10451 0.13333 C -0.09409 0.12106 -0.08316 0.11227 -0.07326 0.0993 C -0.06406 0.08727 -0.05173 0.08078 -0.04444 0.06666 C -0.04166 0.05532 -0.05278 0.07361 -0.05555 0.07569 C -0.06927 0.08541 -0.08489 0.09305 -0.09896 0.10069 C -0.10416 0.10347 -0.13437 0.11111 -0.13889 0.11273 C -0.20017 0.13634 -0.16354 0.1287 -0.20104 0.13495 C -0.22708 0.14884 -0.25243 0.15463 -0.28003 0.15856 C -0.29913 0.16643 -0.31875 0.16736 -0.33784 0.17477 C -0.36146 0.18379 -0.3835 0.20092 -0.40781 0.20602 C -0.41875 0.21227 -0.43038 0.21597 -0.44219 0.21782 C -0.45139 0.22291 -0.45434 0.22546 -0.46441 0.22662 C -0.47916 0.22824 -0.50885 0.22963 -0.50885 0.22963 C -0.51562 0.23125 -0.52205 0.23379 -0.52882 0.23564 C -0.53038 0.23703 -0.53281 0.23773 -0.53333 0.24004 C -0.53368 0.24143 -0.53125 0.24166 -0.53003 0.24143 C -0.52396 0.24051 -0.51719 0.23703 -0.51111 0.23564 C -0.46423 0.2125 -0.41319 0.1956 -0.36441 0.18078 C -0.34566 0.175 -0.32621 0.17222 -0.30781 0.16458 C -0.28941 0.15694 -0.27048 0.15185 -0.25225 0.14375 C -0.20972 0.125 -0.16909 0.09907 -0.12673 0.08009 C -0.10278 0.06944 -0.07812 0.06227 -0.05451 0.05046 C -0.04791 0.04328 -0.04844 0.04259 -0.03889 0.03865 C -0.03316 0.03611 -0.02118 0.03264 -0.02118 0.03264 C -0.0158 0.02754 -0.00989 0.02407 -0.00451 0.01921 C -0.03073 0.01088 -0.0585 0.02037 -0.08559 0.02083 C -0.14739 0.02199 -0.20937 0.02291 -0.27118 0.02384 C -0.30677 0.02338 -0.34219 0.02314 -0.37778 0.02222 C -0.38107 0.02222 -0.38455 0.02083 -0.38784 0.02083 C -0.38906 0.02083 -0.38559 0.02176 -0.38437 0.02222 C -0.38073 0.02338 -0.37691 0.02407 -0.37326 0.02523 C -0.35781 0.03032 -0.36614 0.03009 -0.34896 0.03125 C -0.31996 0.0331 -0.25781 0.03356 -0.23784 0.03402 C -0.17344 0.0368 -0.10885 0.04166 -0.04444 0.03703 C -0.04028 0.03588 -0.03646 0.03379 -0.03229 0.03264 C -0.02534 0.03078 -0.02153 0.03055 -0.03663 0.03264 C -0.16284 0.03194 -0.28403 0.02685 -0.40885 0.02222 C -0.43715 0.0243 -0.46528 0.02708 -0.4934 0.02963 C -0.49635 0.03009 -0.4993 0.03125 -0.50225 0.03125 C -0.50382 0.03125 -0.4993 0.03009 -0.49774 0.02963 C -0.49392 0.0287 -0.48159 0.02708 -0.47882 0.02662 C -0.36996 0.02708 -0.26111 0.02754 -0.15225 0.02824 C -0.11007 0.02847 -0.06771 0.0287 -0.02552 0.02963 C -0.02031 0.02986 -0.01007 0.03402 -0.01007 0.03402 C -0.00885 0.03356 -0.00677 0.03426 -0.00659 0.03264 C -0.00625 0.02916 -0.00798 0.02569 -0.00885 0.02222 C -0.01215 0.0081 -0.01528 -0.00787 -0.02118 -0.02061 C -0.04305 -0.06783 -0.05069 -0.13287 -0.07673 -0.17616 C -0.08194 -0.19468 -0.07534 -0.17431 -0.08229 -0.1882 C -0.08524 -0.19398 -0.08576 -0.20857 -0.08784 -0.21621 C -0.09028 -0.24098 -0.08854 -0.21574 -0.08663 -0.2088 C -0.08628 -0.20579 -0.08628 -0.20278 -0.08559 -0.2 C -0.08524 -0.19838 -0.08368 -0.19723 -0.08333 -0.19561 C -0.08055 -0.18449 -0.08073 -0.17084 -0.07778 -0.15857 C -0.07517 -0.10787 -0.075 -0.05162 -0.06215 -0.00301 C -0.06076 0.00902 -0.0585 0.02384 -0.0533 0.03402 C -0.05173 0.04282 -0.0493 0.05277 -0.04444 0.05926 C -0.04236 0.06828 -0.03837 0.06852 -0.03229 0.07106 C -0.03003 0.07199 -0.02552 0.07407 -0.02552 0.07407 C -0.02691 0.06574 -0.02899 0.06227 -0.03333 0.05625 C -0.03489 0.0493 -0.03923 0.04629 -0.04219 0.04004 C -0.04739 0.02916 -0.05017 0.01967 -0.05659 0.01041 C -0.06406 -0.00023 -0.07309 -0.00926 -0.08107 -0.01922 C -0.08368 -0.02223 -0.08524 -0.02662 -0.08784 -0.02963 C -0.1026 -0.04769 -0.11892 -0.06551 -0.13437 -0.08287 C -0.13663 -0.08542 -0.13802 -0.08912 -0.13993 -0.0919 C -0.14791 -0.10371 -0.14305 -0.09514 -0.15225 -0.10672 C -0.16041 -0.1169 -0.16736 -0.12917 -0.17552 -0.13912 C -0.18264 -0.14792 -0.19062 -0.15556 -0.19774 -0.16436 C -0.20625 -0.175 -0.21458 -0.1838 -0.22326 -0.19398 C -0.22969 -0.20162 -0.23837 -0.21273 -0.2467 -0.21621 C -0.24219 -0.19491 -0.22882 -0.18033 -0.21666 -0.16598 C -0.19653 -0.14236 -0.17587 -0.12061 -0.15225 -0.10371 C -0.13646 -0.09236 -0.12153 -0.07824 -0.10451 -0.06968 C -0.09878 -0.06204 -0.09305 -0.05903 -0.08559 -0.05486 C -0.06996 -0.03681 -0.05 -0.02639 -0.03333 -0.01042 C -0.02222 0.00023 -0.00225 0.01967 0.01111 0.02523 C 0.01997 0.03356 0.01632 0.03032 0.02222 0.03564 C 0.02413 0.0375 0.01771 0.03379 0.01563 0.03264 C 0.01441 0.03194 0.01337 0.03032 0.01216 0.02963 C 0.00365 0.02453 -0.00503 0.02014 -0.01441 0.01782 C -0.01823 0.01481 -0.02291 0.01365 -0.02673 0.01041 C -0.0283 0.00902 -0.02864 0.00602 -0.03003 0.00439 C -0.0368 -0.00348 -0.05607 -0.0132 -0.06441 -0.01922 C -0.08594 -0.03449 -0.10712 -0.05093 -0.13107 -0.05764 C -0.15451 -0.07361 -0.12691 -0.05648 -0.14774 -0.06505 C -0.1559 -0.06852 -0.16423 -0.07454 -0.17222 -0.07848 C -0.1776 -0.08102 -0.19166 -0.08125 -0.1934 -0.08148 C -0.20034 -0.08449 -0.20451 -0.08611 -0.21215 -0.08727 C -0.23698 -0.09607 -0.26701 -0.09653 -0.29219 -0.09769 C -0.30225 -0.10255 -0.29219 -0.09815 -0.31562 -0.10209 C -0.32153 -0.10301 -0.32656 -0.10672 -0.33229 -0.10811 C -0.34705 -0.11621 -0.36423 -0.11875 -0.38003 -0.12153 C -0.38941 -0.1257 -0.39809 -0.12871 -0.40781 -0.13033 C -0.42569 -0.14005 -0.39722 -0.12547 -0.42222 -0.13473 C -0.4342 -0.13912 -0.44774 -0.15 -0.46007 -0.15255 C -0.47014 -0.15672 -0.47969 -0.16297 -0.48993 -0.16736 C -0.47361 -0.15093 -0.45764 -0.13681 -0.43993 -0.12292 C -0.43281 -0.11736 -0.42448 -0.11598 -0.41666 -0.1125 C -0.41232 -0.11065 -0.40885 -0.10602 -0.40451 -0.10371 C -0.39722 -0.09977 -0.3783 -0.09445 -0.37118 -0.0919 C -0.3493 -0.0838 -0.32604 -0.07315 -0.3033 -0.06968 C -0.29062 -0.06482 -0.27639 -0.06273 -0.26337 -0.05926 C -0.25208 -0.05625 -0.24132 -0.05093 -0.23003 -0.04885 C -0.221 -0.04491 -0.21267 -0.04167 -0.2033 -0.04005 C -0.19687 -0.03658 -0.19114 -0.03403 -0.18437 -0.03264 C -0.1776 -0.02778 -0.17517 -0.02778 -0.16666 -0.02662 C -0.15903 -0.02246 -0.15121 -0.01806 -0.1434 -0.01482 C -0.13784 -0.00949 -0.13281 -0.00949 -0.12673 -0.00579 C -0.11788 -0.00047 -0.10955 0.00509 -0.1 0.0074 C -0.09409 0.01064 -0.08854 0.01319 -0.08229 0.01481 C -0.07396 0.01921 -0.06684 0.02291 -0.05885 0.02824 C -0.05469 0.03102 -0.04548 0.03402 -0.04548 0.03402 C -0.04166 0.0375 -0.03889 0.03865 -0.03437 0.04004 C -0.02691 0.04699 -0.03038 0.0449 -0.02448 0.04745 C -0.0184 0.05301 -0.01319 0.05486 -0.00555 0.05486 " pathEditMode="relative" ptsTypes="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58" dur="2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 animBg="1"/>
      <p:bldP spid="70" grpId="0" animBg="1"/>
      <p:bldP spid="71" grpId="0" animBg="1"/>
      <p:bldP spid="74" grpId="0" animBg="1"/>
      <p:bldP spid="76" grpId="0" animBg="1"/>
      <p:bldP spid="5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Tor: The Onion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Layered encryption</a:t>
            </a:r>
          </a:p>
          <a:p>
            <a:r>
              <a:rPr lang="en-US" sz="2400" dirty="0" smtClean="0"/>
              <a:t>Bi-directional tunnels</a:t>
            </a:r>
          </a:p>
          <a:p>
            <a:r>
              <a:rPr lang="en-US" sz="2400" dirty="0" smtClean="0"/>
              <a:t>Has directory servers</a:t>
            </a:r>
          </a:p>
          <a:p>
            <a:r>
              <a:rPr lang="en-US" sz="2400" dirty="0" smtClean="0"/>
              <a:t>Mostly </a:t>
            </a:r>
            <a:r>
              <a:rPr lang="en-US" sz="2400" dirty="0"/>
              <a:t>focused on </a:t>
            </a:r>
            <a:r>
              <a:rPr lang="en-US" sz="2400" dirty="0" smtClean="0"/>
              <a:t>out proxying to the Internet</a:t>
            </a:r>
          </a:p>
          <a:p>
            <a:r>
              <a:rPr lang="en-US" sz="2400" dirty="0" smtClean="0"/>
              <a:t>More info </a:t>
            </a:r>
            <a:r>
              <a:rPr lang="en-US" sz="2400" dirty="0"/>
              <a:t>at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www.torproject.org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17334" y="5691680"/>
            <a:ext cx="659422" cy="827006"/>
            <a:chOff x="2675122" y="4648672"/>
            <a:chExt cx="990600" cy="1076207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22681" y="4634747"/>
            <a:ext cx="659422" cy="827006"/>
            <a:chOff x="2675122" y="4648672"/>
            <a:chExt cx="990600" cy="1076207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50220" y="5691680"/>
            <a:ext cx="659422" cy="827006"/>
            <a:chOff x="2675122" y="4648672"/>
            <a:chExt cx="990600" cy="1076207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923207" y="4634747"/>
            <a:ext cx="659422" cy="827006"/>
            <a:chOff x="2675122" y="4648672"/>
            <a:chExt cx="990600" cy="1076207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16" name="Picture 15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458244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84" y="425276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909709" y="382551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Internet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289" y="419485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Directory Server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5" idx="3"/>
            <a:endCxn id="8" idx="1"/>
          </p:cNvCxnSpPr>
          <p:nvPr/>
        </p:nvCxnSpPr>
        <p:spPr>
          <a:xfrm flipV="1">
            <a:off x="2976756" y="5081142"/>
            <a:ext cx="545925" cy="10569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  <a:endCxn id="5" idx="1"/>
          </p:cNvCxnSpPr>
          <p:nvPr/>
        </p:nvCxnSpPr>
        <p:spPr>
          <a:xfrm>
            <a:off x="1527809" y="5011074"/>
            <a:ext cx="789525" cy="1127001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4182103" y="5081142"/>
            <a:ext cx="568117" cy="10569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  <a:endCxn id="14" idx="1"/>
          </p:cNvCxnSpPr>
          <p:nvPr/>
        </p:nvCxnSpPr>
        <p:spPr>
          <a:xfrm flipV="1">
            <a:off x="5409642" y="5081142"/>
            <a:ext cx="513565" cy="1056933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17" idx="1"/>
          </p:cNvCxnSpPr>
          <p:nvPr/>
        </p:nvCxnSpPr>
        <p:spPr>
          <a:xfrm flipV="1">
            <a:off x="6582629" y="4681386"/>
            <a:ext cx="1180555" cy="3997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512703" y="5691680"/>
            <a:ext cx="659422" cy="827006"/>
            <a:chOff x="2675122" y="4648672"/>
            <a:chExt cx="990600" cy="1076207"/>
          </a:xfrm>
        </p:grpSpPr>
        <p:pic>
          <p:nvPicPr>
            <p:cNvPr id="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760198" y="4657000"/>
            <a:ext cx="659422" cy="827006"/>
            <a:chOff x="2675122" y="4648672"/>
            <a:chExt cx="990600" cy="1076207"/>
          </a:xfrm>
        </p:grpSpPr>
        <p:pic>
          <p:nvPicPr>
            <p:cNvPr id="4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923207" y="5754592"/>
            <a:ext cx="659422" cy="827006"/>
            <a:chOff x="2675122" y="4648672"/>
            <a:chExt cx="990600" cy="1076207"/>
          </a:xfrm>
        </p:grpSpPr>
        <p:pic>
          <p:nvPicPr>
            <p:cNvPr id="4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307356" y="4651193"/>
            <a:ext cx="659422" cy="827006"/>
            <a:chOff x="2675122" y="4648672"/>
            <a:chExt cx="990600" cy="1076207"/>
          </a:xfrm>
        </p:grpSpPr>
        <p:pic>
          <p:nvPicPr>
            <p:cNvPr id="4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pic>
        <p:nvPicPr>
          <p:cNvPr id="52" name="Picture 51" descr="15667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3864" y="1066800"/>
            <a:ext cx="3552217" cy="19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7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nodes</a:t>
            </a:r>
          </a:p>
          <a:p>
            <a:r>
              <a:rPr lang="en-US" dirty="0" smtClean="0"/>
              <a:t>Give less data that could be used to reduce </a:t>
            </a:r>
            <a:r>
              <a:rPr lang="en-US" dirty="0"/>
              <a:t>the anonymity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Make harvesting/scrapping attacks harder</a:t>
            </a:r>
          </a:p>
          <a:p>
            <a:r>
              <a:rPr lang="en-US" dirty="0"/>
              <a:t>Checkout “De-anonymizing </a:t>
            </a:r>
            <a:r>
              <a:rPr lang="en-US" dirty="0" smtClean="0"/>
              <a:t>I2P” paper and talk I’ll link to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08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Papers in Anonymity</a:t>
            </a:r>
            <a:br>
              <a:rPr lang="en-US" dirty="0"/>
            </a:br>
            <a:r>
              <a:rPr lang="en-US" sz="1800" dirty="0">
                <a:hlinkClick r:id="rId2"/>
              </a:rPr>
              <a:t>http://www.freehaven.net/anonbib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dirty="0" smtClean="0"/>
              <a:t>I2P’s Threat Model Page</a:t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www.i2p2.de/how_threatmodel.html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dirty="0" smtClean="0"/>
              <a:t>General </a:t>
            </a:r>
            <a:r>
              <a:rPr lang="en-US" dirty="0"/>
              <a:t>Darknets Talk</a:t>
            </a:r>
            <a:br>
              <a:rPr lang="en-US" dirty="0"/>
            </a:br>
            <a:r>
              <a:rPr lang="en-US" sz="1600" dirty="0">
                <a:hlinkClick r:id="rId4"/>
              </a:rPr>
              <a:t>http://www.irongeek.com/i.php?page=videos/aide-winter-2011#Cipherspace/Darknets:_</a:t>
            </a:r>
            <a:r>
              <a:rPr lang="en-US" sz="1600" dirty="0" smtClean="0">
                <a:hlinkClick r:id="rId4"/>
              </a:rPr>
              <a:t>anonymizing_private_networks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De-anonymizing </a:t>
            </a:r>
            <a:r>
              <a:rPr lang="en-US" dirty="0"/>
              <a:t>I2P</a:t>
            </a:r>
            <a:r>
              <a:rPr lang="en-US" dirty="0">
                <a:hlinkClick r:id="rId5"/>
              </a:rPr>
              <a:t/>
            </a:r>
            <a:br>
              <a:rPr lang="en-US" dirty="0">
                <a:hlinkClick r:id="rId5"/>
              </a:rPr>
            </a:b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www.irongeek.com/i.php?page=security/darknets-i2p-identifying-hidden-servers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www.irongeek.com/i.php?page=videos/identifying-the-true-ip-network-identity-of-i2p-service-hosts-talk-adrian-crenshaw-blackhat-dc-2011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66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 organizers for having me</a:t>
            </a:r>
          </a:p>
          <a:p>
            <a:r>
              <a:rPr lang="en-US" dirty="0" smtClean="0"/>
              <a:t>Tenacity for helping get me to </a:t>
            </a:r>
            <a:r>
              <a:rPr lang="en-US" dirty="0" err="1" smtClean="0"/>
              <a:t>Defcon</a:t>
            </a:r>
            <a:endParaRPr lang="en-US" dirty="0" smtClean="0"/>
          </a:p>
          <a:p>
            <a:r>
              <a:rPr lang="en-US" dirty="0" smtClean="0"/>
              <a:t>By buddies from </a:t>
            </a:r>
            <a:r>
              <a:rPr lang="en-US" dirty="0" err="1" smtClean="0"/>
              <a:t>Derbycon</a:t>
            </a:r>
            <a:r>
              <a:rPr lang="en-US" dirty="0" smtClean="0"/>
              <a:t> and the </a:t>
            </a:r>
            <a:r>
              <a:rPr lang="en-US" dirty="0" err="1" smtClean="0"/>
              <a:t>ISDPodcast</a:t>
            </a:r>
            <a:endParaRPr lang="en-US" dirty="0" smtClean="0"/>
          </a:p>
          <a:p>
            <a:r>
              <a:rPr lang="en-US" dirty="0" smtClean="0"/>
              <a:t>Open Icon Library for some of my images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openiconlibrary.sourceforge.net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7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r>
              <a:rPr lang="en-US" sz="2400" dirty="0" err="1"/>
              <a:t>DerbyCon</a:t>
            </a:r>
            <a:r>
              <a:rPr lang="en-US" sz="2400" dirty="0"/>
              <a:t> 2011, Louisville </a:t>
            </a:r>
            <a:r>
              <a:rPr lang="en-US" sz="2400" dirty="0" err="1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Sept 30 - Oct 2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derbycon.com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Louisville </a:t>
            </a:r>
            <a:r>
              <a:rPr lang="en-US" sz="2400" dirty="0" err="1"/>
              <a:t>Infosec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www.louisvilleinfosec.com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Other Cons: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</a:t>
            </a:r>
            <a:r>
              <a:rPr lang="en-US" sz="2400" dirty="0" smtClean="0">
                <a:hlinkClick r:id="rId5"/>
              </a:rPr>
              <a:t>://skydogcon.com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6"/>
              </a:rPr>
              <a:t>http://hack3rcon.org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7"/>
              </a:rPr>
              <a:t>http://phreaknic.info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notacon.org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9"/>
              </a:rPr>
              <a:t>http</a:t>
            </a:r>
            <a:r>
              <a:rPr lang="en-US" sz="2400" dirty="0" smtClean="0">
                <a:hlinkClick r:id="rId9"/>
              </a:rPr>
              <a:t>://outerz0ne.org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80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0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Unidirectional connections: In tunnels and out tunnels</a:t>
            </a:r>
          </a:p>
          <a:p>
            <a:r>
              <a:rPr lang="en-US" sz="2400" dirty="0" smtClean="0"/>
              <a:t>Information about network distributed via distributed hash table (</a:t>
            </a:r>
            <a:r>
              <a:rPr lang="en-US" sz="2400" dirty="0" err="1" smtClean="0"/>
              <a:t>netDB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Layered encryption</a:t>
            </a:r>
          </a:p>
          <a:p>
            <a:r>
              <a:rPr lang="en-US" sz="2400" dirty="0" smtClean="0"/>
              <a:t>Mostly focused on anonymous services</a:t>
            </a:r>
          </a:p>
          <a:p>
            <a:r>
              <a:rPr lang="en-US" sz="2400" dirty="0"/>
              <a:t>More info at </a:t>
            </a:r>
            <a:r>
              <a:rPr lang="en-US" sz="2400" dirty="0">
                <a:hlinkClick r:id="rId3"/>
              </a:rPr>
              <a:t>http://www.i2p2.de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C:\Users\adrian\AppData\Local\Microsoft\Windows\Temporary Internet Files\Content.IE5\ACJ0NFSS\MC90043157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9841"/>
            <a:ext cx="128682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rian\AppData\Local\Microsoft\Windows\Temporary Internet Files\Content.IE5\8DK5E96P\MC900431637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4" y="466646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4" idx="1"/>
            <a:endCxn id="54" idx="3"/>
          </p:cNvCxnSpPr>
          <p:nvPr/>
        </p:nvCxnSpPr>
        <p:spPr>
          <a:xfrm flipH="1" flipV="1">
            <a:off x="6494223" y="4772272"/>
            <a:ext cx="820977" cy="375269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4" idx="1"/>
            <a:endCxn id="51" idx="3"/>
          </p:cNvCxnSpPr>
          <p:nvPr/>
        </p:nvCxnSpPr>
        <p:spPr>
          <a:xfrm flipH="1">
            <a:off x="5293193" y="4772272"/>
            <a:ext cx="541608" cy="7963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8" idx="1"/>
            <a:endCxn id="45" idx="3"/>
          </p:cNvCxnSpPr>
          <p:nvPr/>
        </p:nvCxnSpPr>
        <p:spPr>
          <a:xfrm flipH="1" flipV="1">
            <a:off x="2864725" y="4739619"/>
            <a:ext cx="604507" cy="17358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1" idx="1"/>
            <a:endCxn id="48" idx="3"/>
          </p:cNvCxnSpPr>
          <p:nvPr/>
        </p:nvCxnSpPr>
        <p:spPr>
          <a:xfrm flipH="1">
            <a:off x="4128654" y="4851902"/>
            <a:ext cx="505117" cy="61302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29" idx="1"/>
          </p:cNvCxnSpPr>
          <p:nvPr/>
        </p:nvCxnSpPr>
        <p:spPr>
          <a:xfrm>
            <a:off x="1233374" y="5095090"/>
            <a:ext cx="601979" cy="645120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9" idx="3"/>
            <a:endCxn id="36" idx="1"/>
          </p:cNvCxnSpPr>
          <p:nvPr/>
        </p:nvCxnSpPr>
        <p:spPr>
          <a:xfrm>
            <a:off x="2494775" y="5740210"/>
            <a:ext cx="938307" cy="347719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6" idx="3"/>
            <a:endCxn id="39" idx="1"/>
          </p:cNvCxnSpPr>
          <p:nvPr/>
        </p:nvCxnSpPr>
        <p:spPr>
          <a:xfrm flipV="1">
            <a:off x="4092504" y="5930456"/>
            <a:ext cx="523326" cy="157473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5" idx="1"/>
            <a:endCxn id="8" idx="3"/>
          </p:cNvCxnSpPr>
          <p:nvPr/>
        </p:nvCxnSpPr>
        <p:spPr>
          <a:xfrm flipH="1">
            <a:off x="1233374" y="4739619"/>
            <a:ext cx="971929" cy="355471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9" idx="3"/>
            <a:endCxn id="42" idx="1"/>
          </p:cNvCxnSpPr>
          <p:nvPr/>
        </p:nvCxnSpPr>
        <p:spPr>
          <a:xfrm flipV="1">
            <a:off x="5275252" y="5766975"/>
            <a:ext cx="677793" cy="163481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2" idx="3"/>
            <a:endCxn id="4" idx="1"/>
          </p:cNvCxnSpPr>
          <p:nvPr/>
        </p:nvCxnSpPr>
        <p:spPr>
          <a:xfrm flipV="1">
            <a:off x="6612467" y="5147541"/>
            <a:ext cx="702733" cy="61943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835353" y="5293815"/>
            <a:ext cx="659422" cy="827006"/>
            <a:chOff x="2675122" y="4648672"/>
            <a:chExt cx="990600" cy="1076207"/>
          </a:xfrm>
        </p:grpSpPr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33082" y="5641534"/>
            <a:ext cx="659422" cy="827006"/>
            <a:chOff x="2675122" y="4648672"/>
            <a:chExt cx="990600" cy="1076207"/>
          </a:xfrm>
        </p:grpSpPr>
        <p:pic>
          <p:nvPicPr>
            <p:cNvPr id="36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615830" y="5484061"/>
            <a:ext cx="659422" cy="827006"/>
            <a:chOff x="2675122" y="4648672"/>
            <a:chExt cx="990600" cy="1076207"/>
          </a:xfrm>
        </p:grpSpPr>
        <p:pic>
          <p:nvPicPr>
            <p:cNvPr id="39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953045" y="5320580"/>
            <a:ext cx="659422" cy="827006"/>
            <a:chOff x="2675122" y="4648672"/>
            <a:chExt cx="990600" cy="1076207"/>
          </a:xfrm>
        </p:grpSpPr>
        <p:pic>
          <p:nvPicPr>
            <p:cNvPr id="42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205303" y="4293224"/>
            <a:ext cx="659422" cy="827006"/>
            <a:chOff x="2675122" y="4648672"/>
            <a:chExt cx="990600" cy="1076207"/>
          </a:xfrm>
        </p:grpSpPr>
        <p:pic>
          <p:nvPicPr>
            <p:cNvPr id="45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469232" y="4466809"/>
            <a:ext cx="659422" cy="827006"/>
            <a:chOff x="2675122" y="4648672"/>
            <a:chExt cx="990600" cy="1076207"/>
          </a:xfrm>
        </p:grpSpPr>
        <p:pic>
          <p:nvPicPr>
            <p:cNvPr id="48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633771" y="4405507"/>
            <a:ext cx="659422" cy="827006"/>
            <a:chOff x="2675122" y="4648672"/>
            <a:chExt cx="990600" cy="1076207"/>
          </a:xfrm>
        </p:grpSpPr>
        <p:pic>
          <p:nvPicPr>
            <p:cNvPr id="51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834801" y="4325877"/>
            <a:ext cx="659422" cy="827006"/>
            <a:chOff x="2675122" y="4648672"/>
            <a:chExt cx="990600" cy="1076207"/>
          </a:xfrm>
        </p:grpSpPr>
        <p:pic>
          <p:nvPicPr>
            <p:cNvPr id="54" name="Content Placeholder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15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Encryption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EIGamal</a:t>
            </a:r>
            <a:r>
              <a:rPr lang="en-US" sz="2000" dirty="0" smtClean="0"/>
              <a:t>/</a:t>
            </a:r>
            <a:r>
              <a:rPr lang="en-US" sz="2000" dirty="0" err="1" smtClean="0"/>
              <a:t>SessionTag+AES</a:t>
            </a:r>
            <a:r>
              <a:rPr lang="en-US" sz="2000" dirty="0" smtClean="0"/>
              <a:t> from A to H</a:t>
            </a:r>
          </a:p>
          <a:p>
            <a:r>
              <a:rPr lang="en-US" sz="2000" dirty="0" smtClean="0"/>
              <a:t>Private Key AES from A to D and E to H</a:t>
            </a:r>
          </a:p>
          <a:p>
            <a:r>
              <a:rPr lang="en-US" sz="2000" dirty="0" err="1" smtClean="0"/>
              <a:t>Diffie</a:t>
            </a:r>
            <a:r>
              <a:rPr lang="en-US" sz="2000" dirty="0" smtClean="0"/>
              <a:t>–Hellman/Station-To-Station protocol + AES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34" y="2895600"/>
            <a:ext cx="6160532" cy="30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9456" y="6096000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://www.i2p2.de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Users\adrian\AppData\Local\Microsoft\Windows\Temporary Internet Files\Content.IE5\8DK5E96P\MC90024614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48" y="762000"/>
            <a:ext cx="119462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9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Silly Garlic Routing</a:t>
            </a:r>
            <a:br>
              <a:rPr lang="en-US" dirty="0" smtClean="0"/>
            </a:br>
            <a:r>
              <a:rPr lang="en-US" dirty="0" smtClean="0"/>
              <a:t>Animation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8594" y="3911957"/>
            <a:ext cx="581695" cy="749467"/>
            <a:chOff x="2675122" y="4648672"/>
            <a:chExt cx="990600" cy="1076207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470004" y="3698543"/>
            <a:ext cx="581695" cy="749467"/>
            <a:chOff x="2675122" y="4648672"/>
            <a:chExt cx="990600" cy="1076207"/>
          </a:xfrm>
        </p:grpSpPr>
        <p:pic>
          <p:nvPicPr>
            <p:cNvPr id="1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33706" y="3835058"/>
            <a:ext cx="581695" cy="749467"/>
            <a:chOff x="2675122" y="4648672"/>
            <a:chExt cx="990600" cy="1076207"/>
          </a:xfrm>
        </p:grpSpPr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179" name="Straight Arrow Connector 178"/>
          <p:cNvCxnSpPr>
            <a:stCxn id="5" idx="3"/>
            <a:endCxn id="15" idx="1"/>
          </p:cNvCxnSpPr>
          <p:nvPr/>
        </p:nvCxnSpPr>
        <p:spPr>
          <a:xfrm flipV="1">
            <a:off x="690289" y="4103085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5" idx="3"/>
            <a:endCxn id="18" idx="1"/>
          </p:cNvCxnSpPr>
          <p:nvPr/>
        </p:nvCxnSpPr>
        <p:spPr>
          <a:xfrm>
            <a:off x="2051699" y="4103085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5074156" y="1631866"/>
            <a:ext cx="581695" cy="749467"/>
            <a:chOff x="2675122" y="4648672"/>
            <a:chExt cx="990600" cy="1076207"/>
          </a:xfrm>
        </p:grpSpPr>
        <p:pic>
          <p:nvPicPr>
            <p:cNvPr id="187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/>
        </p:nvGrpSpPr>
        <p:grpSpPr>
          <a:xfrm>
            <a:off x="6435566" y="1418452"/>
            <a:ext cx="581695" cy="749467"/>
            <a:chOff x="2675122" y="4648672"/>
            <a:chExt cx="990600" cy="1076207"/>
          </a:xfrm>
        </p:grpSpPr>
        <p:pic>
          <p:nvPicPr>
            <p:cNvPr id="190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192" name="Group 191"/>
          <p:cNvGrpSpPr/>
          <p:nvPr/>
        </p:nvGrpSpPr>
        <p:grpSpPr>
          <a:xfrm>
            <a:off x="7799268" y="1554967"/>
            <a:ext cx="581695" cy="749467"/>
            <a:chOff x="2675122" y="4648672"/>
            <a:chExt cx="990600" cy="1076207"/>
          </a:xfrm>
        </p:grpSpPr>
        <p:pic>
          <p:nvPicPr>
            <p:cNvPr id="193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195" name="Straight Arrow Connector 194"/>
          <p:cNvCxnSpPr>
            <a:stCxn id="187" idx="3"/>
            <a:endCxn id="190" idx="1"/>
          </p:cNvCxnSpPr>
          <p:nvPr/>
        </p:nvCxnSpPr>
        <p:spPr>
          <a:xfrm flipV="1">
            <a:off x="5655851" y="1822994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0" idx="3"/>
            <a:endCxn id="193" idx="1"/>
          </p:cNvCxnSpPr>
          <p:nvPr/>
        </p:nvCxnSpPr>
        <p:spPr>
          <a:xfrm>
            <a:off x="7017261" y="1822994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5042492" y="4837104"/>
            <a:ext cx="581695" cy="749467"/>
            <a:chOff x="2675122" y="4648672"/>
            <a:chExt cx="990600" cy="1076207"/>
          </a:xfrm>
        </p:grpSpPr>
        <p:pic>
          <p:nvPicPr>
            <p:cNvPr id="19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00" name="Group 199"/>
          <p:cNvGrpSpPr/>
          <p:nvPr/>
        </p:nvGrpSpPr>
        <p:grpSpPr>
          <a:xfrm>
            <a:off x="6403902" y="4623690"/>
            <a:ext cx="581695" cy="749467"/>
            <a:chOff x="2675122" y="4648672"/>
            <a:chExt cx="990600" cy="1076207"/>
          </a:xfrm>
        </p:grpSpPr>
        <p:pic>
          <p:nvPicPr>
            <p:cNvPr id="201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03" name="Group 202"/>
          <p:cNvGrpSpPr/>
          <p:nvPr/>
        </p:nvGrpSpPr>
        <p:grpSpPr>
          <a:xfrm>
            <a:off x="7767604" y="4760205"/>
            <a:ext cx="581695" cy="749467"/>
            <a:chOff x="2675122" y="4648672"/>
            <a:chExt cx="990600" cy="1076207"/>
          </a:xfrm>
        </p:grpSpPr>
        <p:pic>
          <p:nvPicPr>
            <p:cNvPr id="204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206" name="Straight Arrow Connector 205"/>
          <p:cNvCxnSpPr>
            <a:stCxn id="198" idx="3"/>
            <a:endCxn id="201" idx="1"/>
          </p:cNvCxnSpPr>
          <p:nvPr/>
        </p:nvCxnSpPr>
        <p:spPr>
          <a:xfrm flipV="1">
            <a:off x="5624187" y="5028232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201" idx="3"/>
            <a:endCxn id="204" idx="1"/>
          </p:cNvCxnSpPr>
          <p:nvPr/>
        </p:nvCxnSpPr>
        <p:spPr>
          <a:xfrm>
            <a:off x="6985597" y="5028232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5" name="Group 1164"/>
          <p:cNvGrpSpPr/>
          <p:nvPr/>
        </p:nvGrpSpPr>
        <p:grpSpPr>
          <a:xfrm>
            <a:off x="-26406" y="4163333"/>
            <a:ext cx="779910" cy="643160"/>
            <a:chOff x="1400882" y="4256321"/>
            <a:chExt cx="2350318" cy="1949440"/>
          </a:xfrm>
        </p:grpSpPr>
        <p:pic>
          <p:nvPicPr>
            <p:cNvPr id="1168" name="Picture 144" descr="C:\Users\adrian\Dropbox\defcon2011\art\clove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882" y="4260173"/>
              <a:ext cx="1285875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9" name="Picture 145" descr="C:\Users\adrian\Dropbox\defcon2011\art\clove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807" y="4323038"/>
              <a:ext cx="971550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44" descr="C:\Users\adrian\Dropbox\defcon2011\art\clove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5160" y="4256321"/>
              <a:ext cx="1286040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145" descr="C:\Users\adrian\Dropbox\defcon2011\art\clove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9759" y="4319186"/>
              <a:ext cx="9716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0" name="Picture 146" descr="C:\Users\adrian\Dropbox\defcon2011\art\clove3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462" y="4338861"/>
              <a:ext cx="1028700" cy="186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1" name="Group 230"/>
          <p:cNvGrpSpPr/>
          <p:nvPr/>
        </p:nvGrpSpPr>
        <p:grpSpPr>
          <a:xfrm>
            <a:off x="5241209" y="3276718"/>
            <a:ext cx="581695" cy="749467"/>
            <a:chOff x="2675122" y="4648672"/>
            <a:chExt cx="990600" cy="1076207"/>
          </a:xfrm>
        </p:grpSpPr>
        <p:pic>
          <p:nvPicPr>
            <p:cNvPr id="232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/>
        </p:nvGrpSpPr>
        <p:grpSpPr>
          <a:xfrm>
            <a:off x="6602619" y="3063304"/>
            <a:ext cx="581695" cy="749467"/>
            <a:chOff x="2675122" y="4648672"/>
            <a:chExt cx="990600" cy="1076207"/>
          </a:xfrm>
        </p:grpSpPr>
        <p:pic>
          <p:nvPicPr>
            <p:cNvPr id="235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966321" y="3199819"/>
            <a:ext cx="581695" cy="749467"/>
            <a:chOff x="2675122" y="4648672"/>
            <a:chExt cx="990600" cy="1076207"/>
          </a:xfrm>
        </p:grpSpPr>
        <p:pic>
          <p:nvPicPr>
            <p:cNvPr id="238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5122" y="4734279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22" y="4648672"/>
              <a:ext cx="655822" cy="655822"/>
            </a:xfrm>
            <a:prstGeom prst="rect">
              <a:avLst/>
            </a:prstGeom>
          </p:spPr>
        </p:pic>
      </p:grpSp>
      <p:cxnSp>
        <p:nvCxnSpPr>
          <p:cNvPr id="240" name="Straight Arrow Connector 239"/>
          <p:cNvCxnSpPr>
            <a:stCxn id="232" idx="3"/>
            <a:endCxn id="235" idx="1"/>
          </p:cNvCxnSpPr>
          <p:nvPr/>
        </p:nvCxnSpPr>
        <p:spPr>
          <a:xfrm flipV="1">
            <a:off x="5822904" y="3467846"/>
            <a:ext cx="779715" cy="213414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35" idx="3"/>
            <a:endCxn id="238" idx="1"/>
          </p:cNvCxnSpPr>
          <p:nvPr/>
        </p:nvCxnSpPr>
        <p:spPr>
          <a:xfrm>
            <a:off x="7184314" y="3467846"/>
            <a:ext cx="782007" cy="136515"/>
          </a:xfrm>
          <a:prstGeom prst="straightConnector1">
            <a:avLst/>
          </a:prstGeom>
          <a:ln w="25400">
            <a:gradFill flip="none" rotWithShape="1">
              <a:gsLst>
                <a:gs pos="50000">
                  <a:srgbClr val="002060"/>
                </a:gs>
                <a:gs pos="0">
                  <a:srgbClr val="FFFF00"/>
                </a:gs>
                <a:gs pos="100000">
                  <a:srgbClr val="00B050"/>
                </a:gs>
              </a:gsLst>
              <a:lin ang="0" scaled="0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Picture 144" descr="C:\Users\adrian\Dropbox\defcon2011\art\clov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51" y="3726780"/>
            <a:ext cx="426694" cy="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45" descr="C:\Users\adrian\Dropbox\defcon2011\art\clove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25" y="3747520"/>
            <a:ext cx="322391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44" descr="C:\Users\adrian\Dropbox\defcon2011\art\clov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1512" y="3725509"/>
            <a:ext cx="426749" cy="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45" descr="C:\Users\adrian\Dropbox\defcon2011\art\clove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3083" y="3746249"/>
            <a:ext cx="322433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46" descr="C:\Users\adrian\Dropbox\defcon2011\art\clove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9" y="3752741"/>
            <a:ext cx="341355" cy="6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Rounded Rectangular Callout 241"/>
          <p:cNvSpPr/>
          <p:nvPr/>
        </p:nvSpPr>
        <p:spPr>
          <a:xfrm>
            <a:off x="494940" y="990600"/>
            <a:ext cx="1556759" cy="1828799"/>
          </a:xfrm>
          <a:prstGeom prst="wedgeRoundRectCallout">
            <a:avLst>
              <a:gd name="adj1" fmla="val -56076"/>
              <a:gd name="adj2" fmla="val 110168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Make a Garlic message to multiple destinations.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Then send it.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647340" y="1143000"/>
            <a:ext cx="1556759" cy="1828799"/>
          </a:xfrm>
          <a:prstGeom prst="wedgeRoundRectCallout">
            <a:avLst>
              <a:gd name="adj1" fmla="val 101210"/>
              <a:gd name="adj2" fmla="val 96279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Unpack it and send individual cloves to their destinations.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406" y="476996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Adrian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2975" y="1185635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Brian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60934" y="283048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60934" y="434399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82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0.02882 0.00324 0.01701 0.00254 0.06441 -1.48148E-6 C 0.06823 -0.00023 0.07187 -0.00209 0.07552 -0.00301 C 0.07847 -0.00394 0.08437 -0.00579 0.08437 -0.00579 C 0.09097 -0.01181 0.09948 -0.01297 0.1066 -0.01783 C 0.11857 -0.02593 0.11371 -0.02361 0.12101 -0.02662 C 0.13038 -0.03519 0.14375 -0.03403 0.15434 -0.03843 C 0.16458 -0.04792 0.18021 -0.04769 0.19219 -0.04884 C 0.20069 -0.04746 0.21441 -0.04445 0.22205 -0.04005 C 0.23472 -0.0331 0.2467 -0.02269 0.25989 -0.01783 C 0.27795 -0.01134 0.29687 -0.01181 0.31545 -0.01181 " pathEditMode="relative" ptsTypes="ffffffffffA">
                                      <p:cBhvr>
                                        <p:cTn id="156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0312 -0.01296 -0.00191 0.00556 0.00434 -0.0088 C 0.00798 -0.01713 0.00243 -0.01343 0.00885 -0.0162 C 0.01215 -0.02523 0.01701 -0.03356 0.01996 -0.04282 C 0.02152 -0.04792 0.02205 -0.05162 0.02448 -0.05625 C 0.02604 -0.06296 0.02951 -0.06968 0.03212 -0.07546 C 0.0335 -0.07847 0.03663 -0.08449 0.03663 -0.08449 C 0.03906 -0.09468 0.04184 -0.10463 0.04548 -0.11412 C 0.04739 -0.11921 0.04739 -0.12569 0.05 -0.13032 C 0.05104 -0.13218 0.05312 -0.13287 0.05434 -0.13472 C 0.06319 -0.14792 0.06979 -0.16157 0.08107 -0.17176 C 0.0868 -0.18241 0.08958 -0.19051 0.0967 -0.2 C 0.11007 -0.21782 0.09462 -0.20301 0.10434 -0.2118 C 0.10955 -0.22176 0.10295 -0.20972 0.11111 -0.22222 C 0.11684 -0.23102 0.11857 -0.2412 0.12777 -0.24444 C 0.13194 -0.25255 0.13958 -0.25787 0.1467 -0.26065 C 0.16076 -0.27361 0.17361 -0.28704 0.18889 -0.29768 C 0.19965 -0.30532 0.21475 -0.30648 0.22656 -0.30949 C 0.2401 -0.31296 0.25295 -0.31944 0.26666 -0.32153 C 0.29427 -0.32593 0.32343 -0.325 0.35104 -0.32593 C 0.41111 -0.32407 0.47118 -0.31991 0.53107 -0.31991 " pathEditMode="relative" ptsTypes="ffffffffffffffffffffA">
                                      <p:cBhvr>
                                        <p:cTn id="17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22222E-6 5.92593E-6 C 0.01024 -0.00671 0.01997 -0.01643 0.03108 -0.02083 C 0.03698 -0.02314 0.04323 -0.0236 0.04896 -0.02685 C 0.05174 -0.02847 0.05382 -0.03148 0.0566 -0.03263 C 0.06094 -0.03472 0.06563 -0.03518 0.06997 -0.03703 C 0.07205 -0.03796 0.07535 -0.0412 0.07778 -0.04166 C 0.08264 -0.04259 0.08733 -0.04259 0.09219 -0.04305 C 0.09913 -0.04513 0.10451 -0.04837 0.11111 -0.05046 C 0.11979 -0.05717 0.12917 -0.05624 0.13889 -0.05786 C 0.15885 -0.0662 0.16701 -0.06134 0.1967 -0.06226 C 0.22083 -0.06411 0.24462 -0.06712 0.26892 -0.06828 C 0.3033 -0.07939 0.35052 -0.07337 0.38333 -0.07407 C 0.42135 -0.08009 0.45556 -0.07939 0.49549 -0.08009 C 0.50903 -0.08194 0.51076 -0.08286 0.52778 -0.08009 C 0.52951 -0.07985 0.53073 -0.078 0.53229 -0.07708 C 0.54028 -0.07268 0.54809 -0.06967 0.5566 -0.06967 " pathEditMode="relative" ptsTypes="fffffffffffffffA">
                                      <p:cBhvr>
                                        <p:cTn id="17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77778E-7 -1.11111E-6 C 0.00243 0.01227 0.00486 0.0206 0.01007 0.03125 C 0.01181 0.03866 0.01719 0.04097 0.02222 0.04445 C 0.02378 0.04745 0.02448 0.05162 0.02674 0.05347 C 0.03021 0.05648 0.03733 0.06227 0.03889 0.06528 C 0.04184 0.07083 0.03993 0.06921 0.04444 0.07107 C 0.04965 0.0757 0.05226 0.0831 0.05677 0.08889 C 0.05764 0.09005 0.05903 0.09074 0.06007 0.0919 C 0.06163 0.09375 0.06302 0.09583 0.06441 0.09792 C 0.06997 0.10625 0.07413 0.11505 0.08229 0.11852 C 0.08767 0.1257 0.09375 0.13032 0.10122 0.13333 C 0.10729 0.13889 0.11615 0.14282 0.12344 0.14514 C 0.13038 0.15162 0.14167 0.15347 0.15 0.15556 C 0.1592 0.15509 0.16858 0.15579 0.17778 0.15417 C 0.17969 0.15394 0.18056 0.1507 0.18229 0.14977 C 0.18437 0.14861 0.18663 0.14861 0.18889 0.14815 C 0.2026 0.13889 0.22153 0.13681 0.23663 0.13495 C 0.25503 0.12963 0.27205 0.12708 0.29115 0.12593 C 0.29705 0.12477 0.30295 0.12292 0.30885 0.12153 C 0.3408 0.12199 0.37257 0.12199 0.40451 0.12292 C 0.41337 0.12315 0.42135 0.13148 0.43003 0.13333 C 0.43628 0.13611 0.4401 0.13982 0.4467 0.14074 C 0.45451 0.1419 0.46997 0.14375 0.46997 0.14375 C 0.48333 0.14792 0.4974 0.15093 0.51111 0.15255 C 0.51632 0.15602 0.52101 0.15671 0.52674 0.15857 C 0.52899 0.15926 0.53333 0.16157 0.53333 0.16157 " pathEditMode="relative" ptsTypes="fffffffffffffffffffffffffA">
                                      <p:cBhvr>
                                        <p:cTn id="18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778E-6 -3.7037E-7 C 0.00642 -0.00324 0.01336 -0.00255 0.01996 -0.00463 C 0.02222 -0.00532 0.02673 -0.00741 0.02673 -0.00741 C 0.0342 -0.01435 0.03073 -0.01227 0.03663 -0.01481 C 0.04097 -0.02384 0.03611 -0.01597 0.04566 -0.02222 C 0.04809 -0.02384 0.05 -0.02616 0.05225 -0.02824 C 0.05416 -0.02986 0.06163 -0.03148 0.06441 -0.03264 C 0.0677 -0.03565 0.07118 -0.03611 0.07448 -0.03866 C 0.08142 -0.04398 0.08576 -0.04861 0.0934 -0.05185 C 0.12274 -0.0787 0.17552 -0.07199 0.20451 -0.07268 C 0.23038 -0.07523 0.25451 -0.07639 0.28107 -0.07708 C 0.29566 -0.07824 0.31007 -0.07917 0.32448 -0.08148 C 0.33889 -0.08866 0.32014 -0.07986 0.36111 -0.08449 C 0.36302 -0.08472 0.36475 -0.08727 0.36666 -0.0875 C 0.37517 -0.08866 0.38368 -0.08842 0.39218 -0.08889 C 0.43559 -0.1044 0.46406 -0.08495 0.50225 -0.07708 C 0.50764 -0.07477 0.50434 -0.07569 0.51232 -0.07569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1.11111E-6 -2.96296E-6 C 0.00278 -0.00532 0.00364 -0.00972 0.00677 -0.01481 C 0.00937 -0.02592 0.01597 -0.0368 0.01996 -0.04745 C 0.02326 -0.05648 0.01857 -0.04676 0.02222 -0.05926 C 0.0243 -0.06666 0.02812 -0.07454 0.03229 -0.08009 C 0.03507 -0.0912 0.03923 -0.10602 0.04566 -0.11412 C 0.04791 -0.12384 0.05225 -0.12893 0.05781 -0.13495 C 0.06024 -0.1412 0.06788 -0.15116 0.06788 -0.15116 C 0.07413 -0.16921 0.06545 -0.14583 0.07344 -0.16157 C 0.07413 -0.16273 0.07361 -0.16481 0.07448 -0.16597 C 0.07673 -0.16898 0.08038 -0.16991 0.08229 -0.17338 C 0.08975 -0.1868 0.09757 -0.1993 0.10781 -0.20903 C 0.11059 -0.2118 0.11337 -0.21782 0.11562 -0.22083 C 0.12344 -0.23125 0.13159 -0.24282 0.14114 -0.25046 C 0.14739 -0.26273 0.15798 -0.27778 0.16788 -0.28449 C 0.17239 -0.30347 0.1967 -0.32037 0.21111 -0.32153 C 0.22083 -0.32222 0.23038 -0.32245 0.2401 -0.32291 C 0.26406 -0.33472 0.35104 -0.32847 0.37448 -0.32893 C 0.3835 -0.33171 0.39219 -0.32801 0.40121 -0.32754 C 0.4368 -0.32546 0.45347 -0.32592 0.48889 -0.32592 " pathEditMode="relative" ptsTypes="fffffffffffffffffffA">
                                      <p:cBhvr>
                                        <p:cTn id="184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2" grpId="1" animBg="1"/>
      <p:bldP spid="59" grpId="0" animBg="1"/>
      <p:bldP spid="3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|7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6|7.1|6|10.2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7|11.7|12.1|1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2.7|11.6|13.4|19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26.1|25.2|2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1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7.7|30.3|13.3|40|2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4.9|47.4|2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4.7|24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36.6|23.1|4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6.2|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8|9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4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8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8|9.9|14.6|8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5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2|8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|18.3|7.4|6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1|10.6|7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1.1|22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0.1|31.1|6.2|6.1|5.2|15|10.9|27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0.8|12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3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0.9|14.2|13.4|2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4.3|8.4|33.1|20|34.7|32.4|31.4|19.6|16.8|17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2.5|2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8|3.1|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1850</Words>
  <Application>Microsoft Office PowerPoint</Application>
  <PresentationFormat>On-screen Show (4:3)</PresentationFormat>
  <Paragraphs>414</Paragraphs>
  <Slides>65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Apex</vt:lpstr>
      <vt:lpstr>Cipherspaces/Darknets:  An overview of attack strategies</vt:lpstr>
      <vt:lpstr>About Adrian</vt:lpstr>
      <vt:lpstr>A little background…</vt:lpstr>
      <vt:lpstr>…and some notes</vt:lpstr>
      <vt:lpstr>Threat Model and Adversaries matter</vt:lpstr>
      <vt:lpstr>Tor: The Onion Router</vt:lpstr>
      <vt:lpstr>I2P</vt:lpstr>
      <vt:lpstr>I2P Encryption Layers</vt:lpstr>
      <vt:lpstr>Silly Garlic Routing Animation</vt:lpstr>
      <vt:lpstr>Un-trusted exit points</vt:lpstr>
      <vt:lpstr>Overview</vt:lpstr>
      <vt:lpstr>Incidents</vt:lpstr>
      <vt:lpstr>Do you trust your exit node?</vt:lpstr>
      <vt:lpstr>Mitigation</vt:lpstr>
      <vt:lpstr>DNS Leaks, Other Protocol leaks and application layer problems</vt:lpstr>
      <vt:lpstr>Overview</vt:lpstr>
      <vt:lpstr>DNS Leaks</vt:lpstr>
      <vt:lpstr>Mitigating DNS Leaks</vt:lpstr>
      <vt:lpstr>Grabbing content outside of the Darknet</vt:lpstr>
      <vt:lpstr>Slightly Related: Cookies/Supercookies/Etc</vt:lpstr>
      <vt:lpstr>Make hidden server contact you over public Internet</vt:lpstr>
      <vt:lpstr>Another example, Bittorrent Issues</vt:lpstr>
      <vt:lpstr>Yet Another Example: IRC Ident</vt:lpstr>
      <vt:lpstr>General Mitigations</vt:lpstr>
      <vt:lpstr>Attacks on centralized resources/infrastructure attacks/DoS attacks</vt:lpstr>
      <vt:lpstr>Overview</vt:lpstr>
      <vt:lpstr>Incidents</vt:lpstr>
      <vt:lpstr>DoS of directory servers</vt:lpstr>
      <vt:lpstr>Mitigation</vt:lpstr>
      <vt:lpstr>Mesh/Store and forward</vt:lpstr>
      <vt:lpstr>For more info on mesh networks</vt:lpstr>
      <vt:lpstr>Clock based attacks</vt:lpstr>
      <vt:lpstr>Overview</vt:lpstr>
      <vt:lpstr>Incidents</vt:lpstr>
      <vt:lpstr>Clock Issues</vt:lpstr>
      <vt:lpstr>Clock Differences</vt:lpstr>
      <vt:lpstr>Mitigation</vt:lpstr>
      <vt:lpstr>Metadata in files</vt:lpstr>
      <vt:lpstr>Overview</vt:lpstr>
      <vt:lpstr>Incidents: Pwned by Metadata</vt:lpstr>
      <vt:lpstr>Mitigation</vt:lpstr>
      <vt:lpstr>local attacks </vt:lpstr>
      <vt:lpstr>Overview</vt:lpstr>
      <vt:lpstr>Mitigations</vt:lpstr>
      <vt:lpstr>Sybil attacks</vt:lpstr>
      <vt:lpstr>Overview</vt:lpstr>
      <vt:lpstr>Sock puppetry/Sybil </vt:lpstr>
      <vt:lpstr>Mitigation</vt:lpstr>
      <vt:lpstr>Traffic Analysis Attacks</vt:lpstr>
      <vt:lpstr>Overview</vt:lpstr>
      <vt:lpstr>I2P one-way tunnel mesh network: Logical view</vt:lpstr>
      <vt:lpstr>I2P one-way tunnel mesh network: ISP view</vt:lpstr>
      <vt:lpstr>End point and exit point</vt:lpstr>
      <vt:lpstr>Timing Correlation</vt:lpstr>
      <vt:lpstr>Mitigation</vt:lpstr>
      <vt:lpstr>Intersection/Correlation Attacks</vt:lpstr>
      <vt:lpstr>Overview</vt:lpstr>
      <vt:lpstr>Correlation</vt:lpstr>
      <vt:lpstr>Cut down needed checks</vt:lpstr>
      <vt:lpstr>Mitigation</vt:lpstr>
      <vt:lpstr>Links</vt:lpstr>
      <vt:lpstr>Thanks</vt:lpstr>
      <vt:lpstr>Events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Cipherspaces/Darknets: An overview of attack strategies</dc:title>
  <dc:creator>adrian</dc:creator>
  <cp:lastModifiedBy>adrian</cp:lastModifiedBy>
  <cp:revision>1141</cp:revision>
  <dcterms:created xsi:type="dcterms:W3CDTF">2006-08-16T00:00:00Z</dcterms:created>
  <dcterms:modified xsi:type="dcterms:W3CDTF">2011-08-07T17:12:25Z</dcterms:modified>
</cp:coreProperties>
</file>